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6797675" cy="9872663"/>
  <p:embeddedFontLst>
    <p:embeddedFont>
      <p:font typeface="Crimson Pro Semi Bold" panose="020B0604020202020204" charset="-18"/>
      <p:regular r:id="rId17"/>
    </p:embeddedFont>
    <p:embeddedFont>
      <p:font typeface="Heebo" pitchFamily="2" charset="-79"/>
      <p:regular r:id="rId18"/>
      <p:bold r:id="rId1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678" tIns="33339" rIns="66678" bIns="3333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678" tIns="33339" rIns="66678" bIns="33339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678" tIns="33339" rIns="66678" bIns="3333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678" tIns="33339" rIns="66678" bIns="33339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678" tIns="33339" rIns="66678" bIns="3333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678" tIns="33339" rIns="66678" bIns="33339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678" tIns="33339" rIns="66678" bIns="3333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678" tIns="33339" rIns="66678" bIns="33339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678" tIns="33339" rIns="66678" bIns="3333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678" tIns="33339" rIns="66678" bIns="33339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678" tIns="33339" rIns="66678" bIns="3333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678" tIns="33339" rIns="66678" bIns="33339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678" tIns="33339" rIns="66678" bIns="3333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678" tIns="33339" rIns="66678" bIns="33339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678" tIns="33339" rIns="66678" bIns="3333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678" tIns="33339" rIns="66678" bIns="33339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678" tIns="33339" rIns="66678" bIns="3333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678" tIns="33339" rIns="66678" bIns="33339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678" tIns="33339" rIns="66678" bIns="3333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678" tIns="33339" rIns="66678" bIns="33339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678" tIns="33339" rIns="66678" bIns="3333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678" tIns="33339" rIns="66678" bIns="33339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678" tIns="33339" rIns="66678" bIns="3333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678" tIns="33339" rIns="66678" bIns="33339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678" tIns="33339" rIns="66678" bIns="3333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678" tIns="33339" rIns="66678" bIns="33339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678" tIns="33339" rIns="66678" bIns="3333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678" tIns="33339" rIns="66678" bIns="33339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26" name="Image 5" descr="preencod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9637" y="7270552"/>
            <a:ext cx="4272201" cy="4789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174194"/>
            <a:ext cx="13042821" cy="2530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959781"/>
            <a:ext cx="13042821" cy="204668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6346627"/>
            <a:ext cx="102709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Wniosek o płatność – system raportowania</a:t>
            </a:r>
            <a:endParaRPr lang="en-US" sz="445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1C68371-3B8E-771E-0AA4-92936BD03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935" y="3909984"/>
            <a:ext cx="2000529" cy="4096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93694" y="616268"/>
            <a:ext cx="5042892" cy="630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395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Zestawienie wydatków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84" y="1650087"/>
            <a:ext cx="11755398" cy="53009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41413" y="619125"/>
            <a:ext cx="5347454" cy="668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50"/>
              </a:lnSpc>
              <a:buNone/>
            </a:pPr>
            <a:r>
              <a:rPr lang="en-US" sz="420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Zestawienie wydatków</a:t>
            </a:r>
            <a:endParaRPr lang="en-US" sz="4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56" y="1715214"/>
            <a:ext cx="12401669" cy="51866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42234" y="531614"/>
            <a:ext cx="5545931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245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Weryfikacja wniosku o płatność polega na:</a:t>
            </a:r>
            <a:endParaRPr lang="en-US" sz="2450" dirty="0"/>
          </a:p>
        </p:txBody>
      </p:sp>
      <p:sp>
        <p:nvSpPr>
          <p:cNvPr id="3" name="Shape 1"/>
          <p:cNvSpPr/>
          <p:nvPr/>
        </p:nvSpPr>
        <p:spPr>
          <a:xfrm>
            <a:off x="676513" y="3581281"/>
            <a:ext cx="13277374" cy="15240"/>
          </a:xfrm>
          <a:prstGeom prst="roundRect">
            <a:avLst>
              <a:gd name="adj" fmla="val 123676"/>
            </a:avLst>
          </a:prstGeom>
          <a:solidFill>
            <a:srgbClr val="D8D4D4"/>
          </a:solidFill>
          <a:ln/>
        </p:spPr>
      </p:sp>
      <p:sp>
        <p:nvSpPr>
          <p:cNvPr id="4" name="Shape 2"/>
          <p:cNvSpPr/>
          <p:nvPr/>
        </p:nvSpPr>
        <p:spPr>
          <a:xfrm>
            <a:off x="2839879" y="3204329"/>
            <a:ext cx="15240" cy="376952"/>
          </a:xfrm>
          <a:prstGeom prst="roundRect">
            <a:avLst>
              <a:gd name="adj" fmla="val 123676"/>
            </a:avLst>
          </a:prstGeom>
          <a:solidFill>
            <a:srgbClr val="D8D4D4"/>
          </a:solidFill>
          <a:ln/>
        </p:spPr>
      </p:sp>
      <p:sp>
        <p:nvSpPr>
          <p:cNvPr id="5" name="Shape 3"/>
          <p:cNvSpPr/>
          <p:nvPr/>
        </p:nvSpPr>
        <p:spPr>
          <a:xfrm>
            <a:off x="2706172" y="3439954"/>
            <a:ext cx="282654" cy="28265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984" y="1244322"/>
            <a:ext cx="2520910" cy="149209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02124" y="2877741"/>
            <a:ext cx="4090749" cy="200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5073610" y="3581281"/>
            <a:ext cx="15240" cy="376952"/>
          </a:xfrm>
          <a:prstGeom prst="roundRect">
            <a:avLst>
              <a:gd name="adj" fmla="val 123676"/>
            </a:avLst>
          </a:prstGeom>
          <a:solidFill>
            <a:srgbClr val="D8D4D4"/>
          </a:solidFill>
          <a:ln/>
        </p:spPr>
      </p:sp>
      <p:sp>
        <p:nvSpPr>
          <p:cNvPr id="9" name="Shape 6"/>
          <p:cNvSpPr/>
          <p:nvPr/>
        </p:nvSpPr>
        <p:spPr>
          <a:xfrm>
            <a:off x="4939903" y="3439954"/>
            <a:ext cx="282654" cy="28265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778" y="4083844"/>
            <a:ext cx="2659023" cy="122360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035856" y="5448776"/>
            <a:ext cx="4090868" cy="200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endParaRPr lang="en-US" sz="950" dirty="0"/>
          </a:p>
        </p:txBody>
      </p:sp>
      <p:sp>
        <p:nvSpPr>
          <p:cNvPr id="12" name="Shape 8"/>
          <p:cNvSpPr/>
          <p:nvPr/>
        </p:nvSpPr>
        <p:spPr>
          <a:xfrm>
            <a:off x="7307461" y="3204329"/>
            <a:ext cx="15240" cy="376952"/>
          </a:xfrm>
          <a:prstGeom prst="roundRect">
            <a:avLst>
              <a:gd name="adj" fmla="val 123676"/>
            </a:avLst>
          </a:prstGeom>
          <a:solidFill>
            <a:srgbClr val="D8D4D4"/>
          </a:solidFill>
          <a:ln/>
        </p:spPr>
      </p:sp>
      <p:sp>
        <p:nvSpPr>
          <p:cNvPr id="13" name="Shape 9"/>
          <p:cNvSpPr/>
          <p:nvPr/>
        </p:nvSpPr>
        <p:spPr>
          <a:xfrm>
            <a:off x="7173754" y="3439954"/>
            <a:ext cx="282654" cy="28265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685" y="1209794"/>
            <a:ext cx="2520910" cy="149209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6372701" y="2843213"/>
            <a:ext cx="1884759" cy="235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endParaRPr lang="en-US" sz="1450" dirty="0"/>
          </a:p>
        </p:txBody>
      </p:sp>
      <p:sp>
        <p:nvSpPr>
          <p:cNvPr id="16" name="Shape 11"/>
          <p:cNvSpPr/>
          <p:nvPr/>
        </p:nvSpPr>
        <p:spPr>
          <a:xfrm>
            <a:off x="9541312" y="3581281"/>
            <a:ext cx="15240" cy="376952"/>
          </a:xfrm>
          <a:prstGeom prst="roundRect">
            <a:avLst>
              <a:gd name="adj" fmla="val 123676"/>
            </a:avLst>
          </a:prstGeom>
          <a:solidFill>
            <a:srgbClr val="D8D4D4"/>
          </a:solidFill>
          <a:ln/>
        </p:spPr>
      </p:sp>
      <p:sp>
        <p:nvSpPr>
          <p:cNvPr id="17" name="Shape 12"/>
          <p:cNvSpPr/>
          <p:nvPr/>
        </p:nvSpPr>
        <p:spPr>
          <a:xfrm>
            <a:off x="9407604" y="3439954"/>
            <a:ext cx="282654" cy="28265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480" y="4083844"/>
            <a:ext cx="2659023" cy="2107644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8606552" y="6332815"/>
            <a:ext cx="1884759" cy="235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endParaRPr lang="en-US" sz="1450" dirty="0"/>
          </a:p>
        </p:txBody>
      </p:sp>
      <p:sp>
        <p:nvSpPr>
          <p:cNvPr id="20" name="Shape 14"/>
          <p:cNvSpPr/>
          <p:nvPr/>
        </p:nvSpPr>
        <p:spPr>
          <a:xfrm>
            <a:off x="11775162" y="3204329"/>
            <a:ext cx="15240" cy="376952"/>
          </a:xfrm>
          <a:prstGeom prst="roundRect">
            <a:avLst>
              <a:gd name="adj" fmla="val 123676"/>
            </a:avLst>
          </a:prstGeom>
          <a:solidFill>
            <a:srgbClr val="D8D4D4"/>
          </a:solidFill>
          <a:ln/>
        </p:spPr>
      </p:sp>
      <p:sp>
        <p:nvSpPr>
          <p:cNvPr id="21" name="Shape 15"/>
          <p:cNvSpPr/>
          <p:nvPr/>
        </p:nvSpPr>
        <p:spPr>
          <a:xfrm>
            <a:off x="11641455" y="3439954"/>
            <a:ext cx="282654" cy="28265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4196" y="1175385"/>
            <a:ext cx="2137172" cy="1561028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9737408" y="2877741"/>
            <a:ext cx="4090868" cy="200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endParaRPr lang="en-US" sz="950" dirty="0"/>
          </a:p>
        </p:txBody>
      </p:sp>
      <p:sp>
        <p:nvSpPr>
          <p:cNvPr id="24" name="Text 17"/>
          <p:cNvSpPr/>
          <p:nvPr/>
        </p:nvSpPr>
        <p:spPr>
          <a:xfrm>
            <a:off x="676513" y="6709648"/>
            <a:ext cx="13277374" cy="200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endParaRPr lang="en-US" sz="950" dirty="0"/>
          </a:p>
        </p:txBody>
      </p:sp>
      <p:sp>
        <p:nvSpPr>
          <p:cNvPr id="25" name="Text 18"/>
          <p:cNvSpPr/>
          <p:nvPr/>
        </p:nvSpPr>
        <p:spPr>
          <a:xfrm>
            <a:off x="676513" y="7051953"/>
            <a:ext cx="13277374" cy="200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endParaRPr lang="en-US" sz="9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72232" y="764738"/>
            <a:ext cx="3685937" cy="460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90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Weryfikacja WoP</a:t>
            </a:r>
            <a:endParaRPr lang="en-US" sz="2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520309"/>
            <a:ext cx="294799" cy="29479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1962507"/>
            <a:ext cx="3094792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50" dirty="0"/>
          </a:p>
        </p:txBody>
      </p:sp>
      <p:sp>
        <p:nvSpPr>
          <p:cNvPr id="5" name="Text 2"/>
          <p:cNvSpPr/>
          <p:nvPr/>
        </p:nvSpPr>
        <p:spPr>
          <a:xfrm>
            <a:off x="793790" y="2345650"/>
            <a:ext cx="3094792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Czy osiągnięto wskaźniki produktu i rezultatu?</a:t>
            </a:r>
            <a:endParaRPr lang="en-US" sz="14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680" y="1520309"/>
            <a:ext cx="294799" cy="29479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09680" y="1962507"/>
            <a:ext cx="2211467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700" dirty="0"/>
          </a:p>
        </p:txBody>
      </p:sp>
      <p:sp>
        <p:nvSpPr>
          <p:cNvPr id="8" name="Text 4"/>
          <p:cNvSpPr/>
          <p:nvPr/>
        </p:nvSpPr>
        <p:spPr>
          <a:xfrm>
            <a:off x="4109680" y="2327196"/>
            <a:ext cx="3094911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Składanie WoP w terminie</a:t>
            </a:r>
            <a:endParaRPr lang="en-US" sz="14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690" y="1520309"/>
            <a:ext cx="294799" cy="29479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25690" y="1962507"/>
            <a:ext cx="3094911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50" dirty="0"/>
          </a:p>
        </p:txBody>
      </p:sp>
      <p:sp>
        <p:nvSpPr>
          <p:cNvPr id="11" name="Text 6"/>
          <p:cNvSpPr/>
          <p:nvPr/>
        </p:nvSpPr>
        <p:spPr>
          <a:xfrm>
            <a:off x="7425690" y="2345650"/>
            <a:ext cx="309491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Czy przekazano wymagane załączniki?</a:t>
            </a:r>
            <a:endParaRPr lang="en-US" sz="14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1700" y="1520309"/>
            <a:ext cx="294799" cy="29479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741700" y="1962507"/>
            <a:ext cx="3094911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50" dirty="0"/>
          </a:p>
        </p:txBody>
      </p:sp>
      <p:sp>
        <p:nvSpPr>
          <p:cNvPr id="14" name="Text 8"/>
          <p:cNvSpPr/>
          <p:nvPr/>
        </p:nvSpPr>
        <p:spPr>
          <a:xfrm>
            <a:off x="10741700" y="2345650"/>
            <a:ext cx="3094911" cy="884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Czy działania podjęte w okresie raportowania są zgodne z zakresem projektu?</a:t>
            </a:r>
            <a:endParaRPr lang="en-US" sz="14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3672245"/>
            <a:ext cx="294799" cy="294799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93790" y="4114443"/>
            <a:ext cx="2211467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700" dirty="0"/>
          </a:p>
        </p:txBody>
      </p:sp>
      <p:sp>
        <p:nvSpPr>
          <p:cNvPr id="17" name="Text 10"/>
          <p:cNvSpPr/>
          <p:nvPr/>
        </p:nvSpPr>
        <p:spPr>
          <a:xfrm>
            <a:off x="793790" y="4479131"/>
            <a:ext cx="3094792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Czy są zgodne z harmonogramem projektu?</a:t>
            </a:r>
            <a:endParaRPr lang="en-US" sz="145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9680" y="3672245"/>
            <a:ext cx="294799" cy="294799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109680" y="4114443"/>
            <a:ext cx="3094911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50" dirty="0"/>
          </a:p>
        </p:txBody>
      </p:sp>
      <p:sp>
        <p:nvSpPr>
          <p:cNvPr id="20" name="Text 12"/>
          <p:cNvSpPr/>
          <p:nvPr/>
        </p:nvSpPr>
        <p:spPr>
          <a:xfrm>
            <a:off x="4109680" y="4497586"/>
            <a:ext cx="3094911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Czy są rozbieżności?</a:t>
            </a:r>
            <a:endParaRPr lang="en-US" sz="145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5690" y="3672245"/>
            <a:ext cx="294799" cy="294799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7425690" y="4114443"/>
            <a:ext cx="3094911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50" dirty="0"/>
          </a:p>
        </p:txBody>
      </p:sp>
      <p:sp>
        <p:nvSpPr>
          <p:cNvPr id="23" name="Text 14"/>
          <p:cNvSpPr/>
          <p:nvPr/>
        </p:nvSpPr>
        <p:spPr>
          <a:xfrm>
            <a:off x="7425690" y="4497586"/>
            <a:ext cx="3094911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Czy podjęto środki zaradcze?</a:t>
            </a:r>
            <a:endParaRPr lang="en-US" sz="145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1700" y="3672245"/>
            <a:ext cx="294799" cy="294799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0741700" y="4114443"/>
            <a:ext cx="3094911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50" dirty="0"/>
          </a:p>
        </p:txBody>
      </p:sp>
      <p:sp>
        <p:nvSpPr>
          <p:cNvPr id="26" name="Text 16"/>
          <p:cNvSpPr/>
          <p:nvPr/>
        </p:nvSpPr>
        <p:spPr>
          <a:xfrm>
            <a:off x="10741700" y="4497586"/>
            <a:ext cx="309491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Jakie działania informacyjno-promocyjne zostały podjęte</a:t>
            </a:r>
            <a:endParaRPr lang="en-US" sz="1450" dirty="0"/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790" y="5529382"/>
            <a:ext cx="294799" cy="294799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793790" y="5971580"/>
            <a:ext cx="3094792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Czy wdrożono zalecenia z kontroli?</a:t>
            </a:r>
            <a:endParaRPr lang="en-US" sz="1450" dirty="0"/>
          </a:p>
        </p:txBody>
      </p:sp>
      <p:sp>
        <p:nvSpPr>
          <p:cNvPr id="29" name="Text 18"/>
          <p:cNvSpPr/>
          <p:nvPr/>
        </p:nvSpPr>
        <p:spPr>
          <a:xfrm>
            <a:off x="793790" y="6354723"/>
            <a:ext cx="3094792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pic>
        <p:nvPicPr>
          <p:cNvPr id="30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9680" y="5529382"/>
            <a:ext cx="294799" cy="294799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4109680" y="5971580"/>
            <a:ext cx="309491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Zgodność z politykami horyzontalnymi</a:t>
            </a:r>
            <a:endParaRPr lang="en-US" sz="1450" dirty="0"/>
          </a:p>
        </p:txBody>
      </p:sp>
      <p:sp>
        <p:nvSpPr>
          <p:cNvPr id="32" name="Text 20"/>
          <p:cNvSpPr/>
          <p:nvPr/>
        </p:nvSpPr>
        <p:spPr>
          <a:xfrm>
            <a:off x="4109680" y="6649522"/>
            <a:ext cx="3094911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pic>
        <p:nvPicPr>
          <p:cNvPr id="33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5690" y="5529382"/>
            <a:ext cx="294799" cy="294799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7425690" y="5971580"/>
            <a:ext cx="3094911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Czy zakończono procedowanie PZP?</a:t>
            </a:r>
            <a:endParaRPr lang="en-US" sz="1450" dirty="0"/>
          </a:p>
        </p:txBody>
      </p:sp>
      <p:sp>
        <p:nvSpPr>
          <p:cNvPr id="35" name="Text 22"/>
          <p:cNvSpPr/>
          <p:nvPr/>
        </p:nvSpPr>
        <p:spPr>
          <a:xfrm>
            <a:off x="7425690" y="6354723"/>
            <a:ext cx="3094911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3797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793790" y="1286470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719143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5" name="Text 3"/>
          <p:cNvSpPr/>
          <p:nvPr/>
        </p:nvSpPr>
        <p:spPr>
          <a:xfrm>
            <a:off x="793790" y="2151817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793790" y="2644021"/>
            <a:ext cx="396942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Dziękuję za uwagę</a:t>
            </a:r>
            <a:endParaRPr lang="en-US" sz="3100" dirty="0"/>
          </a:p>
        </p:txBody>
      </p:sp>
      <p:sp>
        <p:nvSpPr>
          <p:cNvPr id="7" name="Text 5"/>
          <p:cNvSpPr/>
          <p:nvPr/>
        </p:nvSpPr>
        <p:spPr>
          <a:xfrm>
            <a:off x="793790" y="3378279"/>
            <a:ext cx="317551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50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Anna Dmochowska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793790" y="4013240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4318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Centrum Obsługi Projektów Europejskich MSWiA www.copemswia.gov.pl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793790" y="4445913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793790" y="4878586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793790" y="5311259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793790" y="5743932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793790" y="6176605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793790" y="6609278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786" y="1353026"/>
            <a:ext cx="2870597" cy="272188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49413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4" name="Text 1"/>
          <p:cNvSpPr/>
          <p:nvPr/>
        </p:nvSpPr>
        <p:spPr>
          <a:xfrm>
            <a:off x="793790" y="506110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Wcześniej raport kwartalny i końcowy -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62808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- obecnie wnioski o płatność (WoP)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921" y="1353026"/>
            <a:ext cx="2891909" cy="272188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99521" y="449413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7599521" y="506110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WoP - kontakt z COPE MSWiA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05137" y="696039"/>
            <a:ext cx="4820007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00"/>
              </a:lnSpc>
              <a:buNone/>
            </a:pPr>
            <a:r>
              <a:rPr lang="en-US" sz="375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Zasady składania WoP</a:t>
            </a:r>
            <a:endParaRPr lang="en-US" sz="3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804511"/>
            <a:ext cx="404098" cy="46172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747242" y="1761173"/>
            <a:ext cx="12096869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WoP składamy w ujęciu </a:t>
            </a:r>
            <a:r>
              <a:rPr lang="en-US" sz="15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kwartalnym</a:t>
            </a:r>
            <a:r>
              <a:rPr lang="en-US" sz="15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za trzymiesięczne okresy sprawozdawcze (kalendarzowe np. 1.01-31.03.2025)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16674"/>
            <a:ext cx="404098" cy="46172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47242" y="2873335"/>
            <a:ext cx="12096869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okres ten może zostać wydłużony lub skrócony w uzasadnionych przypadkach za zgodą opiekuna z </a:t>
            </a:r>
            <a:r>
              <a:rPr lang="en-US" sz="15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COPE MSWiA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028837"/>
            <a:ext cx="341233" cy="34123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47242" y="3985498"/>
            <a:ext cx="12096869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każdy WoP składa się z </a:t>
            </a:r>
            <a:r>
              <a:rPr lang="en-US" sz="15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części merytorycznej</a:t>
            </a:r>
            <a:r>
              <a:rPr lang="en-US" sz="15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(formularz sprawozdawczy) oraz </a:t>
            </a:r>
            <a:r>
              <a:rPr lang="en-US" sz="15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finansowej</a:t>
            </a:r>
            <a:endParaRPr lang="en-US" sz="15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020508"/>
            <a:ext cx="404098" cy="40409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747242" y="4977170"/>
            <a:ext cx="12096869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WoP składane są wyłącznie przez system CST2021</a:t>
            </a:r>
            <a:endParaRPr lang="en-US" sz="15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6075045"/>
            <a:ext cx="518993" cy="518993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882378" y="6031706"/>
            <a:ext cx="11961733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po zamieszczeniu WoP w CST2021, beneficjent przesyła pismo przez ePUAP do COPE MSWIA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0098" y="612934"/>
            <a:ext cx="4650462" cy="3621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Państwowe Jednostki Budżetowe (PJB)</a:t>
            </a:r>
            <a:endParaRPr lang="en-US" sz="2250" dirty="0"/>
          </a:p>
        </p:txBody>
      </p:sp>
      <p:sp>
        <p:nvSpPr>
          <p:cNvPr id="3" name="Shape 1"/>
          <p:cNvSpPr/>
          <p:nvPr/>
        </p:nvSpPr>
        <p:spPr>
          <a:xfrm>
            <a:off x="780098" y="2423636"/>
            <a:ext cx="13070205" cy="15240"/>
          </a:xfrm>
          <a:prstGeom prst="roundRect">
            <a:avLst>
              <a:gd name="adj" fmla="val 142607"/>
            </a:avLst>
          </a:prstGeom>
          <a:solidFill>
            <a:srgbClr val="D8D4D4"/>
          </a:solidFill>
          <a:ln/>
        </p:spPr>
      </p:sp>
      <p:sp>
        <p:nvSpPr>
          <p:cNvPr id="4" name="Shape 2"/>
          <p:cNvSpPr/>
          <p:nvPr/>
        </p:nvSpPr>
        <p:spPr>
          <a:xfrm>
            <a:off x="4003834" y="1989058"/>
            <a:ext cx="15240" cy="434578"/>
          </a:xfrm>
          <a:prstGeom prst="roundRect">
            <a:avLst>
              <a:gd name="adj" fmla="val 142607"/>
            </a:avLst>
          </a:prstGeom>
          <a:solidFill>
            <a:srgbClr val="D8D4D4"/>
          </a:solidFill>
          <a:ln/>
        </p:spPr>
      </p:sp>
      <p:sp>
        <p:nvSpPr>
          <p:cNvPr id="5" name="Shape 3"/>
          <p:cNvSpPr/>
          <p:nvPr/>
        </p:nvSpPr>
        <p:spPr>
          <a:xfrm>
            <a:off x="3848457" y="2260640"/>
            <a:ext cx="325993" cy="32599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6" name="Text 4"/>
          <p:cNvSpPr/>
          <p:nvPr/>
        </p:nvSpPr>
        <p:spPr>
          <a:xfrm>
            <a:off x="3902809" y="2287845"/>
            <a:ext cx="217289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924878" y="1554480"/>
            <a:ext cx="6173153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WoP - składa się w ciągu</a:t>
            </a: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28</a:t>
            </a: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dni kalendarzowych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7307580" y="2423636"/>
            <a:ext cx="15240" cy="434578"/>
          </a:xfrm>
          <a:prstGeom prst="roundRect">
            <a:avLst>
              <a:gd name="adj" fmla="val 142607"/>
            </a:avLst>
          </a:prstGeom>
          <a:solidFill>
            <a:srgbClr val="D8D4D4"/>
          </a:solidFill>
          <a:ln/>
        </p:spPr>
      </p:sp>
      <p:sp>
        <p:nvSpPr>
          <p:cNvPr id="9" name="Shape 7"/>
          <p:cNvSpPr/>
          <p:nvPr/>
        </p:nvSpPr>
        <p:spPr>
          <a:xfrm>
            <a:off x="7152203" y="2260640"/>
            <a:ext cx="325993" cy="32599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0" name="Text 8"/>
          <p:cNvSpPr/>
          <p:nvPr/>
        </p:nvSpPr>
        <p:spPr>
          <a:xfrm>
            <a:off x="7206555" y="2287845"/>
            <a:ext cx="217289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4228624" y="3003113"/>
            <a:ext cx="6173153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WoP końcowy - w ciągu </a:t>
            </a: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42</a:t>
            </a: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dni kalendarzowych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10611326" y="1989058"/>
            <a:ext cx="15240" cy="434578"/>
          </a:xfrm>
          <a:prstGeom prst="roundRect">
            <a:avLst>
              <a:gd name="adj" fmla="val 142607"/>
            </a:avLst>
          </a:prstGeom>
          <a:solidFill>
            <a:srgbClr val="D8D4D4"/>
          </a:solidFill>
          <a:ln/>
        </p:spPr>
      </p:sp>
      <p:sp>
        <p:nvSpPr>
          <p:cNvPr id="13" name="Shape 11"/>
          <p:cNvSpPr/>
          <p:nvPr/>
        </p:nvSpPr>
        <p:spPr>
          <a:xfrm>
            <a:off x="10455950" y="2260640"/>
            <a:ext cx="325993" cy="32599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4" name="Text 12"/>
          <p:cNvSpPr/>
          <p:nvPr/>
        </p:nvSpPr>
        <p:spPr>
          <a:xfrm>
            <a:off x="10510302" y="2287845"/>
            <a:ext cx="217289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7532370" y="1264801"/>
            <a:ext cx="6173153" cy="579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okres ten może zostać wydłużony lub skrócony w uzasadnionych przypadkach za zgodą opiekuna z COPE MSWiA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780098" y="3510082"/>
            <a:ext cx="2897743" cy="3621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Nie PJB</a:t>
            </a:r>
            <a:endParaRPr lang="en-US" sz="2250" dirty="0"/>
          </a:p>
        </p:txBody>
      </p:sp>
      <p:sp>
        <p:nvSpPr>
          <p:cNvPr id="17" name="Shape 15"/>
          <p:cNvSpPr/>
          <p:nvPr/>
        </p:nvSpPr>
        <p:spPr>
          <a:xfrm>
            <a:off x="780098" y="5624989"/>
            <a:ext cx="13070205" cy="15240"/>
          </a:xfrm>
          <a:prstGeom prst="roundRect">
            <a:avLst>
              <a:gd name="adj" fmla="val 142607"/>
            </a:avLst>
          </a:prstGeom>
          <a:solidFill>
            <a:srgbClr val="D8D4D4"/>
          </a:solidFill>
          <a:ln/>
        </p:spPr>
      </p:sp>
      <p:sp>
        <p:nvSpPr>
          <p:cNvPr id="18" name="Shape 16"/>
          <p:cNvSpPr/>
          <p:nvPr/>
        </p:nvSpPr>
        <p:spPr>
          <a:xfrm>
            <a:off x="4003834" y="5190411"/>
            <a:ext cx="15240" cy="434578"/>
          </a:xfrm>
          <a:prstGeom prst="roundRect">
            <a:avLst>
              <a:gd name="adj" fmla="val 142607"/>
            </a:avLst>
          </a:prstGeom>
          <a:solidFill>
            <a:srgbClr val="D8D4D4"/>
          </a:solidFill>
          <a:ln/>
        </p:spPr>
      </p:sp>
      <p:sp>
        <p:nvSpPr>
          <p:cNvPr id="19" name="Shape 17"/>
          <p:cNvSpPr/>
          <p:nvPr/>
        </p:nvSpPr>
        <p:spPr>
          <a:xfrm>
            <a:off x="3848457" y="5461992"/>
            <a:ext cx="325993" cy="32599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20" name="Text 18"/>
          <p:cNvSpPr/>
          <p:nvPr/>
        </p:nvSpPr>
        <p:spPr>
          <a:xfrm>
            <a:off x="3902809" y="5489198"/>
            <a:ext cx="217289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924878" y="4755833"/>
            <a:ext cx="6173153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WoP - składa się w ciągu </a:t>
            </a: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14</a:t>
            </a: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dni kalendarzowych</a:t>
            </a:r>
            <a:endParaRPr lang="en-US" sz="1400" dirty="0"/>
          </a:p>
        </p:txBody>
      </p:sp>
      <p:sp>
        <p:nvSpPr>
          <p:cNvPr id="22" name="Shape 20"/>
          <p:cNvSpPr/>
          <p:nvPr/>
        </p:nvSpPr>
        <p:spPr>
          <a:xfrm>
            <a:off x="7307580" y="5624989"/>
            <a:ext cx="15240" cy="434578"/>
          </a:xfrm>
          <a:prstGeom prst="roundRect">
            <a:avLst>
              <a:gd name="adj" fmla="val 142607"/>
            </a:avLst>
          </a:prstGeom>
          <a:solidFill>
            <a:srgbClr val="D8D4D4"/>
          </a:solidFill>
          <a:ln/>
        </p:spPr>
      </p:sp>
      <p:sp>
        <p:nvSpPr>
          <p:cNvPr id="23" name="Shape 21"/>
          <p:cNvSpPr/>
          <p:nvPr/>
        </p:nvSpPr>
        <p:spPr>
          <a:xfrm>
            <a:off x="7152203" y="5461992"/>
            <a:ext cx="325993" cy="32599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24" name="Text 22"/>
          <p:cNvSpPr/>
          <p:nvPr/>
        </p:nvSpPr>
        <p:spPr>
          <a:xfrm>
            <a:off x="7206555" y="5489198"/>
            <a:ext cx="217289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4228624" y="6204466"/>
            <a:ext cx="6173153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WoP końcowy - w ciągu </a:t>
            </a: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28</a:t>
            </a: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dni kalendarzowych</a:t>
            </a:r>
            <a:endParaRPr lang="en-US" sz="1400" dirty="0"/>
          </a:p>
        </p:txBody>
      </p:sp>
      <p:sp>
        <p:nvSpPr>
          <p:cNvPr id="26" name="Shape 24"/>
          <p:cNvSpPr/>
          <p:nvPr/>
        </p:nvSpPr>
        <p:spPr>
          <a:xfrm>
            <a:off x="10611326" y="5190411"/>
            <a:ext cx="15240" cy="434578"/>
          </a:xfrm>
          <a:prstGeom prst="roundRect">
            <a:avLst>
              <a:gd name="adj" fmla="val 142607"/>
            </a:avLst>
          </a:prstGeom>
          <a:solidFill>
            <a:srgbClr val="D8D4D4"/>
          </a:solidFill>
          <a:ln/>
        </p:spPr>
      </p:sp>
      <p:sp>
        <p:nvSpPr>
          <p:cNvPr id="27" name="Shape 25"/>
          <p:cNvSpPr/>
          <p:nvPr/>
        </p:nvSpPr>
        <p:spPr>
          <a:xfrm>
            <a:off x="10455950" y="5461992"/>
            <a:ext cx="325993" cy="32599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28" name="Text 26"/>
          <p:cNvSpPr/>
          <p:nvPr/>
        </p:nvSpPr>
        <p:spPr>
          <a:xfrm>
            <a:off x="10510302" y="5489198"/>
            <a:ext cx="217289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1700" dirty="0"/>
          </a:p>
        </p:txBody>
      </p:sp>
      <p:sp>
        <p:nvSpPr>
          <p:cNvPr id="29" name="Text 27"/>
          <p:cNvSpPr/>
          <p:nvPr/>
        </p:nvSpPr>
        <p:spPr>
          <a:xfrm>
            <a:off x="7532370" y="4089559"/>
            <a:ext cx="6173153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7532370" y="4466153"/>
            <a:ext cx="6173153" cy="579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okres ten może zostać wydłużony lub skrócony w uzasadnionych przypadkach za zgodą opiekuna z COPE MSWiA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780098" y="6657142"/>
            <a:ext cx="13070205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u="sng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WoP - weryfikowane są w terminie </a:t>
            </a:r>
            <a:r>
              <a:rPr lang="en-US" sz="1400" b="1" u="sng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25 </a:t>
            </a:r>
            <a:r>
              <a:rPr lang="en-US" sz="1400" u="sng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dni kalendarzowych od dnia wpłynięcia do COPE MSWIA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14074" y="937379"/>
            <a:ext cx="104021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WoP - składa się z następujących elementów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863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Część merytoryczna:</a:t>
            </a:r>
            <a:endParaRPr lang="en-US" sz="2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935962"/>
            <a:ext cx="2573655" cy="330898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928467" y="2884884"/>
            <a:ext cx="99156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Opis działań podjętych w okresie raportowania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3928467" y="3451860"/>
            <a:ext cx="99156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Problemy napotkane w trakcie realizacji (np. opóźnienia w harmonogramie działań)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3928467" y="4018836"/>
            <a:ext cx="991564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Wskaźniki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- raportowane w każdym raporcie kwartalnym w sposób </a:t>
            </a:r>
            <a:r>
              <a:rPr lang="en-US" sz="17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narastający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wykazując postęp w projekcie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3928467" y="4948714"/>
            <a:ext cx="99156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Dokumentacja wyboru wykonawców (dot. uproszczonej kontroli zamówień publicznych)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3928467" y="5515689"/>
            <a:ext cx="99156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Informacja o podjętych działaniach informacyjno-promocyjnych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81745" y="526256"/>
            <a:ext cx="7666792" cy="597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00"/>
              </a:lnSpc>
              <a:buNone/>
            </a:pPr>
            <a:r>
              <a:rPr lang="en-US" sz="375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Raportowanie wskaźników w CST2021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669250" y="1410533"/>
            <a:ext cx="2390418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Wskaźnik produktu</a:t>
            </a:r>
            <a:endParaRPr lang="en-US" sz="18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459" y="1811534"/>
            <a:ext cx="10292792" cy="53648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24977" y="506254"/>
            <a:ext cx="7380446" cy="575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60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Raportowanie wskaźników w CST2021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644366" y="1357670"/>
            <a:ext cx="2301478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Wskaźnik rezultatu</a:t>
            </a:r>
            <a:endParaRPr lang="en-US" sz="18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478" y="1645325"/>
            <a:ext cx="12060415" cy="56592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14074" y="944047"/>
            <a:ext cx="104021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WoP - składa się z następujących elementów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929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Część finansowa: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68747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560683"/>
            <a:ext cx="4337566" cy="243530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695950" y="3509605"/>
            <a:ext cx="81481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Potwierdzenia zapłaty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695950" y="4076581"/>
            <a:ext cx="81481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Zestawienie wydatków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5695950" y="4643557"/>
            <a:ext cx="814816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Pozostałe dokumenty finansowo- księgowe – udostępniane są na życzenie COPE MSWIA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5695950" y="5573435"/>
            <a:ext cx="814816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Dokumentację związaną z projektem, Beneficjent przechowuje w swojej siedzibie lub miejscu wskazanym we wniosku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55594" y="521970"/>
            <a:ext cx="5119092" cy="593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3700" dirty="0">
                <a:solidFill>
                  <a:srgbClr val="04318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Zestawienie dokumentów</a:t>
            </a:r>
            <a:endParaRPr lang="en-US" sz="37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50" y="1494711"/>
            <a:ext cx="10664904" cy="55296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412</Words>
  <Application>Microsoft Office PowerPoint</Application>
  <PresentationFormat>Niestandardowy</PresentationFormat>
  <Paragraphs>75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Heebo</vt:lpstr>
      <vt:lpstr>Crimson Pro Semi Bold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Anna Dmochowska</cp:lastModifiedBy>
  <cp:revision>3</cp:revision>
  <cp:lastPrinted>2025-04-09T06:22:52Z</cp:lastPrinted>
  <dcterms:created xsi:type="dcterms:W3CDTF">2025-04-09T06:11:29Z</dcterms:created>
  <dcterms:modified xsi:type="dcterms:W3CDTF">2025-04-09T06:34:12Z</dcterms:modified>
</cp:coreProperties>
</file>