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3"/>
  </p:notesMasterIdLst>
  <p:sldIdLst>
    <p:sldId id="280" r:id="rId2"/>
    <p:sldId id="256" r:id="rId3"/>
    <p:sldId id="257" r:id="rId4"/>
    <p:sldId id="258" r:id="rId5"/>
    <p:sldId id="259" r:id="rId6"/>
    <p:sldId id="260" r:id="rId7"/>
    <p:sldId id="279" r:id="rId8"/>
    <p:sldId id="278" r:id="rId9"/>
    <p:sldId id="261" r:id="rId10"/>
    <p:sldId id="262" r:id="rId11"/>
    <p:sldId id="263" r:id="rId12"/>
  </p:sldIdLst>
  <p:sldSz cx="14630400" cy="8229600"/>
  <p:notesSz cx="8229600" cy="14630400"/>
  <p:embeddedFontLst>
    <p:embeddedFont>
      <p:font typeface="Roboto" panose="02000000000000000000" pitchFamily="2" charset="0"/>
      <p:regular r:id="rId14"/>
      <p:bold r:id="rId15"/>
    </p:embeddedFont>
    <p:embeddedFont>
      <p:font typeface="Roboto Slab" pitchFamily="2" charset="0"/>
      <p:regular r:id="rId16"/>
      <p:bold r:id="rId17"/>
    </p:embeddedFont>
  </p:embeddedFontLst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52" autoAdjust="0"/>
    <p:restoredTop sz="94610"/>
  </p:normalViewPr>
  <p:slideViewPr>
    <p:cSldViewPr snapToGrid="0" snapToObjects="1">
      <p:cViewPr varScale="1">
        <p:scale>
          <a:sx n="69" d="100"/>
          <a:sy n="69" d="100"/>
        </p:scale>
        <p:origin x="581" y="6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2033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E2E0CA-1343-C287-95C0-EB83B65060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D1E80C-AC11-FF00-3C93-8F84C60DD1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8D82E8-5E8D-FEF3-CBF8-34E216A943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660DD8-68AD-C05C-537F-0CB1FEAF64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315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8A7F-013A-ABD2-ECE2-70CF08CE53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B7E832-FB88-14F2-4660-1F4198609F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42F4C3-BEBC-4D77-35D4-9B100A60CE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9F506C-F0F0-56E4-C3A8-C456481080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6128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B2ABF5-C014-22A4-4D2F-FAB60017F3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5FC481-27D2-3ACC-8B00-71B490C00F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4E258C-F56A-A9FF-9805-BC8B04FAA5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4E1E06-49B3-5E6B-A02C-BDC08DC806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3484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8198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4" r:id="rId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ytułu 1"/>
          <p:cNvSpPr txBox="1">
            <a:spLocks/>
          </p:cNvSpPr>
          <p:nvPr/>
        </p:nvSpPr>
        <p:spPr>
          <a:xfrm>
            <a:off x="451766" y="6451420"/>
            <a:ext cx="5132410" cy="554168"/>
          </a:xfrm>
          <a:prstGeom prst="rect">
            <a:avLst/>
          </a:prstGeom>
        </p:spPr>
        <p:txBody>
          <a:bodyPr vert="horz" lIns="109728" tIns="54864" rIns="109728" bIns="54864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baseline="0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160" dirty="0">
                <a:solidFill>
                  <a:schemeClr val="bg1"/>
                </a:solidFill>
                <a:latin typeface="+mn-lt"/>
              </a:rPr>
              <a:t>Warszawa, 6 września 2024 r.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61B40662-BF29-A3AD-233E-0616BB67B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38041"/>
          </a:xfrm>
          <a:prstGeom prst="rect">
            <a:avLst/>
          </a:prstGeom>
        </p:spPr>
      </p:pic>
      <p:sp>
        <p:nvSpPr>
          <p:cNvPr id="7" name="Symbol zastępczy tytułu 1"/>
          <p:cNvSpPr txBox="1">
            <a:spLocks/>
          </p:cNvSpPr>
          <p:nvPr/>
        </p:nvSpPr>
        <p:spPr>
          <a:xfrm>
            <a:off x="225911" y="3132878"/>
            <a:ext cx="14232366" cy="3055309"/>
          </a:xfrm>
          <a:prstGeom prst="rect">
            <a:avLst/>
          </a:prstGeom>
        </p:spPr>
        <p:txBody>
          <a:bodyPr vert="horz" lIns="109728" tIns="54864" rIns="109728" bIns="54864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cap="small" baseline="0">
                <a:solidFill>
                  <a:srgbClr val="003399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pl-PL" sz="4320" dirty="0"/>
              <a:t>Realizacja projektów finansowanych ze środków funduszu bezpieczeństwa wewnętrznego</a:t>
            </a:r>
          </a:p>
          <a:p>
            <a:pPr algn="ctr"/>
            <a:endParaRPr lang="pl-PL" sz="4320" dirty="0"/>
          </a:p>
        </p:txBody>
      </p:sp>
    </p:spTree>
    <p:extLst>
      <p:ext uri="{BB962C8B-B14F-4D97-AF65-F5344CB8AC3E}">
        <p14:creationId xmlns:p14="http://schemas.microsoft.com/office/powerpoint/2010/main" val="30395622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237428" y="942023"/>
            <a:ext cx="815554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Jak informować ekologicznie?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743789" y="359735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Selekcja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087773"/>
            <a:ext cx="378523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Rezygnacja/ograniczenie z druku na rzecz publikacji elektronicznych, stosuj odniesienia do QR kodów</a:t>
            </a:r>
            <a:endParaRPr lang="en-US" sz="1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104430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0033" y="4187547"/>
            <a:ext cx="318968" cy="398621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0051256" y="377880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DNSH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10051256" y="4269224"/>
            <a:ext cx="378535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Zgodność z zasadą Do No Significant Harm.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104430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1041" y="4187547"/>
            <a:ext cx="318968" cy="398621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93790" y="6924556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7C20FAB3-5D70-95C2-0B19-CFB292910C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14995" y="7134072"/>
            <a:ext cx="1815406" cy="109552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FC7EBC-236F-6F63-C63B-FCA92B722A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7CE862C1-CC8A-AB34-35DD-A49F3425AF31}"/>
              </a:ext>
            </a:extLst>
          </p:cNvPr>
          <p:cNvSpPr/>
          <p:nvPr/>
        </p:nvSpPr>
        <p:spPr>
          <a:xfrm>
            <a:off x="3237428" y="942023"/>
            <a:ext cx="815554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Jak </a:t>
            </a:r>
            <a:r>
              <a:rPr lang="pl-PL" sz="44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stworzyć kod QR</a:t>
            </a:r>
            <a:r>
              <a:rPr lang="en-US" sz="44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?</a:t>
            </a:r>
            <a:endParaRPr lang="en-US" sz="4450" dirty="0"/>
          </a:p>
        </p:txBody>
      </p:sp>
      <p:sp>
        <p:nvSpPr>
          <p:cNvPr id="11" name="Text 5">
            <a:extLst>
              <a:ext uri="{FF2B5EF4-FFF2-40B4-BE49-F238E27FC236}">
                <a16:creationId xmlns:a16="http://schemas.microsoft.com/office/drawing/2014/main" id="{94486E59-0FFB-D3C2-B0A8-92BA32A7F265}"/>
              </a:ext>
            </a:extLst>
          </p:cNvPr>
          <p:cNvSpPr/>
          <p:nvPr/>
        </p:nvSpPr>
        <p:spPr>
          <a:xfrm>
            <a:off x="793790" y="6924556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0574AF83-47BD-64A3-AD41-8A01077DDE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14995" y="7134072"/>
            <a:ext cx="1815406" cy="1095528"/>
          </a:xfrm>
          <a:prstGeom prst="rect">
            <a:avLst/>
          </a:prstGeom>
        </p:spPr>
      </p:pic>
      <p:pic>
        <p:nvPicPr>
          <p:cNvPr id="13" name="Nagrywanie ekranu 2025-03-24 123140">
            <a:hlinkClick r:id="" action="ppaction://media"/>
            <a:extLst>
              <a:ext uri="{FF2B5EF4-FFF2-40B4-BE49-F238E27FC236}">
                <a16:creationId xmlns:a16="http://schemas.microsoft.com/office/drawing/2014/main" id="{7633F85B-05E7-8577-DD26-F661D06A41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50656" y="2052084"/>
            <a:ext cx="11529085" cy="523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00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3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53638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055674" y="4372704"/>
            <a:ext cx="10759321" cy="6341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950"/>
              </a:lnSpc>
              <a:buNone/>
            </a:pPr>
            <a:r>
              <a:rPr lang="en-US" sz="39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Strona Internetowa i Media Społecznościowe</a:t>
            </a:r>
            <a:endParaRPr lang="en-US" sz="3950" dirty="0"/>
          </a:p>
        </p:txBody>
      </p:sp>
      <p:sp>
        <p:nvSpPr>
          <p:cNvPr id="4" name="Text 1"/>
          <p:cNvSpPr/>
          <p:nvPr/>
        </p:nvSpPr>
        <p:spPr>
          <a:xfrm>
            <a:off x="710089" y="4032766"/>
            <a:ext cx="13210223" cy="324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710089" y="4585573"/>
            <a:ext cx="13210223" cy="324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710089" y="5138380"/>
            <a:ext cx="13210223" cy="324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710089" y="5691188"/>
            <a:ext cx="13210223" cy="324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710089" y="6243995"/>
            <a:ext cx="13210223" cy="324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endParaRPr lang="en-US" sz="1550" dirty="0"/>
          </a:p>
        </p:txBody>
      </p:sp>
      <p:sp>
        <p:nvSpPr>
          <p:cNvPr id="9" name="Text 6"/>
          <p:cNvSpPr/>
          <p:nvPr/>
        </p:nvSpPr>
        <p:spPr>
          <a:xfrm>
            <a:off x="710089" y="6796802"/>
            <a:ext cx="13210223" cy="324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endParaRPr lang="en-US" sz="1550" dirty="0"/>
          </a:p>
        </p:txBody>
      </p:sp>
      <p:sp>
        <p:nvSpPr>
          <p:cNvPr id="10" name="Text 7"/>
          <p:cNvSpPr/>
          <p:nvPr/>
        </p:nvSpPr>
        <p:spPr>
          <a:xfrm>
            <a:off x="710089" y="7349609"/>
            <a:ext cx="13210223" cy="324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endParaRPr lang="en-US" sz="1550" dirty="0"/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1227164D-47AB-49F2-A8BD-E5F4BCFA67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14995" y="7134072"/>
            <a:ext cx="1815406" cy="1095528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7A73698A-4586-12C5-4A46-E56A2CDE7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480" y="6959084"/>
            <a:ext cx="10839450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07600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Jakie informacje umieścić na oficjalnej stronie internetowej i w mediach społecznościowych?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5217021" y="3432869"/>
            <a:ext cx="4196358" cy="2758559"/>
          </a:xfrm>
          <a:prstGeom prst="roundRect">
            <a:avLst>
              <a:gd name="adj" fmla="val 1233"/>
            </a:avLst>
          </a:prstGeom>
          <a:solidFill>
            <a:srgbClr val="E9ECF2"/>
          </a:solidFill>
          <a:ln/>
        </p:spPr>
      </p:sp>
      <p:sp>
        <p:nvSpPr>
          <p:cNvPr id="4" name="Text 2"/>
          <p:cNvSpPr/>
          <p:nvPr/>
        </p:nvSpPr>
        <p:spPr>
          <a:xfrm>
            <a:off x="5526028" y="371196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Profil w Mediach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5526028" y="4202385"/>
            <a:ext cx="374273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Obowiązkowy profil (przynajmniej jeden). Pod koniec realizacji projektu trzeba zaktualizować opis projektu o osiągnięte efekty. </a:t>
            </a:r>
            <a:endParaRPr lang="en-US" sz="1750" dirty="0"/>
          </a:p>
        </p:txBody>
      </p:sp>
      <p:sp>
        <p:nvSpPr>
          <p:cNvPr id="6" name="Shape 4"/>
          <p:cNvSpPr/>
          <p:nvPr/>
        </p:nvSpPr>
        <p:spPr>
          <a:xfrm>
            <a:off x="793669" y="3432869"/>
            <a:ext cx="4196358" cy="2758559"/>
          </a:xfrm>
          <a:prstGeom prst="roundRect">
            <a:avLst>
              <a:gd name="adj" fmla="val 1233"/>
            </a:avLst>
          </a:prstGeom>
          <a:solidFill>
            <a:srgbClr val="E9ECF2"/>
          </a:solidFill>
          <a:ln/>
        </p:spPr>
      </p:sp>
      <p:sp>
        <p:nvSpPr>
          <p:cNvPr id="7" name="Text 5"/>
          <p:cNvSpPr/>
          <p:nvPr/>
        </p:nvSpPr>
        <p:spPr>
          <a:xfrm>
            <a:off x="1102676" y="371196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Opis Projektu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1102676" y="4202385"/>
            <a:ext cx="374273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Tytuł projektu lub jego skróconą nazwę, wsparcie UE, zadania, grupy docelowe, cele, efekty, wartość projektu, wkład Funduszy Europejskich, hasztagi.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9640132" y="3432869"/>
            <a:ext cx="4196358" cy="2758559"/>
          </a:xfrm>
          <a:prstGeom prst="roundRect">
            <a:avLst>
              <a:gd name="adj" fmla="val 1233"/>
            </a:avLst>
          </a:prstGeom>
          <a:solidFill>
            <a:srgbClr val="E9ECF2"/>
          </a:solidFill>
          <a:ln/>
        </p:spPr>
      </p:sp>
      <p:sp>
        <p:nvSpPr>
          <p:cNvPr id="10" name="Text 8"/>
          <p:cNvSpPr/>
          <p:nvPr/>
        </p:nvSpPr>
        <p:spPr>
          <a:xfrm>
            <a:off x="9949140" y="371196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Oznaczenia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9949140" y="4202385"/>
            <a:ext cx="374273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znak Funduszy Europejskich, znak barw Rzeczpospolitej Polskiej i znak Unii Europejskiej występują zawsze w wariancie pełnokolorowym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793790" y="5700951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13" name="Text 11"/>
          <p:cNvSpPr/>
          <p:nvPr/>
        </p:nvSpPr>
        <p:spPr>
          <a:xfrm>
            <a:off x="793790" y="6319004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14" name="Text 12"/>
          <p:cNvSpPr/>
          <p:nvPr/>
        </p:nvSpPr>
        <p:spPr>
          <a:xfrm>
            <a:off x="793790" y="6937058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76E36910-7056-60B5-DBB8-8820274C1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14995" y="7134072"/>
            <a:ext cx="1815406" cy="109552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79133" y="689015"/>
            <a:ext cx="5303044" cy="6063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50"/>
              </a:lnSpc>
              <a:buNone/>
            </a:pPr>
            <a:r>
              <a:rPr lang="en-US" sz="38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Hasztagi #FunduszeUE</a:t>
            </a:r>
            <a:endParaRPr lang="en-US" sz="38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133" y="1586389"/>
            <a:ext cx="970240" cy="185523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940362" y="1780342"/>
            <a:ext cx="2425660" cy="303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Stosowanie</a:t>
            </a:r>
            <a:endParaRPr lang="en-US" sz="1900" dirty="0"/>
          </a:p>
        </p:txBody>
      </p:sp>
      <p:sp>
        <p:nvSpPr>
          <p:cNvPr id="6" name="Text 2"/>
          <p:cNvSpPr/>
          <p:nvPr/>
        </p:nvSpPr>
        <p:spPr>
          <a:xfrm>
            <a:off x="1940362" y="2199799"/>
            <a:ext cx="6524506" cy="6210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 przypadku wszelkich informacji o realizowanym projekcie, podawanych do wiadomości za pośrednictwem Internetu, trzeba stosować hasztagi: </a:t>
            </a:r>
            <a:endParaRPr lang="en-US" sz="1500" dirty="0"/>
          </a:p>
        </p:txBody>
      </p:sp>
      <p:sp>
        <p:nvSpPr>
          <p:cNvPr id="7" name="Text 3"/>
          <p:cNvSpPr/>
          <p:nvPr/>
        </p:nvSpPr>
        <p:spPr>
          <a:xfrm>
            <a:off x="1940362" y="2937153"/>
            <a:ext cx="6524506" cy="3105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#FunduszeUE lub #FunduszeEuropejskie</a:t>
            </a:r>
            <a:endParaRPr lang="en-US" sz="150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133" y="3441621"/>
            <a:ext cx="970240" cy="2049423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1940362" y="3635573"/>
            <a:ext cx="2425660" cy="303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Przykłady</a:t>
            </a:r>
            <a:endParaRPr lang="en-US" sz="1900" dirty="0"/>
          </a:p>
        </p:txBody>
      </p:sp>
      <p:sp>
        <p:nvSpPr>
          <p:cNvPr id="10" name="Text 5"/>
          <p:cNvSpPr/>
          <p:nvPr/>
        </p:nvSpPr>
        <p:spPr>
          <a:xfrm>
            <a:off x="1940362" y="4055031"/>
            <a:ext cx="6524506" cy="12420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Należy zamieść wybrany hasztag, podając informacje
o projekcie np. o podpisaniu umowy, konferencji, otwarciu
i zakończeniu projektu oraz materiały promujące projekt
i jego rezultaty.</a:t>
            </a:r>
            <a:endParaRPr lang="en-US" sz="150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133" y="5491043"/>
            <a:ext cx="970240" cy="2049423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1940362" y="5684996"/>
            <a:ext cx="2425660" cy="303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Kto Stosuje</a:t>
            </a:r>
            <a:endParaRPr lang="en-US" sz="1900" dirty="0"/>
          </a:p>
        </p:txBody>
      </p:sp>
      <p:sp>
        <p:nvSpPr>
          <p:cNvPr id="13" name="Text 7"/>
          <p:cNvSpPr/>
          <p:nvPr/>
        </p:nvSpPr>
        <p:spPr>
          <a:xfrm>
            <a:off x="1940362" y="6104453"/>
            <a:ext cx="6524506" cy="12420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hasztagi obowiązkowo stosują zarówno beneficjenci, 
jak i instytucje systemu wdrażania Funduszy Europejskich
w Polsce, w tym instytucje przyznające dofinansowanie, 
a także władze regionalne i lokalne.</a:t>
            </a:r>
            <a:endParaRPr lang="en-US" sz="15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275528" y="594003"/>
            <a:ext cx="8079224" cy="6750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300"/>
              </a:lnSpc>
              <a:buNone/>
            </a:pPr>
            <a:r>
              <a:rPr lang="en-US" sz="42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Oznaczanie Strony Internetowej</a:t>
            </a:r>
            <a:endParaRPr lang="en-US" sz="4250" dirty="0"/>
          </a:p>
        </p:txBody>
      </p:sp>
      <p:sp>
        <p:nvSpPr>
          <p:cNvPr id="3" name="Text 1"/>
          <p:cNvSpPr/>
          <p:nvPr/>
        </p:nvSpPr>
        <p:spPr>
          <a:xfrm>
            <a:off x="756047" y="1701046"/>
            <a:ext cx="13118306" cy="3455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17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Na stronie powstałej w projekcie oznaczenia graficzne można umieścić na dwa sposoby</a:t>
            </a:r>
            <a:endParaRPr lang="en-US" sz="1700" dirty="0"/>
          </a:p>
        </p:txBody>
      </p:sp>
      <p:sp>
        <p:nvSpPr>
          <p:cNvPr id="4" name="Text 2"/>
          <p:cNvSpPr/>
          <p:nvPr/>
        </p:nvSpPr>
        <p:spPr>
          <a:xfrm>
            <a:off x="2553772" y="2505551"/>
            <a:ext cx="2700218" cy="337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1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Wariant 1</a:t>
            </a:r>
            <a:endParaRPr lang="en-US" sz="2100" dirty="0"/>
          </a:p>
        </p:txBody>
      </p:sp>
      <p:sp>
        <p:nvSpPr>
          <p:cNvPr id="5" name="Text 3"/>
          <p:cNvSpPr/>
          <p:nvPr/>
        </p:nvSpPr>
        <p:spPr>
          <a:xfrm>
            <a:off x="756047" y="3059073"/>
            <a:ext cx="6295668" cy="17275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Zestawienie znaków na samej górze strony tj. w widocznym miejscu nad treścią. Umieszczenie w widocznym miejscu oznacza, że w momencie wejścia na stronę internetową użytkownik nie musi przewijać strony, aby zobaczyć zestawienie znaków.</a:t>
            </a:r>
            <a:endParaRPr lang="en-US" sz="1700" dirty="0"/>
          </a:p>
        </p:txBody>
      </p:sp>
      <p:sp>
        <p:nvSpPr>
          <p:cNvPr id="6" name="Text 4"/>
          <p:cNvSpPr/>
          <p:nvPr/>
        </p:nvSpPr>
        <p:spPr>
          <a:xfrm>
            <a:off x="9384030" y="2505551"/>
            <a:ext cx="2700218" cy="337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1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Wariant 2</a:t>
            </a:r>
            <a:endParaRPr lang="en-US" sz="2100" dirty="0"/>
          </a:p>
        </p:txBody>
      </p:sp>
      <p:sp>
        <p:nvSpPr>
          <p:cNvPr id="7" name="Text 5"/>
          <p:cNvSpPr/>
          <p:nvPr/>
        </p:nvSpPr>
        <p:spPr>
          <a:xfrm>
            <a:off x="7586305" y="3059073"/>
            <a:ext cx="6295668" cy="20731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Jeżeli nie ma możliwości, aby umieścić obowiązkowe zestawienie znaków na górze strony np. jej struktura to uniemożliwia, umieść znak UE w jednej z wersji. Po kliknięciu na znak UE powinniśmy zostać przekierowani do opisu projektu. Na stronie dodatkowo musisz umieścić również obowiązkowe zestawienie znaków opisane w wariancie 1 </a:t>
            </a:r>
            <a:endParaRPr lang="en-US" sz="170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047" y="5812512"/>
            <a:ext cx="6204704" cy="827603"/>
          </a:xfrm>
          <a:prstGeom prst="rect">
            <a:avLst/>
          </a:prstGeom>
        </p:spPr>
      </p:pic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9197" y="5812512"/>
            <a:ext cx="6022658" cy="1101804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7859197" y="7157323"/>
            <a:ext cx="6022658" cy="3455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endParaRPr lang="en-US" sz="1700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B3010710-6189-7CA0-73B6-BBA7CAF89B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14995" y="7134072"/>
            <a:ext cx="1815406" cy="109552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47606" y="510659"/>
            <a:ext cx="12935069" cy="3692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900"/>
              </a:lnSpc>
              <a:buNone/>
            </a:pPr>
            <a:r>
              <a:rPr lang="en-US" sz="23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przykładowy opis projektu na oficjalnej stronie internetowej i w mediach społecznościowych</a:t>
            </a:r>
            <a:endParaRPr lang="en-US" sz="2300" dirty="0"/>
          </a:p>
        </p:txBody>
      </p:sp>
      <p:sp>
        <p:nvSpPr>
          <p:cNvPr id="3" name="Text 1"/>
          <p:cNvSpPr/>
          <p:nvPr/>
        </p:nvSpPr>
        <p:spPr>
          <a:xfrm>
            <a:off x="413504" y="1116211"/>
            <a:ext cx="13803392" cy="189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450"/>
              </a:lnSpc>
              <a:buNone/>
            </a:pPr>
            <a:endParaRPr lang="en-US" sz="9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2700" y="1014695"/>
            <a:ext cx="6501947" cy="6872401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413504" y="7207806"/>
            <a:ext cx="13803392" cy="189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450"/>
              </a:lnSpc>
              <a:buNone/>
            </a:pPr>
            <a:endParaRPr lang="en-US" sz="900" dirty="0"/>
          </a:p>
        </p:txBody>
      </p:sp>
      <p:sp>
        <p:nvSpPr>
          <p:cNvPr id="6" name="Text 3"/>
          <p:cNvSpPr/>
          <p:nvPr/>
        </p:nvSpPr>
        <p:spPr>
          <a:xfrm>
            <a:off x="413504" y="7529751"/>
            <a:ext cx="13803392" cy="189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450"/>
              </a:lnSpc>
              <a:buNone/>
            </a:pPr>
            <a:endParaRPr lang="en-US" sz="900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7BAF0D8E-5FE3-941F-FA04-3674875AD7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14995" y="7134072"/>
            <a:ext cx="1815406" cy="109552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A90959-7669-6E79-6C55-ABA58836E4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>
            <a:extLst>
              <a:ext uri="{FF2B5EF4-FFF2-40B4-BE49-F238E27FC236}">
                <a16:creationId xmlns:a16="http://schemas.microsoft.com/office/drawing/2014/main" id="{C6732AE1-9C8C-9C3E-0549-7D721141009B}"/>
              </a:ext>
            </a:extLst>
          </p:cNvPr>
          <p:cNvSpPr/>
          <p:nvPr/>
        </p:nvSpPr>
        <p:spPr>
          <a:xfrm>
            <a:off x="413504" y="1116211"/>
            <a:ext cx="13803392" cy="189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450"/>
              </a:lnSpc>
              <a:buNone/>
            </a:pPr>
            <a:endParaRPr lang="en-US" sz="900" dirty="0"/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E196B179-B352-4C97-23A9-FE06A68CBBCA}"/>
              </a:ext>
            </a:extLst>
          </p:cNvPr>
          <p:cNvSpPr/>
          <p:nvPr/>
        </p:nvSpPr>
        <p:spPr>
          <a:xfrm>
            <a:off x="413504" y="7207806"/>
            <a:ext cx="13803392" cy="189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450"/>
              </a:lnSpc>
              <a:buNone/>
            </a:pPr>
            <a:endParaRPr lang="en-US" sz="900" dirty="0"/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AB55D600-95B0-2B1E-8323-9499A936AFB1}"/>
              </a:ext>
            </a:extLst>
          </p:cNvPr>
          <p:cNvSpPr/>
          <p:nvPr/>
        </p:nvSpPr>
        <p:spPr>
          <a:xfrm>
            <a:off x="413504" y="7529751"/>
            <a:ext cx="13803392" cy="189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450"/>
              </a:lnSpc>
              <a:buNone/>
            </a:pPr>
            <a:endParaRPr lang="en-US" sz="900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F4AAE059-0D71-814D-31B8-A4B599120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14995" y="7134072"/>
            <a:ext cx="1815406" cy="1095528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320195B3-06F2-C08D-860A-0AD74E50EF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9450" y="-159251"/>
            <a:ext cx="7135263" cy="837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112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56D342-1A5D-44EA-4F58-271980A422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A410D6F9-1C19-F7DB-6947-56D5DB592755}"/>
              </a:ext>
            </a:extLst>
          </p:cNvPr>
          <p:cNvSpPr/>
          <p:nvPr/>
        </p:nvSpPr>
        <p:spPr>
          <a:xfrm>
            <a:off x="847665" y="373336"/>
            <a:ext cx="12935069" cy="3692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900"/>
              </a:lnSpc>
              <a:buNone/>
            </a:pPr>
            <a:r>
              <a:rPr lang="en-US" sz="23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przykładowy opis projektu na oficjalnej stronie internetowej i w mediach społecznościowych</a:t>
            </a:r>
            <a:endParaRPr lang="en-US" sz="2300" dirty="0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4D2D23D0-6DFB-83F0-0B64-AF0CC5666327}"/>
              </a:ext>
            </a:extLst>
          </p:cNvPr>
          <p:cNvSpPr/>
          <p:nvPr/>
        </p:nvSpPr>
        <p:spPr>
          <a:xfrm>
            <a:off x="413504" y="1116211"/>
            <a:ext cx="13803392" cy="189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450"/>
              </a:lnSpc>
              <a:buNone/>
            </a:pPr>
            <a:endParaRPr lang="en-US" sz="900" dirty="0"/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6B97BEA1-4D68-B70B-9658-7FB643C91D91}"/>
              </a:ext>
            </a:extLst>
          </p:cNvPr>
          <p:cNvSpPr/>
          <p:nvPr/>
        </p:nvSpPr>
        <p:spPr>
          <a:xfrm>
            <a:off x="413504" y="7207806"/>
            <a:ext cx="13803392" cy="189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450"/>
              </a:lnSpc>
              <a:buNone/>
            </a:pPr>
            <a:endParaRPr lang="en-US" sz="900" dirty="0"/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A212D99E-B473-D2D1-49C1-C4665808CD99}"/>
              </a:ext>
            </a:extLst>
          </p:cNvPr>
          <p:cNvSpPr/>
          <p:nvPr/>
        </p:nvSpPr>
        <p:spPr>
          <a:xfrm>
            <a:off x="413504" y="7529751"/>
            <a:ext cx="13803392" cy="189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450"/>
              </a:lnSpc>
              <a:buNone/>
            </a:pPr>
            <a:endParaRPr lang="en-US" sz="900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CF9AE0BC-2B7C-84D3-CE4A-19BD9EE59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14995" y="7134072"/>
            <a:ext cx="1815406" cy="1095528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211FEA1F-40F6-2DCC-D75B-3B3E4D53EC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5635" y="993592"/>
            <a:ext cx="4203370" cy="6982799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FD663195-C438-AC06-D1BF-94F738C39E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606" y="993592"/>
            <a:ext cx="3258005" cy="6982799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8482167B-A3E5-FF38-E10A-EA61CD0037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49029" y="984065"/>
            <a:ext cx="3258005" cy="699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3715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943808"/>
            <a:ext cx="7556421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Materiały Informacyjno-Promocyjne</a:t>
            </a:r>
            <a:endParaRPr lang="en-US" sz="3550" dirty="0"/>
          </a:p>
        </p:txBody>
      </p:sp>
      <p:sp>
        <p:nvSpPr>
          <p:cNvPr id="4" name="Text 1"/>
          <p:cNvSpPr/>
          <p:nvPr/>
        </p:nvSpPr>
        <p:spPr>
          <a:xfrm>
            <a:off x="6280190" y="2332911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Gdy tworzysz materiały informacyjno-promocyjne, musisz pamiętać, żeby informować o finansowaniu przez Unię Europejską zarówno</a:t>
            </a:r>
            <a:endParaRPr lang="en-US" sz="175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3313867"/>
            <a:ext cx="566976" cy="566976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280190" y="4107656"/>
            <a:ext cx="301263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W warstwie graficznej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6280190" y="4598075"/>
            <a:ext cx="360807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Odpowiednie zestawienie znaków. Informacja słowna, gdy brak możliwości umieszczenia znaków.</a:t>
            </a:r>
            <a:endParaRPr lang="en-US" sz="175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8421" y="3313867"/>
            <a:ext cx="566976" cy="566976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10228421" y="4107656"/>
            <a:ext cx="297501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W warstwie tekstowej</a:t>
            </a:r>
            <a:endParaRPr lang="en-US" sz="2200" dirty="0"/>
          </a:p>
        </p:txBody>
      </p:sp>
      <p:sp>
        <p:nvSpPr>
          <p:cNvPr id="10" name="Text 5"/>
          <p:cNvSpPr/>
          <p:nvPr/>
        </p:nvSpPr>
        <p:spPr>
          <a:xfrm>
            <a:off x="10228421" y="4598075"/>
            <a:ext cx="360818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zamieść w treści wyraźną informację wskazującą, że projekt
 o którym opowiadasz, został dofinansowany przez UE</a:t>
            </a:r>
            <a:endParaRPr lang="en-US" sz="1750" dirty="0"/>
          </a:p>
        </p:txBody>
      </p:sp>
      <p:sp>
        <p:nvSpPr>
          <p:cNvPr id="11" name="Text 6"/>
          <p:cNvSpPr/>
          <p:nvPr/>
        </p:nvSpPr>
        <p:spPr>
          <a:xfrm>
            <a:off x="6280190" y="6304836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12" name="Text 7"/>
          <p:cNvSpPr/>
          <p:nvPr/>
        </p:nvSpPr>
        <p:spPr>
          <a:xfrm>
            <a:off x="6280190" y="692288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E5649329-A6B4-728E-3F84-42FFBC2052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14995" y="7134072"/>
            <a:ext cx="1815406" cy="109552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428</Words>
  <Application>Microsoft Office PowerPoint</Application>
  <PresentationFormat>Niestandardowy</PresentationFormat>
  <Paragraphs>48</Paragraphs>
  <Slides>11</Slides>
  <Notes>10</Notes>
  <HiddenSlides>0</HiddenSlides>
  <MMClips>1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5" baseType="lpstr">
      <vt:lpstr>Roboto Slab</vt:lpstr>
      <vt:lpstr>Roboto</vt:lpstr>
      <vt:lpstr>Arial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Aleksandra Skałecka</cp:lastModifiedBy>
  <cp:revision>8</cp:revision>
  <dcterms:created xsi:type="dcterms:W3CDTF">2025-03-24T11:03:32Z</dcterms:created>
  <dcterms:modified xsi:type="dcterms:W3CDTF">2025-04-14T11:20:49Z</dcterms:modified>
</cp:coreProperties>
</file>