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2"/>
  </p:notesMasterIdLst>
  <p:handoutMasterIdLst>
    <p:handoutMasterId r:id="rId53"/>
  </p:handoutMasterIdLst>
  <p:sldIdLst>
    <p:sldId id="256" r:id="rId3"/>
    <p:sldId id="270" r:id="rId4"/>
    <p:sldId id="288" r:id="rId5"/>
    <p:sldId id="272" r:id="rId6"/>
    <p:sldId id="274" r:id="rId7"/>
    <p:sldId id="275" r:id="rId8"/>
    <p:sldId id="273" r:id="rId9"/>
    <p:sldId id="299" r:id="rId10"/>
    <p:sldId id="276" r:id="rId11"/>
    <p:sldId id="277" r:id="rId12"/>
    <p:sldId id="278" r:id="rId13"/>
    <p:sldId id="279" r:id="rId14"/>
    <p:sldId id="280" r:id="rId15"/>
    <p:sldId id="281" r:id="rId16"/>
    <p:sldId id="282" r:id="rId17"/>
    <p:sldId id="290" r:id="rId18"/>
    <p:sldId id="289" r:id="rId19"/>
    <p:sldId id="295" r:id="rId20"/>
    <p:sldId id="292" r:id="rId21"/>
    <p:sldId id="293" r:id="rId22"/>
    <p:sldId id="296" r:id="rId23"/>
    <p:sldId id="294" r:id="rId24"/>
    <p:sldId id="291" r:id="rId25"/>
    <p:sldId id="283" r:id="rId26"/>
    <p:sldId id="311" r:id="rId27"/>
    <p:sldId id="312" r:id="rId28"/>
    <p:sldId id="310" r:id="rId29"/>
    <p:sldId id="303" r:id="rId30"/>
    <p:sldId id="302" r:id="rId31"/>
    <p:sldId id="304" r:id="rId32"/>
    <p:sldId id="305" r:id="rId33"/>
    <p:sldId id="330" r:id="rId34"/>
    <p:sldId id="306" r:id="rId35"/>
    <p:sldId id="307" r:id="rId36"/>
    <p:sldId id="313" r:id="rId37"/>
    <p:sldId id="317" r:id="rId38"/>
    <p:sldId id="318" r:id="rId39"/>
    <p:sldId id="319" r:id="rId40"/>
    <p:sldId id="320" r:id="rId41"/>
    <p:sldId id="321" r:id="rId42"/>
    <p:sldId id="322" r:id="rId43"/>
    <p:sldId id="323" r:id="rId44"/>
    <p:sldId id="324" r:id="rId45"/>
    <p:sldId id="325" r:id="rId46"/>
    <p:sldId id="326" r:id="rId47"/>
    <p:sldId id="327" r:id="rId48"/>
    <p:sldId id="328" r:id="rId49"/>
    <p:sldId id="329" r:id="rId50"/>
    <p:sldId id="261" r:id="rId5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226DC9"/>
    <a:srgbClr val="1560BD"/>
    <a:srgbClr val="0651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15" autoAdjust="0"/>
    <p:restoredTop sz="94660"/>
  </p:normalViewPr>
  <p:slideViewPr>
    <p:cSldViewPr snapToGrid="0">
      <p:cViewPr varScale="1">
        <p:scale>
          <a:sx n="113" d="100"/>
          <a:sy n="113" d="100"/>
        </p:scale>
        <p:origin x="46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372276-094D-4D05-9869-3E40EFCBBAFC}" type="datetimeFigureOut">
              <a:rPr lang="pl-PL" smtClean="0"/>
              <a:t>10.04.2025</a:t>
            </a:fld>
            <a:endParaRPr lang="pl-PL"/>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C21E64-935E-4B91-AC65-9B8EB62CDC77}" type="slidenum">
              <a:rPr lang="pl-PL" smtClean="0"/>
              <a:t>‹#›</a:t>
            </a:fld>
            <a:endParaRPr lang="pl-PL"/>
          </a:p>
        </p:txBody>
      </p:sp>
    </p:spTree>
    <p:extLst>
      <p:ext uri="{BB962C8B-B14F-4D97-AF65-F5344CB8AC3E}">
        <p14:creationId xmlns:p14="http://schemas.microsoft.com/office/powerpoint/2010/main" val="246165419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07C1D7-3E67-43DE-9FA2-43E9DBEEF698}" type="datetimeFigureOut">
              <a:rPr lang="pl-PL" smtClean="0"/>
              <a:t>10.04.2025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B3D8E8-6A96-4867-B440-16F7C2618371}" type="slidenum">
              <a:rPr lang="pl-PL" smtClean="0"/>
              <a:t>‹#›</a:t>
            </a:fld>
            <a:endParaRPr lang="pl-PL"/>
          </a:p>
        </p:txBody>
      </p:sp>
    </p:spTree>
    <p:extLst>
      <p:ext uri="{BB962C8B-B14F-4D97-AF65-F5344CB8AC3E}">
        <p14:creationId xmlns:p14="http://schemas.microsoft.com/office/powerpoint/2010/main" val="415667842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467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sp>
        <p:nvSpPr>
          <p:cNvPr id="9" name="Symbol zastępczy numeru slajdu 5"/>
          <p:cNvSpPr>
            <a:spLocks noGrp="1"/>
          </p:cNvSpPr>
          <p:nvPr>
            <p:ph type="sldNum" sz="quarter" idx="4"/>
          </p:nvPr>
        </p:nvSpPr>
        <p:spPr>
          <a:xfrm>
            <a:off x="9272954" y="6476144"/>
            <a:ext cx="2743200" cy="365125"/>
          </a:xfrm>
          <a:prstGeom prst="rect">
            <a:avLst/>
          </a:prstGeom>
        </p:spPr>
        <p:txBody>
          <a:bodyPr vert="horz" lIns="91440" tIns="45720" rIns="91440" bIns="45720" rtlCol="0" anchor="ctr"/>
          <a:lstStyle>
            <a:lvl1pPr algn="r">
              <a:defRPr sz="1600">
                <a:solidFill>
                  <a:schemeClr val="bg1"/>
                </a:solidFill>
              </a:defRPr>
            </a:lvl1pPr>
          </a:lstStyle>
          <a:p>
            <a:fld id="{6237701D-9FDF-4E72-9E1B-010C53472997}" type="slidenum">
              <a:rPr lang="pl-PL" smtClean="0"/>
              <a:pPr/>
              <a:t>‹#›</a:t>
            </a:fld>
            <a:endParaRPr lang="pl-PL" dirty="0"/>
          </a:p>
        </p:txBody>
      </p:sp>
    </p:spTree>
    <p:extLst>
      <p:ext uri="{BB962C8B-B14F-4D97-AF65-F5344CB8AC3E}">
        <p14:creationId xmlns:p14="http://schemas.microsoft.com/office/powerpoint/2010/main" val="29097679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8085" y="1202464"/>
            <a:ext cx="1911047" cy="1094830"/>
          </a:xfrm>
          <a:prstGeom prst="rect">
            <a:avLst/>
          </a:prstGeom>
        </p:spPr>
      </p:pic>
      <p:sp>
        <p:nvSpPr>
          <p:cNvPr id="10" name="Prostokąt 9"/>
          <p:cNvSpPr/>
          <p:nvPr userDrawn="1"/>
        </p:nvSpPr>
        <p:spPr>
          <a:xfrm>
            <a:off x="0" y="3036498"/>
            <a:ext cx="12192000" cy="3821502"/>
          </a:xfrm>
          <a:prstGeom prst="rect">
            <a:avLst/>
          </a:prstGeom>
          <a:solidFill>
            <a:srgbClr val="065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p:cNvSpPr/>
          <p:nvPr userDrawn="1"/>
        </p:nvSpPr>
        <p:spPr>
          <a:xfrm>
            <a:off x="0" y="0"/>
            <a:ext cx="12192000" cy="515814"/>
          </a:xfrm>
          <a:prstGeom prst="rect">
            <a:avLst/>
          </a:prstGeom>
          <a:solidFill>
            <a:srgbClr val="065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aseline="0" dirty="0"/>
          </a:p>
        </p:txBody>
      </p:sp>
      <p:sp>
        <p:nvSpPr>
          <p:cNvPr id="13" name="Prostokąt 12"/>
          <p:cNvSpPr/>
          <p:nvPr userDrawn="1"/>
        </p:nvSpPr>
        <p:spPr>
          <a:xfrm>
            <a:off x="0" y="0"/>
            <a:ext cx="3357563" cy="247651"/>
          </a:xfrm>
          <a:custGeom>
            <a:avLst/>
            <a:gdLst>
              <a:gd name="connsiteX0" fmla="*/ 0 w 3357563"/>
              <a:gd name="connsiteY0" fmla="*/ 0 h 242888"/>
              <a:gd name="connsiteX1" fmla="*/ 3357563 w 3357563"/>
              <a:gd name="connsiteY1" fmla="*/ 0 h 242888"/>
              <a:gd name="connsiteX2" fmla="*/ 3357563 w 3357563"/>
              <a:gd name="connsiteY2" fmla="*/ 242888 h 242888"/>
              <a:gd name="connsiteX3" fmla="*/ 0 w 3357563"/>
              <a:gd name="connsiteY3" fmla="*/ 242888 h 242888"/>
              <a:gd name="connsiteX4" fmla="*/ 0 w 3357563"/>
              <a:gd name="connsiteY4" fmla="*/ 0 h 242888"/>
              <a:gd name="connsiteX0" fmla="*/ 0 w 3357563"/>
              <a:gd name="connsiteY0" fmla="*/ 0 h 247651"/>
              <a:gd name="connsiteX1" fmla="*/ 3357563 w 3357563"/>
              <a:gd name="connsiteY1" fmla="*/ 0 h 247651"/>
              <a:gd name="connsiteX2" fmla="*/ 3109913 w 3357563"/>
              <a:gd name="connsiteY2" fmla="*/ 247651 h 247651"/>
              <a:gd name="connsiteX3" fmla="*/ 0 w 3357563"/>
              <a:gd name="connsiteY3" fmla="*/ 242888 h 247651"/>
              <a:gd name="connsiteX4" fmla="*/ 0 w 3357563"/>
              <a:gd name="connsiteY4" fmla="*/ 0 h 24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563" h="247651">
                <a:moveTo>
                  <a:pt x="0" y="0"/>
                </a:moveTo>
                <a:lnTo>
                  <a:pt x="3357563" y="0"/>
                </a:lnTo>
                <a:lnTo>
                  <a:pt x="3109913" y="247651"/>
                </a:lnTo>
                <a:lnTo>
                  <a:pt x="0" y="242888"/>
                </a:lnTo>
                <a:lnTo>
                  <a:pt x="0" y="0"/>
                </a:lnTo>
                <a:close/>
              </a:path>
            </a:pathLst>
          </a:custGeom>
          <a:solidFill>
            <a:srgbClr val="156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aseline="0" dirty="0"/>
          </a:p>
        </p:txBody>
      </p:sp>
      <p:sp>
        <p:nvSpPr>
          <p:cNvPr id="14" name="Prostokąt 12"/>
          <p:cNvSpPr/>
          <p:nvPr userDrawn="1"/>
        </p:nvSpPr>
        <p:spPr>
          <a:xfrm>
            <a:off x="-4763" y="0"/>
            <a:ext cx="3362326" cy="121445"/>
          </a:xfrm>
          <a:custGeom>
            <a:avLst/>
            <a:gdLst>
              <a:gd name="connsiteX0" fmla="*/ 0 w 3357563"/>
              <a:gd name="connsiteY0" fmla="*/ 0 h 242888"/>
              <a:gd name="connsiteX1" fmla="*/ 3357563 w 3357563"/>
              <a:gd name="connsiteY1" fmla="*/ 0 h 242888"/>
              <a:gd name="connsiteX2" fmla="*/ 3357563 w 3357563"/>
              <a:gd name="connsiteY2" fmla="*/ 242888 h 242888"/>
              <a:gd name="connsiteX3" fmla="*/ 0 w 3357563"/>
              <a:gd name="connsiteY3" fmla="*/ 242888 h 242888"/>
              <a:gd name="connsiteX4" fmla="*/ 0 w 3357563"/>
              <a:gd name="connsiteY4" fmla="*/ 0 h 242888"/>
              <a:gd name="connsiteX0" fmla="*/ 0 w 3357563"/>
              <a:gd name="connsiteY0" fmla="*/ 0 h 247651"/>
              <a:gd name="connsiteX1" fmla="*/ 3357563 w 3357563"/>
              <a:gd name="connsiteY1" fmla="*/ 0 h 247651"/>
              <a:gd name="connsiteX2" fmla="*/ 3109913 w 3357563"/>
              <a:gd name="connsiteY2" fmla="*/ 247651 h 247651"/>
              <a:gd name="connsiteX3" fmla="*/ 0 w 3357563"/>
              <a:gd name="connsiteY3" fmla="*/ 242888 h 247651"/>
              <a:gd name="connsiteX4" fmla="*/ 0 w 3357563"/>
              <a:gd name="connsiteY4" fmla="*/ 0 h 247651"/>
              <a:gd name="connsiteX0" fmla="*/ 0 w 3357563"/>
              <a:gd name="connsiteY0" fmla="*/ 0 h 242888"/>
              <a:gd name="connsiteX1" fmla="*/ 3357563 w 3357563"/>
              <a:gd name="connsiteY1" fmla="*/ 0 h 242888"/>
              <a:gd name="connsiteX2" fmla="*/ 3228975 w 3357563"/>
              <a:gd name="connsiteY2" fmla="*/ 128589 h 242888"/>
              <a:gd name="connsiteX3" fmla="*/ 0 w 3357563"/>
              <a:gd name="connsiteY3" fmla="*/ 242888 h 242888"/>
              <a:gd name="connsiteX4" fmla="*/ 0 w 3357563"/>
              <a:gd name="connsiteY4" fmla="*/ 0 h 242888"/>
              <a:gd name="connsiteX0" fmla="*/ 4763 w 3362326"/>
              <a:gd name="connsiteY0" fmla="*/ 0 h 133351"/>
              <a:gd name="connsiteX1" fmla="*/ 3362326 w 3362326"/>
              <a:gd name="connsiteY1" fmla="*/ 0 h 133351"/>
              <a:gd name="connsiteX2" fmla="*/ 3233738 w 3362326"/>
              <a:gd name="connsiteY2" fmla="*/ 128589 h 133351"/>
              <a:gd name="connsiteX3" fmla="*/ 0 w 3362326"/>
              <a:gd name="connsiteY3" fmla="*/ 133351 h 133351"/>
              <a:gd name="connsiteX4" fmla="*/ 4763 w 3362326"/>
              <a:gd name="connsiteY4" fmla="*/ 0 h 133351"/>
              <a:gd name="connsiteX0" fmla="*/ 4763 w 3362326"/>
              <a:gd name="connsiteY0" fmla="*/ 0 h 128589"/>
              <a:gd name="connsiteX1" fmla="*/ 3362326 w 3362326"/>
              <a:gd name="connsiteY1" fmla="*/ 0 h 128589"/>
              <a:gd name="connsiteX2" fmla="*/ 3233738 w 3362326"/>
              <a:gd name="connsiteY2" fmla="*/ 128589 h 128589"/>
              <a:gd name="connsiteX3" fmla="*/ 0 w 3362326"/>
              <a:gd name="connsiteY3" fmla="*/ 114301 h 128589"/>
              <a:gd name="connsiteX4" fmla="*/ 4763 w 3362326"/>
              <a:gd name="connsiteY4" fmla="*/ 0 h 128589"/>
              <a:gd name="connsiteX0" fmla="*/ 4763 w 3362326"/>
              <a:gd name="connsiteY0" fmla="*/ 0 h 114301"/>
              <a:gd name="connsiteX1" fmla="*/ 3362326 w 3362326"/>
              <a:gd name="connsiteY1" fmla="*/ 0 h 114301"/>
              <a:gd name="connsiteX2" fmla="*/ 3236119 w 3362326"/>
              <a:gd name="connsiteY2" fmla="*/ 111920 h 114301"/>
              <a:gd name="connsiteX3" fmla="*/ 0 w 3362326"/>
              <a:gd name="connsiteY3" fmla="*/ 114301 h 114301"/>
              <a:gd name="connsiteX4" fmla="*/ 4763 w 3362326"/>
              <a:gd name="connsiteY4" fmla="*/ 0 h 114301"/>
              <a:gd name="connsiteX0" fmla="*/ 4763 w 3362326"/>
              <a:gd name="connsiteY0" fmla="*/ 0 h 121445"/>
              <a:gd name="connsiteX1" fmla="*/ 3362326 w 3362326"/>
              <a:gd name="connsiteY1" fmla="*/ 0 h 121445"/>
              <a:gd name="connsiteX2" fmla="*/ 3240881 w 3362326"/>
              <a:gd name="connsiteY2" fmla="*/ 121445 h 121445"/>
              <a:gd name="connsiteX3" fmla="*/ 0 w 3362326"/>
              <a:gd name="connsiteY3" fmla="*/ 114301 h 121445"/>
              <a:gd name="connsiteX4" fmla="*/ 4763 w 3362326"/>
              <a:gd name="connsiteY4" fmla="*/ 0 h 121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326" h="121445">
                <a:moveTo>
                  <a:pt x="4763" y="0"/>
                </a:moveTo>
                <a:lnTo>
                  <a:pt x="3362326" y="0"/>
                </a:lnTo>
                <a:lnTo>
                  <a:pt x="3240881" y="121445"/>
                </a:lnTo>
                <a:lnTo>
                  <a:pt x="0" y="114301"/>
                </a:lnTo>
                <a:lnTo>
                  <a:pt x="4763" y="0"/>
                </a:lnTo>
                <a:close/>
              </a:path>
            </a:pathLst>
          </a:custGeom>
          <a:solidFill>
            <a:srgbClr val="226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aseline="0" dirty="0"/>
          </a:p>
        </p:txBody>
      </p:sp>
      <p:sp>
        <p:nvSpPr>
          <p:cNvPr id="9" name="Prostokąt 12"/>
          <p:cNvSpPr/>
          <p:nvPr userDrawn="1"/>
        </p:nvSpPr>
        <p:spPr>
          <a:xfrm flipV="1">
            <a:off x="-514" y="5909093"/>
            <a:ext cx="4716721" cy="948903"/>
          </a:xfrm>
          <a:custGeom>
            <a:avLst/>
            <a:gdLst>
              <a:gd name="connsiteX0" fmla="*/ 0 w 3357563"/>
              <a:gd name="connsiteY0" fmla="*/ 0 h 242888"/>
              <a:gd name="connsiteX1" fmla="*/ 3357563 w 3357563"/>
              <a:gd name="connsiteY1" fmla="*/ 0 h 242888"/>
              <a:gd name="connsiteX2" fmla="*/ 3357563 w 3357563"/>
              <a:gd name="connsiteY2" fmla="*/ 242888 h 242888"/>
              <a:gd name="connsiteX3" fmla="*/ 0 w 3357563"/>
              <a:gd name="connsiteY3" fmla="*/ 242888 h 242888"/>
              <a:gd name="connsiteX4" fmla="*/ 0 w 3357563"/>
              <a:gd name="connsiteY4" fmla="*/ 0 h 242888"/>
              <a:gd name="connsiteX0" fmla="*/ 0 w 3357563"/>
              <a:gd name="connsiteY0" fmla="*/ 0 h 247651"/>
              <a:gd name="connsiteX1" fmla="*/ 3357563 w 3357563"/>
              <a:gd name="connsiteY1" fmla="*/ 0 h 247651"/>
              <a:gd name="connsiteX2" fmla="*/ 3109913 w 3357563"/>
              <a:gd name="connsiteY2" fmla="*/ 247651 h 247651"/>
              <a:gd name="connsiteX3" fmla="*/ 0 w 3357563"/>
              <a:gd name="connsiteY3" fmla="*/ 242888 h 247651"/>
              <a:gd name="connsiteX4" fmla="*/ 0 w 3357563"/>
              <a:gd name="connsiteY4" fmla="*/ 0 h 247651"/>
              <a:gd name="connsiteX0" fmla="*/ 0 w 3357563"/>
              <a:gd name="connsiteY0" fmla="*/ 0 h 245299"/>
              <a:gd name="connsiteX1" fmla="*/ 3357563 w 3357563"/>
              <a:gd name="connsiteY1" fmla="*/ 0 h 245299"/>
              <a:gd name="connsiteX2" fmla="*/ 2427150 w 3357563"/>
              <a:gd name="connsiteY2" fmla="*/ 245299 h 245299"/>
              <a:gd name="connsiteX3" fmla="*/ 0 w 3357563"/>
              <a:gd name="connsiteY3" fmla="*/ 242888 h 245299"/>
              <a:gd name="connsiteX4" fmla="*/ 0 w 3357563"/>
              <a:gd name="connsiteY4" fmla="*/ 0 h 245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563" h="245299">
                <a:moveTo>
                  <a:pt x="0" y="0"/>
                </a:moveTo>
                <a:lnTo>
                  <a:pt x="3357563" y="0"/>
                </a:lnTo>
                <a:lnTo>
                  <a:pt x="2427150" y="245299"/>
                </a:lnTo>
                <a:lnTo>
                  <a:pt x="0" y="242888"/>
                </a:lnTo>
                <a:lnTo>
                  <a:pt x="0" y="0"/>
                </a:lnTo>
                <a:close/>
              </a:path>
            </a:pathLst>
          </a:custGeom>
          <a:solidFill>
            <a:srgbClr val="156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aseline="0" dirty="0"/>
          </a:p>
        </p:txBody>
      </p:sp>
      <p:sp>
        <p:nvSpPr>
          <p:cNvPr id="11" name="Prostokąt 12"/>
          <p:cNvSpPr/>
          <p:nvPr userDrawn="1"/>
        </p:nvSpPr>
        <p:spPr>
          <a:xfrm flipV="1">
            <a:off x="-4763" y="6381099"/>
            <a:ext cx="4723412" cy="476900"/>
          </a:xfrm>
          <a:custGeom>
            <a:avLst/>
            <a:gdLst>
              <a:gd name="connsiteX0" fmla="*/ 0 w 3357563"/>
              <a:gd name="connsiteY0" fmla="*/ 0 h 242888"/>
              <a:gd name="connsiteX1" fmla="*/ 3357563 w 3357563"/>
              <a:gd name="connsiteY1" fmla="*/ 0 h 242888"/>
              <a:gd name="connsiteX2" fmla="*/ 3357563 w 3357563"/>
              <a:gd name="connsiteY2" fmla="*/ 242888 h 242888"/>
              <a:gd name="connsiteX3" fmla="*/ 0 w 3357563"/>
              <a:gd name="connsiteY3" fmla="*/ 242888 h 242888"/>
              <a:gd name="connsiteX4" fmla="*/ 0 w 3357563"/>
              <a:gd name="connsiteY4" fmla="*/ 0 h 242888"/>
              <a:gd name="connsiteX0" fmla="*/ 0 w 3357563"/>
              <a:gd name="connsiteY0" fmla="*/ 0 h 247651"/>
              <a:gd name="connsiteX1" fmla="*/ 3357563 w 3357563"/>
              <a:gd name="connsiteY1" fmla="*/ 0 h 247651"/>
              <a:gd name="connsiteX2" fmla="*/ 3109913 w 3357563"/>
              <a:gd name="connsiteY2" fmla="*/ 247651 h 247651"/>
              <a:gd name="connsiteX3" fmla="*/ 0 w 3357563"/>
              <a:gd name="connsiteY3" fmla="*/ 242888 h 247651"/>
              <a:gd name="connsiteX4" fmla="*/ 0 w 3357563"/>
              <a:gd name="connsiteY4" fmla="*/ 0 h 247651"/>
              <a:gd name="connsiteX0" fmla="*/ 0 w 3357563"/>
              <a:gd name="connsiteY0" fmla="*/ 0 h 242888"/>
              <a:gd name="connsiteX1" fmla="*/ 3357563 w 3357563"/>
              <a:gd name="connsiteY1" fmla="*/ 0 h 242888"/>
              <a:gd name="connsiteX2" fmla="*/ 3228975 w 3357563"/>
              <a:gd name="connsiteY2" fmla="*/ 128589 h 242888"/>
              <a:gd name="connsiteX3" fmla="*/ 0 w 3357563"/>
              <a:gd name="connsiteY3" fmla="*/ 242888 h 242888"/>
              <a:gd name="connsiteX4" fmla="*/ 0 w 3357563"/>
              <a:gd name="connsiteY4" fmla="*/ 0 h 242888"/>
              <a:gd name="connsiteX0" fmla="*/ 4763 w 3362326"/>
              <a:gd name="connsiteY0" fmla="*/ 0 h 133351"/>
              <a:gd name="connsiteX1" fmla="*/ 3362326 w 3362326"/>
              <a:gd name="connsiteY1" fmla="*/ 0 h 133351"/>
              <a:gd name="connsiteX2" fmla="*/ 3233738 w 3362326"/>
              <a:gd name="connsiteY2" fmla="*/ 128589 h 133351"/>
              <a:gd name="connsiteX3" fmla="*/ 0 w 3362326"/>
              <a:gd name="connsiteY3" fmla="*/ 133351 h 133351"/>
              <a:gd name="connsiteX4" fmla="*/ 4763 w 3362326"/>
              <a:gd name="connsiteY4" fmla="*/ 0 h 133351"/>
              <a:gd name="connsiteX0" fmla="*/ 4763 w 3362326"/>
              <a:gd name="connsiteY0" fmla="*/ 0 h 128589"/>
              <a:gd name="connsiteX1" fmla="*/ 3362326 w 3362326"/>
              <a:gd name="connsiteY1" fmla="*/ 0 h 128589"/>
              <a:gd name="connsiteX2" fmla="*/ 3233738 w 3362326"/>
              <a:gd name="connsiteY2" fmla="*/ 128589 h 128589"/>
              <a:gd name="connsiteX3" fmla="*/ 0 w 3362326"/>
              <a:gd name="connsiteY3" fmla="*/ 114301 h 128589"/>
              <a:gd name="connsiteX4" fmla="*/ 4763 w 3362326"/>
              <a:gd name="connsiteY4" fmla="*/ 0 h 128589"/>
              <a:gd name="connsiteX0" fmla="*/ 4763 w 3362326"/>
              <a:gd name="connsiteY0" fmla="*/ 0 h 114301"/>
              <a:gd name="connsiteX1" fmla="*/ 3362326 w 3362326"/>
              <a:gd name="connsiteY1" fmla="*/ 0 h 114301"/>
              <a:gd name="connsiteX2" fmla="*/ 3236119 w 3362326"/>
              <a:gd name="connsiteY2" fmla="*/ 111920 h 114301"/>
              <a:gd name="connsiteX3" fmla="*/ 0 w 3362326"/>
              <a:gd name="connsiteY3" fmla="*/ 114301 h 114301"/>
              <a:gd name="connsiteX4" fmla="*/ 4763 w 3362326"/>
              <a:gd name="connsiteY4" fmla="*/ 0 h 114301"/>
              <a:gd name="connsiteX0" fmla="*/ 4763 w 3362326"/>
              <a:gd name="connsiteY0" fmla="*/ 0 h 121445"/>
              <a:gd name="connsiteX1" fmla="*/ 3362326 w 3362326"/>
              <a:gd name="connsiteY1" fmla="*/ 0 h 121445"/>
              <a:gd name="connsiteX2" fmla="*/ 3240881 w 3362326"/>
              <a:gd name="connsiteY2" fmla="*/ 121445 h 121445"/>
              <a:gd name="connsiteX3" fmla="*/ 0 w 3362326"/>
              <a:gd name="connsiteY3" fmla="*/ 114301 h 121445"/>
              <a:gd name="connsiteX4" fmla="*/ 4763 w 3362326"/>
              <a:gd name="connsiteY4" fmla="*/ 0 h 121445"/>
              <a:gd name="connsiteX0" fmla="*/ 4763 w 3362326"/>
              <a:gd name="connsiteY0" fmla="*/ 0 h 123797"/>
              <a:gd name="connsiteX1" fmla="*/ 3362326 w 3362326"/>
              <a:gd name="connsiteY1" fmla="*/ 0 h 123797"/>
              <a:gd name="connsiteX2" fmla="*/ 2899499 w 3362326"/>
              <a:gd name="connsiteY2" fmla="*/ 123797 h 123797"/>
              <a:gd name="connsiteX3" fmla="*/ 0 w 3362326"/>
              <a:gd name="connsiteY3" fmla="*/ 114301 h 123797"/>
              <a:gd name="connsiteX4" fmla="*/ 4763 w 3362326"/>
              <a:gd name="connsiteY4" fmla="*/ 0 h 123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326" h="123797">
                <a:moveTo>
                  <a:pt x="4763" y="0"/>
                </a:moveTo>
                <a:lnTo>
                  <a:pt x="3362326" y="0"/>
                </a:lnTo>
                <a:lnTo>
                  <a:pt x="2899499" y="123797"/>
                </a:lnTo>
                <a:lnTo>
                  <a:pt x="0" y="114301"/>
                </a:lnTo>
                <a:lnTo>
                  <a:pt x="4763" y="0"/>
                </a:lnTo>
                <a:close/>
              </a:path>
            </a:pathLst>
          </a:custGeom>
          <a:solidFill>
            <a:srgbClr val="226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aseline="0" dirty="0"/>
          </a:p>
        </p:txBody>
      </p:sp>
      <p:pic>
        <p:nvPicPr>
          <p:cNvPr id="3" name="Picture 2">
            <a:extLst>
              <a:ext uri="{FF2B5EF4-FFF2-40B4-BE49-F238E27FC236}">
                <a16:creationId xmlns:a16="http://schemas.microsoft.com/office/drawing/2014/main" id="{85E7FB83-17D6-665D-4D35-7AE2A3E25D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94753" y="1255018"/>
            <a:ext cx="7669972" cy="1094830"/>
          </a:xfrm>
          <a:prstGeom prst="rect">
            <a:avLst/>
          </a:prstGeom>
        </p:spPr>
      </p:pic>
    </p:spTree>
    <p:extLst>
      <p:ext uri="{BB962C8B-B14F-4D97-AF65-F5344CB8AC3E}">
        <p14:creationId xmlns:p14="http://schemas.microsoft.com/office/powerpoint/2010/main" val="3065632673"/>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3600" b="1" i="0" kern="1200" cap="small" baseline="0">
          <a:solidFill>
            <a:srgbClr val="00339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Prostokąt 9"/>
          <p:cNvSpPr/>
          <p:nvPr userDrawn="1"/>
        </p:nvSpPr>
        <p:spPr>
          <a:xfrm>
            <a:off x="0" y="-23751"/>
            <a:ext cx="12192000" cy="950851"/>
          </a:xfrm>
          <a:prstGeom prst="rect">
            <a:avLst/>
          </a:prstGeom>
          <a:solidFill>
            <a:srgbClr val="065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
            <a:ext cx="927099" cy="927099"/>
          </a:xfrm>
          <a:prstGeom prst="rect">
            <a:avLst/>
          </a:prstGeom>
        </p:spPr>
      </p:pic>
      <p:sp>
        <p:nvSpPr>
          <p:cNvPr id="12" name="Prostokąt 12"/>
          <p:cNvSpPr/>
          <p:nvPr userDrawn="1"/>
        </p:nvSpPr>
        <p:spPr>
          <a:xfrm flipH="1">
            <a:off x="9502793" y="-23753"/>
            <a:ext cx="2686285" cy="547898"/>
          </a:xfrm>
          <a:custGeom>
            <a:avLst/>
            <a:gdLst>
              <a:gd name="connsiteX0" fmla="*/ 0 w 3357563"/>
              <a:gd name="connsiteY0" fmla="*/ 0 h 242888"/>
              <a:gd name="connsiteX1" fmla="*/ 3357563 w 3357563"/>
              <a:gd name="connsiteY1" fmla="*/ 0 h 242888"/>
              <a:gd name="connsiteX2" fmla="*/ 3357563 w 3357563"/>
              <a:gd name="connsiteY2" fmla="*/ 242888 h 242888"/>
              <a:gd name="connsiteX3" fmla="*/ 0 w 3357563"/>
              <a:gd name="connsiteY3" fmla="*/ 242888 h 242888"/>
              <a:gd name="connsiteX4" fmla="*/ 0 w 3357563"/>
              <a:gd name="connsiteY4" fmla="*/ 0 h 242888"/>
              <a:gd name="connsiteX0" fmla="*/ 0 w 3357563"/>
              <a:gd name="connsiteY0" fmla="*/ 0 h 247651"/>
              <a:gd name="connsiteX1" fmla="*/ 3357563 w 3357563"/>
              <a:gd name="connsiteY1" fmla="*/ 0 h 247651"/>
              <a:gd name="connsiteX2" fmla="*/ 3109913 w 3357563"/>
              <a:gd name="connsiteY2" fmla="*/ 247651 h 247651"/>
              <a:gd name="connsiteX3" fmla="*/ 0 w 3357563"/>
              <a:gd name="connsiteY3" fmla="*/ 242888 h 247651"/>
              <a:gd name="connsiteX4" fmla="*/ 0 w 3357563"/>
              <a:gd name="connsiteY4" fmla="*/ 0 h 247651"/>
              <a:gd name="connsiteX0" fmla="*/ 0 w 3357563"/>
              <a:gd name="connsiteY0" fmla="*/ 0 h 245299"/>
              <a:gd name="connsiteX1" fmla="*/ 3357563 w 3357563"/>
              <a:gd name="connsiteY1" fmla="*/ 0 h 245299"/>
              <a:gd name="connsiteX2" fmla="*/ 2427150 w 3357563"/>
              <a:gd name="connsiteY2" fmla="*/ 245299 h 245299"/>
              <a:gd name="connsiteX3" fmla="*/ 0 w 3357563"/>
              <a:gd name="connsiteY3" fmla="*/ 242888 h 245299"/>
              <a:gd name="connsiteX4" fmla="*/ 0 w 3357563"/>
              <a:gd name="connsiteY4" fmla="*/ 0 h 245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563" h="245299">
                <a:moveTo>
                  <a:pt x="0" y="0"/>
                </a:moveTo>
                <a:lnTo>
                  <a:pt x="3357563" y="0"/>
                </a:lnTo>
                <a:lnTo>
                  <a:pt x="2427150" y="245299"/>
                </a:lnTo>
                <a:lnTo>
                  <a:pt x="0" y="242888"/>
                </a:lnTo>
                <a:lnTo>
                  <a:pt x="0" y="0"/>
                </a:lnTo>
                <a:close/>
              </a:path>
            </a:pathLst>
          </a:custGeom>
          <a:solidFill>
            <a:srgbClr val="156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aseline="0" dirty="0"/>
          </a:p>
        </p:txBody>
      </p:sp>
      <p:sp>
        <p:nvSpPr>
          <p:cNvPr id="13" name="Prostokąt 12"/>
          <p:cNvSpPr/>
          <p:nvPr userDrawn="1"/>
        </p:nvSpPr>
        <p:spPr>
          <a:xfrm flipH="1">
            <a:off x="9501904" y="-23751"/>
            <a:ext cx="2690096" cy="276512"/>
          </a:xfrm>
          <a:custGeom>
            <a:avLst/>
            <a:gdLst>
              <a:gd name="connsiteX0" fmla="*/ 0 w 3357563"/>
              <a:gd name="connsiteY0" fmla="*/ 0 h 242888"/>
              <a:gd name="connsiteX1" fmla="*/ 3357563 w 3357563"/>
              <a:gd name="connsiteY1" fmla="*/ 0 h 242888"/>
              <a:gd name="connsiteX2" fmla="*/ 3357563 w 3357563"/>
              <a:gd name="connsiteY2" fmla="*/ 242888 h 242888"/>
              <a:gd name="connsiteX3" fmla="*/ 0 w 3357563"/>
              <a:gd name="connsiteY3" fmla="*/ 242888 h 242888"/>
              <a:gd name="connsiteX4" fmla="*/ 0 w 3357563"/>
              <a:gd name="connsiteY4" fmla="*/ 0 h 242888"/>
              <a:gd name="connsiteX0" fmla="*/ 0 w 3357563"/>
              <a:gd name="connsiteY0" fmla="*/ 0 h 247651"/>
              <a:gd name="connsiteX1" fmla="*/ 3357563 w 3357563"/>
              <a:gd name="connsiteY1" fmla="*/ 0 h 247651"/>
              <a:gd name="connsiteX2" fmla="*/ 3109913 w 3357563"/>
              <a:gd name="connsiteY2" fmla="*/ 247651 h 247651"/>
              <a:gd name="connsiteX3" fmla="*/ 0 w 3357563"/>
              <a:gd name="connsiteY3" fmla="*/ 242888 h 247651"/>
              <a:gd name="connsiteX4" fmla="*/ 0 w 3357563"/>
              <a:gd name="connsiteY4" fmla="*/ 0 h 247651"/>
              <a:gd name="connsiteX0" fmla="*/ 0 w 3357563"/>
              <a:gd name="connsiteY0" fmla="*/ 0 h 242888"/>
              <a:gd name="connsiteX1" fmla="*/ 3357563 w 3357563"/>
              <a:gd name="connsiteY1" fmla="*/ 0 h 242888"/>
              <a:gd name="connsiteX2" fmla="*/ 3228975 w 3357563"/>
              <a:gd name="connsiteY2" fmla="*/ 128589 h 242888"/>
              <a:gd name="connsiteX3" fmla="*/ 0 w 3357563"/>
              <a:gd name="connsiteY3" fmla="*/ 242888 h 242888"/>
              <a:gd name="connsiteX4" fmla="*/ 0 w 3357563"/>
              <a:gd name="connsiteY4" fmla="*/ 0 h 242888"/>
              <a:gd name="connsiteX0" fmla="*/ 4763 w 3362326"/>
              <a:gd name="connsiteY0" fmla="*/ 0 h 133351"/>
              <a:gd name="connsiteX1" fmla="*/ 3362326 w 3362326"/>
              <a:gd name="connsiteY1" fmla="*/ 0 h 133351"/>
              <a:gd name="connsiteX2" fmla="*/ 3233738 w 3362326"/>
              <a:gd name="connsiteY2" fmla="*/ 128589 h 133351"/>
              <a:gd name="connsiteX3" fmla="*/ 0 w 3362326"/>
              <a:gd name="connsiteY3" fmla="*/ 133351 h 133351"/>
              <a:gd name="connsiteX4" fmla="*/ 4763 w 3362326"/>
              <a:gd name="connsiteY4" fmla="*/ 0 h 133351"/>
              <a:gd name="connsiteX0" fmla="*/ 4763 w 3362326"/>
              <a:gd name="connsiteY0" fmla="*/ 0 h 128589"/>
              <a:gd name="connsiteX1" fmla="*/ 3362326 w 3362326"/>
              <a:gd name="connsiteY1" fmla="*/ 0 h 128589"/>
              <a:gd name="connsiteX2" fmla="*/ 3233738 w 3362326"/>
              <a:gd name="connsiteY2" fmla="*/ 128589 h 128589"/>
              <a:gd name="connsiteX3" fmla="*/ 0 w 3362326"/>
              <a:gd name="connsiteY3" fmla="*/ 114301 h 128589"/>
              <a:gd name="connsiteX4" fmla="*/ 4763 w 3362326"/>
              <a:gd name="connsiteY4" fmla="*/ 0 h 128589"/>
              <a:gd name="connsiteX0" fmla="*/ 4763 w 3362326"/>
              <a:gd name="connsiteY0" fmla="*/ 0 h 114301"/>
              <a:gd name="connsiteX1" fmla="*/ 3362326 w 3362326"/>
              <a:gd name="connsiteY1" fmla="*/ 0 h 114301"/>
              <a:gd name="connsiteX2" fmla="*/ 3236119 w 3362326"/>
              <a:gd name="connsiteY2" fmla="*/ 111920 h 114301"/>
              <a:gd name="connsiteX3" fmla="*/ 0 w 3362326"/>
              <a:gd name="connsiteY3" fmla="*/ 114301 h 114301"/>
              <a:gd name="connsiteX4" fmla="*/ 4763 w 3362326"/>
              <a:gd name="connsiteY4" fmla="*/ 0 h 114301"/>
              <a:gd name="connsiteX0" fmla="*/ 4763 w 3362326"/>
              <a:gd name="connsiteY0" fmla="*/ 0 h 121445"/>
              <a:gd name="connsiteX1" fmla="*/ 3362326 w 3362326"/>
              <a:gd name="connsiteY1" fmla="*/ 0 h 121445"/>
              <a:gd name="connsiteX2" fmla="*/ 3240881 w 3362326"/>
              <a:gd name="connsiteY2" fmla="*/ 121445 h 121445"/>
              <a:gd name="connsiteX3" fmla="*/ 0 w 3362326"/>
              <a:gd name="connsiteY3" fmla="*/ 114301 h 121445"/>
              <a:gd name="connsiteX4" fmla="*/ 4763 w 3362326"/>
              <a:gd name="connsiteY4" fmla="*/ 0 h 121445"/>
              <a:gd name="connsiteX0" fmla="*/ 4763 w 3362326"/>
              <a:gd name="connsiteY0" fmla="*/ 0 h 123797"/>
              <a:gd name="connsiteX1" fmla="*/ 3362326 w 3362326"/>
              <a:gd name="connsiteY1" fmla="*/ 0 h 123797"/>
              <a:gd name="connsiteX2" fmla="*/ 2899499 w 3362326"/>
              <a:gd name="connsiteY2" fmla="*/ 123797 h 123797"/>
              <a:gd name="connsiteX3" fmla="*/ 0 w 3362326"/>
              <a:gd name="connsiteY3" fmla="*/ 114301 h 123797"/>
              <a:gd name="connsiteX4" fmla="*/ 4763 w 3362326"/>
              <a:gd name="connsiteY4" fmla="*/ 0 h 123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326" h="123797">
                <a:moveTo>
                  <a:pt x="4763" y="0"/>
                </a:moveTo>
                <a:lnTo>
                  <a:pt x="3362326" y="0"/>
                </a:lnTo>
                <a:lnTo>
                  <a:pt x="2899499" y="123797"/>
                </a:lnTo>
                <a:lnTo>
                  <a:pt x="0" y="114301"/>
                </a:lnTo>
                <a:lnTo>
                  <a:pt x="4763" y="0"/>
                </a:lnTo>
                <a:close/>
              </a:path>
            </a:pathLst>
          </a:custGeom>
          <a:solidFill>
            <a:srgbClr val="226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aseline="0" dirty="0"/>
          </a:p>
        </p:txBody>
      </p:sp>
      <p:sp>
        <p:nvSpPr>
          <p:cNvPr id="14" name="Prostokąt 13"/>
          <p:cNvSpPr/>
          <p:nvPr userDrawn="1"/>
        </p:nvSpPr>
        <p:spPr>
          <a:xfrm flipV="1">
            <a:off x="-2922" y="6476144"/>
            <a:ext cx="12192000" cy="381856"/>
          </a:xfrm>
          <a:prstGeom prst="rect">
            <a:avLst/>
          </a:prstGeom>
          <a:solidFill>
            <a:srgbClr val="065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aseline="0" dirty="0"/>
          </a:p>
        </p:txBody>
      </p:sp>
      <p:sp>
        <p:nvSpPr>
          <p:cNvPr id="15" name="Prostokąt 12"/>
          <p:cNvSpPr/>
          <p:nvPr userDrawn="1"/>
        </p:nvSpPr>
        <p:spPr>
          <a:xfrm flipV="1">
            <a:off x="-2922" y="6674663"/>
            <a:ext cx="3357563" cy="183336"/>
          </a:xfrm>
          <a:custGeom>
            <a:avLst/>
            <a:gdLst>
              <a:gd name="connsiteX0" fmla="*/ 0 w 3357563"/>
              <a:gd name="connsiteY0" fmla="*/ 0 h 242888"/>
              <a:gd name="connsiteX1" fmla="*/ 3357563 w 3357563"/>
              <a:gd name="connsiteY1" fmla="*/ 0 h 242888"/>
              <a:gd name="connsiteX2" fmla="*/ 3357563 w 3357563"/>
              <a:gd name="connsiteY2" fmla="*/ 242888 h 242888"/>
              <a:gd name="connsiteX3" fmla="*/ 0 w 3357563"/>
              <a:gd name="connsiteY3" fmla="*/ 242888 h 242888"/>
              <a:gd name="connsiteX4" fmla="*/ 0 w 3357563"/>
              <a:gd name="connsiteY4" fmla="*/ 0 h 242888"/>
              <a:gd name="connsiteX0" fmla="*/ 0 w 3357563"/>
              <a:gd name="connsiteY0" fmla="*/ 0 h 247651"/>
              <a:gd name="connsiteX1" fmla="*/ 3357563 w 3357563"/>
              <a:gd name="connsiteY1" fmla="*/ 0 h 247651"/>
              <a:gd name="connsiteX2" fmla="*/ 3109913 w 3357563"/>
              <a:gd name="connsiteY2" fmla="*/ 247651 h 247651"/>
              <a:gd name="connsiteX3" fmla="*/ 0 w 3357563"/>
              <a:gd name="connsiteY3" fmla="*/ 242888 h 247651"/>
              <a:gd name="connsiteX4" fmla="*/ 0 w 3357563"/>
              <a:gd name="connsiteY4" fmla="*/ 0 h 24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563" h="247651">
                <a:moveTo>
                  <a:pt x="0" y="0"/>
                </a:moveTo>
                <a:lnTo>
                  <a:pt x="3357563" y="0"/>
                </a:lnTo>
                <a:lnTo>
                  <a:pt x="3109913" y="247651"/>
                </a:lnTo>
                <a:lnTo>
                  <a:pt x="0" y="242888"/>
                </a:lnTo>
                <a:lnTo>
                  <a:pt x="0" y="0"/>
                </a:lnTo>
                <a:close/>
              </a:path>
            </a:pathLst>
          </a:custGeom>
          <a:solidFill>
            <a:srgbClr val="1560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aseline="0" dirty="0"/>
          </a:p>
        </p:txBody>
      </p:sp>
      <p:sp>
        <p:nvSpPr>
          <p:cNvPr id="16" name="Prostokąt 12"/>
          <p:cNvSpPr/>
          <p:nvPr userDrawn="1"/>
        </p:nvSpPr>
        <p:spPr>
          <a:xfrm flipV="1">
            <a:off x="-7685" y="6768095"/>
            <a:ext cx="3362326" cy="89905"/>
          </a:xfrm>
          <a:custGeom>
            <a:avLst/>
            <a:gdLst>
              <a:gd name="connsiteX0" fmla="*/ 0 w 3357563"/>
              <a:gd name="connsiteY0" fmla="*/ 0 h 242888"/>
              <a:gd name="connsiteX1" fmla="*/ 3357563 w 3357563"/>
              <a:gd name="connsiteY1" fmla="*/ 0 h 242888"/>
              <a:gd name="connsiteX2" fmla="*/ 3357563 w 3357563"/>
              <a:gd name="connsiteY2" fmla="*/ 242888 h 242888"/>
              <a:gd name="connsiteX3" fmla="*/ 0 w 3357563"/>
              <a:gd name="connsiteY3" fmla="*/ 242888 h 242888"/>
              <a:gd name="connsiteX4" fmla="*/ 0 w 3357563"/>
              <a:gd name="connsiteY4" fmla="*/ 0 h 242888"/>
              <a:gd name="connsiteX0" fmla="*/ 0 w 3357563"/>
              <a:gd name="connsiteY0" fmla="*/ 0 h 247651"/>
              <a:gd name="connsiteX1" fmla="*/ 3357563 w 3357563"/>
              <a:gd name="connsiteY1" fmla="*/ 0 h 247651"/>
              <a:gd name="connsiteX2" fmla="*/ 3109913 w 3357563"/>
              <a:gd name="connsiteY2" fmla="*/ 247651 h 247651"/>
              <a:gd name="connsiteX3" fmla="*/ 0 w 3357563"/>
              <a:gd name="connsiteY3" fmla="*/ 242888 h 247651"/>
              <a:gd name="connsiteX4" fmla="*/ 0 w 3357563"/>
              <a:gd name="connsiteY4" fmla="*/ 0 h 247651"/>
              <a:gd name="connsiteX0" fmla="*/ 0 w 3357563"/>
              <a:gd name="connsiteY0" fmla="*/ 0 h 242888"/>
              <a:gd name="connsiteX1" fmla="*/ 3357563 w 3357563"/>
              <a:gd name="connsiteY1" fmla="*/ 0 h 242888"/>
              <a:gd name="connsiteX2" fmla="*/ 3228975 w 3357563"/>
              <a:gd name="connsiteY2" fmla="*/ 128589 h 242888"/>
              <a:gd name="connsiteX3" fmla="*/ 0 w 3357563"/>
              <a:gd name="connsiteY3" fmla="*/ 242888 h 242888"/>
              <a:gd name="connsiteX4" fmla="*/ 0 w 3357563"/>
              <a:gd name="connsiteY4" fmla="*/ 0 h 242888"/>
              <a:gd name="connsiteX0" fmla="*/ 4763 w 3362326"/>
              <a:gd name="connsiteY0" fmla="*/ 0 h 133351"/>
              <a:gd name="connsiteX1" fmla="*/ 3362326 w 3362326"/>
              <a:gd name="connsiteY1" fmla="*/ 0 h 133351"/>
              <a:gd name="connsiteX2" fmla="*/ 3233738 w 3362326"/>
              <a:gd name="connsiteY2" fmla="*/ 128589 h 133351"/>
              <a:gd name="connsiteX3" fmla="*/ 0 w 3362326"/>
              <a:gd name="connsiteY3" fmla="*/ 133351 h 133351"/>
              <a:gd name="connsiteX4" fmla="*/ 4763 w 3362326"/>
              <a:gd name="connsiteY4" fmla="*/ 0 h 133351"/>
              <a:gd name="connsiteX0" fmla="*/ 4763 w 3362326"/>
              <a:gd name="connsiteY0" fmla="*/ 0 h 128589"/>
              <a:gd name="connsiteX1" fmla="*/ 3362326 w 3362326"/>
              <a:gd name="connsiteY1" fmla="*/ 0 h 128589"/>
              <a:gd name="connsiteX2" fmla="*/ 3233738 w 3362326"/>
              <a:gd name="connsiteY2" fmla="*/ 128589 h 128589"/>
              <a:gd name="connsiteX3" fmla="*/ 0 w 3362326"/>
              <a:gd name="connsiteY3" fmla="*/ 114301 h 128589"/>
              <a:gd name="connsiteX4" fmla="*/ 4763 w 3362326"/>
              <a:gd name="connsiteY4" fmla="*/ 0 h 128589"/>
              <a:gd name="connsiteX0" fmla="*/ 4763 w 3362326"/>
              <a:gd name="connsiteY0" fmla="*/ 0 h 114301"/>
              <a:gd name="connsiteX1" fmla="*/ 3362326 w 3362326"/>
              <a:gd name="connsiteY1" fmla="*/ 0 h 114301"/>
              <a:gd name="connsiteX2" fmla="*/ 3236119 w 3362326"/>
              <a:gd name="connsiteY2" fmla="*/ 111920 h 114301"/>
              <a:gd name="connsiteX3" fmla="*/ 0 w 3362326"/>
              <a:gd name="connsiteY3" fmla="*/ 114301 h 114301"/>
              <a:gd name="connsiteX4" fmla="*/ 4763 w 3362326"/>
              <a:gd name="connsiteY4" fmla="*/ 0 h 114301"/>
              <a:gd name="connsiteX0" fmla="*/ 4763 w 3362326"/>
              <a:gd name="connsiteY0" fmla="*/ 0 h 121445"/>
              <a:gd name="connsiteX1" fmla="*/ 3362326 w 3362326"/>
              <a:gd name="connsiteY1" fmla="*/ 0 h 121445"/>
              <a:gd name="connsiteX2" fmla="*/ 3240881 w 3362326"/>
              <a:gd name="connsiteY2" fmla="*/ 121445 h 121445"/>
              <a:gd name="connsiteX3" fmla="*/ 0 w 3362326"/>
              <a:gd name="connsiteY3" fmla="*/ 114301 h 121445"/>
              <a:gd name="connsiteX4" fmla="*/ 4763 w 3362326"/>
              <a:gd name="connsiteY4" fmla="*/ 0 h 121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326" h="121445">
                <a:moveTo>
                  <a:pt x="4763" y="0"/>
                </a:moveTo>
                <a:lnTo>
                  <a:pt x="3362326" y="0"/>
                </a:lnTo>
                <a:lnTo>
                  <a:pt x="3240881" y="121445"/>
                </a:lnTo>
                <a:lnTo>
                  <a:pt x="0" y="114301"/>
                </a:lnTo>
                <a:lnTo>
                  <a:pt x="4763" y="0"/>
                </a:lnTo>
                <a:close/>
              </a:path>
            </a:pathLst>
          </a:custGeom>
          <a:solidFill>
            <a:srgbClr val="226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aseline="0" dirty="0"/>
          </a:p>
        </p:txBody>
      </p:sp>
      <p:sp>
        <p:nvSpPr>
          <p:cNvPr id="6" name="Symbol zastępczy numeru slajdu 5"/>
          <p:cNvSpPr>
            <a:spLocks noGrp="1"/>
          </p:cNvSpPr>
          <p:nvPr>
            <p:ph type="sldNum" sz="quarter" idx="4"/>
          </p:nvPr>
        </p:nvSpPr>
        <p:spPr>
          <a:xfrm>
            <a:off x="9272954" y="6476144"/>
            <a:ext cx="2743200" cy="365125"/>
          </a:xfrm>
          <a:prstGeom prst="rect">
            <a:avLst/>
          </a:prstGeom>
        </p:spPr>
        <p:txBody>
          <a:bodyPr vert="horz" lIns="91440" tIns="45720" rIns="91440" bIns="45720" rtlCol="0" anchor="ctr"/>
          <a:lstStyle>
            <a:lvl1pPr algn="r">
              <a:defRPr sz="1600">
                <a:solidFill>
                  <a:schemeClr val="bg1"/>
                </a:solidFill>
              </a:defRPr>
            </a:lvl1pPr>
          </a:lstStyle>
          <a:p>
            <a:fld id="{6237701D-9FDF-4E72-9E1B-010C53472997}" type="slidenum">
              <a:rPr lang="pl-PL" smtClean="0"/>
              <a:pPr/>
              <a:t>‹#›</a:t>
            </a:fld>
            <a:endParaRPr lang="pl-PL" dirty="0"/>
          </a:p>
        </p:txBody>
      </p:sp>
      <p:pic>
        <p:nvPicPr>
          <p:cNvPr id="4" name="Picture 2">
            <a:extLst>
              <a:ext uri="{FF2B5EF4-FFF2-40B4-BE49-F238E27FC236}">
                <a16:creationId xmlns:a16="http://schemas.microsoft.com/office/drawing/2014/main" id="{E9781381-DA7E-59BB-03D8-405AC2D4CF5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31524" y="5965758"/>
            <a:ext cx="3575577" cy="510386"/>
          </a:xfrm>
          <a:prstGeom prst="rect">
            <a:avLst/>
          </a:prstGeom>
        </p:spPr>
      </p:pic>
    </p:spTree>
    <p:extLst>
      <p:ext uri="{BB962C8B-B14F-4D97-AF65-F5344CB8AC3E}">
        <p14:creationId xmlns:p14="http://schemas.microsoft.com/office/powerpoint/2010/main" val="923562985"/>
      </p:ext>
    </p:extLst>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v.pl/web/ncbr/instrukcje-do-systemu-cst"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copemswia.gov.p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tytułu 1"/>
          <p:cNvSpPr txBox="1">
            <a:spLocks/>
          </p:cNvSpPr>
          <p:nvPr/>
        </p:nvSpPr>
        <p:spPr>
          <a:xfrm>
            <a:off x="177799" y="3147842"/>
            <a:ext cx="11912601" cy="18162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cap="small" baseline="0">
                <a:solidFill>
                  <a:srgbClr val="003399"/>
                </a:solidFill>
                <a:latin typeface="+mn-lt"/>
                <a:ea typeface="+mj-ea"/>
                <a:cs typeface="+mj-cs"/>
              </a:defRPr>
            </a:lvl1pPr>
          </a:lstStyle>
          <a:p>
            <a:pPr algn="ctr"/>
            <a:r>
              <a:rPr lang="pl-PL" sz="2900" dirty="0">
                <a:solidFill>
                  <a:schemeClr val="bg1"/>
                </a:solidFill>
                <a:effectLst/>
                <a:latin typeface="Calibri" panose="020F0502020204030204" pitchFamily="34" charset="0"/>
                <a:ea typeface="Calibri" panose="020F0502020204030204" pitchFamily="34" charset="0"/>
              </a:rPr>
              <a:t>zamówienia publiczne w Centralnym Systemie Teleinformatycznym (CST 2021). </a:t>
            </a:r>
            <a:br>
              <a:rPr lang="pl-PL" sz="2900" dirty="0">
                <a:solidFill>
                  <a:schemeClr val="bg1"/>
                </a:solidFill>
                <a:effectLst/>
                <a:latin typeface="Calibri" panose="020F0502020204030204" pitchFamily="34" charset="0"/>
                <a:ea typeface="Calibri" panose="020F0502020204030204" pitchFamily="34" charset="0"/>
              </a:rPr>
            </a:br>
            <a:r>
              <a:rPr lang="pl-PL" sz="2900" dirty="0">
                <a:solidFill>
                  <a:schemeClr val="bg1"/>
                </a:solidFill>
                <a:effectLst/>
                <a:latin typeface="Calibri" panose="020F0502020204030204" pitchFamily="34" charset="0"/>
                <a:ea typeface="Calibri" panose="020F0502020204030204" pitchFamily="34" charset="0"/>
              </a:rPr>
              <a:t>Zasada konkurencyjności – aktualnie obowiązujące procedury. </a:t>
            </a:r>
          </a:p>
        </p:txBody>
      </p:sp>
      <p:sp>
        <p:nvSpPr>
          <p:cNvPr id="8" name="Symbol zastępczy tytułu 1"/>
          <p:cNvSpPr txBox="1">
            <a:spLocks/>
          </p:cNvSpPr>
          <p:nvPr/>
        </p:nvSpPr>
        <p:spPr>
          <a:xfrm>
            <a:off x="376472" y="5376183"/>
            <a:ext cx="4277008" cy="4618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baseline="0">
                <a:solidFill>
                  <a:srgbClr val="003399"/>
                </a:solidFill>
                <a:latin typeface="+mj-lt"/>
                <a:ea typeface="+mj-ea"/>
                <a:cs typeface="+mj-cs"/>
              </a:defRPr>
            </a:lvl1pPr>
          </a:lstStyle>
          <a:p>
            <a:r>
              <a:rPr lang="pl-PL" sz="2000" dirty="0">
                <a:solidFill>
                  <a:schemeClr val="bg1"/>
                </a:solidFill>
                <a:latin typeface="Lato" panose="020F0502020204030203" pitchFamily="34" charset="-18"/>
              </a:rPr>
              <a:t>Zielonka, 11 kwietnia 2025 r.</a:t>
            </a:r>
          </a:p>
        </p:txBody>
      </p:sp>
    </p:spTree>
    <p:extLst>
      <p:ext uri="{BB962C8B-B14F-4D97-AF65-F5344CB8AC3E}">
        <p14:creationId xmlns:p14="http://schemas.microsoft.com/office/powerpoint/2010/main" val="3039562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95AE006A-057E-5B37-21C7-6EA07EAC6502}"/>
              </a:ext>
            </a:extLst>
          </p:cNvPr>
          <p:cNvSpPr>
            <a:spLocks noGrp="1"/>
          </p:cNvSpPr>
          <p:nvPr>
            <p:ph type="sldNum" sz="quarter" idx="4"/>
          </p:nvPr>
        </p:nvSpPr>
        <p:spPr/>
        <p:txBody>
          <a:bodyPr/>
          <a:lstStyle/>
          <a:p>
            <a:fld id="{6237701D-9FDF-4E72-9E1B-010C53472997}" type="slidenum">
              <a:rPr lang="pl-PL" smtClean="0"/>
              <a:pPr/>
              <a:t>10</a:t>
            </a:fld>
            <a:endParaRPr lang="pl-PL" dirty="0"/>
          </a:p>
        </p:txBody>
      </p:sp>
      <p:pic>
        <p:nvPicPr>
          <p:cNvPr id="4" name="Obraz 3">
            <a:extLst>
              <a:ext uri="{FF2B5EF4-FFF2-40B4-BE49-F238E27FC236}">
                <a16:creationId xmlns:a16="http://schemas.microsoft.com/office/drawing/2014/main" id="{34194E68-6A45-8B3D-4185-B30C10B9A7C9}"/>
              </a:ext>
            </a:extLst>
          </p:cNvPr>
          <p:cNvPicPr>
            <a:picLocks noChangeAspect="1"/>
          </p:cNvPicPr>
          <p:nvPr/>
        </p:nvPicPr>
        <p:blipFill>
          <a:blip r:embed="rId2"/>
          <a:stretch>
            <a:fillRect/>
          </a:stretch>
        </p:blipFill>
        <p:spPr>
          <a:xfrm>
            <a:off x="808566" y="2207642"/>
            <a:ext cx="10574867" cy="3043620"/>
          </a:xfrm>
          <a:prstGeom prst="rect">
            <a:avLst/>
          </a:prstGeom>
        </p:spPr>
      </p:pic>
      <p:cxnSp>
        <p:nvCxnSpPr>
          <p:cNvPr id="6" name="Łącznik: łamany 5">
            <a:extLst>
              <a:ext uri="{FF2B5EF4-FFF2-40B4-BE49-F238E27FC236}">
                <a16:creationId xmlns:a16="http://schemas.microsoft.com/office/drawing/2014/main" id="{B2A14FD2-6C10-D785-7BA3-30D46E02863E}"/>
              </a:ext>
            </a:extLst>
          </p:cNvPr>
          <p:cNvCxnSpPr>
            <a:cxnSpLocks/>
          </p:cNvCxnSpPr>
          <p:nvPr/>
        </p:nvCxnSpPr>
        <p:spPr>
          <a:xfrm rot="16200000" flipH="1">
            <a:off x="9005062" y="2273519"/>
            <a:ext cx="1259024" cy="54284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pole tekstowe 6">
            <a:extLst>
              <a:ext uri="{FF2B5EF4-FFF2-40B4-BE49-F238E27FC236}">
                <a16:creationId xmlns:a16="http://schemas.microsoft.com/office/drawing/2014/main" id="{0593D8FE-08B1-FE9D-E0AE-3581DE700997}"/>
              </a:ext>
            </a:extLst>
          </p:cNvPr>
          <p:cNvSpPr txBox="1"/>
          <p:nvPr/>
        </p:nvSpPr>
        <p:spPr>
          <a:xfrm>
            <a:off x="1557866" y="1145073"/>
            <a:ext cx="9381068" cy="923330"/>
          </a:xfrm>
          <a:prstGeom prst="rect">
            <a:avLst/>
          </a:prstGeom>
          <a:noFill/>
        </p:spPr>
        <p:txBody>
          <a:bodyPr wrap="square" rtlCol="0">
            <a:spAutoFit/>
          </a:bodyPr>
          <a:lstStyle/>
          <a:p>
            <a:r>
              <a:rPr lang="pl-PL" dirty="0">
                <a:latin typeface="Lato" panose="020F0502020204030203" pitchFamily="34" charset="-18"/>
              </a:rPr>
              <a:t>Po zapisaniu danych, korzystając z zakładki ,,Zarządzanie zamówieniem’’ można przesłać zamówienie lub ponownie je edytować</a:t>
            </a:r>
            <a:r>
              <a:rPr lang="pl-PL" b="1" dirty="0">
                <a:latin typeface="Lato" panose="020F0502020204030203" pitchFamily="34" charset="-18"/>
              </a:rPr>
              <a:t>. </a:t>
            </a:r>
            <a:r>
              <a:rPr lang="pl-PL" dirty="0">
                <a:latin typeface="Lato" panose="020F0502020204030203" pitchFamily="34" charset="-18"/>
              </a:rPr>
              <a:t>Po</a:t>
            </a:r>
            <a:r>
              <a:rPr lang="pl-PL" b="1" dirty="0">
                <a:latin typeface="Lato" panose="020F0502020204030203" pitchFamily="34" charset="-18"/>
              </a:rPr>
              <a:t> </a:t>
            </a:r>
            <a:r>
              <a:rPr lang="pl-PL" dirty="0">
                <a:latin typeface="Lato" panose="020F0502020204030203" pitchFamily="34" charset="-18"/>
              </a:rPr>
              <a:t>wysłaniu</a:t>
            </a:r>
            <a:r>
              <a:rPr lang="pl-PL" b="1" dirty="0">
                <a:latin typeface="Lato" panose="020F0502020204030203" pitchFamily="34" charset="-18"/>
              </a:rPr>
              <a:t> </a:t>
            </a:r>
            <a:r>
              <a:rPr lang="pl-PL" dirty="0">
                <a:latin typeface="Lato" panose="020F0502020204030203" pitchFamily="34" charset="-18"/>
              </a:rPr>
              <a:t>zamówienia można uzupełnić zakładkę ,,kontrakty z wykonawcami’’.</a:t>
            </a:r>
          </a:p>
        </p:txBody>
      </p:sp>
    </p:spTree>
    <p:extLst>
      <p:ext uri="{BB962C8B-B14F-4D97-AF65-F5344CB8AC3E}">
        <p14:creationId xmlns:p14="http://schemas.microsoft.com/office/powerpoint/2010/main" val="3243187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11E36C1D-1629-5F9E-0AA7-5D6B18F63DF0}"/>
              </a:ext>
            </a:extLst>
          </p:cNvPr>
          <p:cNvSpPr>
            <a:spLocks noGrp="1"/>
          </p:cNvSpPr>
          <p:nvPr>
            <p:ph type="sldNum" sz="quarter" idx="4"/>
          </p:nvPr>
        </p:nvSpPr>
        <p:spPr/>
        <p:txBody>
          <a:bodyPr/>
          <a:lstStyle/>
          <a:p>
            <a:fld id="{6237701D-9FDF-4E72-9E1B-010C53472997}" type="slidenum">
              <a:rPr lang="pl-PL" smtClean="0"/>
              <a:pPr/>
              <a:t>11</a:t>
            </a:fld>
            <a:endParaRPr lang="pl-PL" dirty="0"/>
          </a:p>
        </p:txBody>
      </p:sp>
      <p:sp>
        <p:nvSpPr>
          <p:cNvPr id="3" name="pole tekstowe 2">
            <a:extLst>
              <a:ext uri="{FF2B5EF4-FFF2-40B4-BE49-F238E27FC236}">
                <a16:creationId xmlns:a16="http://schemas.microsoft.com/office/drawing/2014/main" id="{C2864928-F5C1-253A-C486-1617A5B15497}"/>
              </a:ext>
            </a:extLst>
          </p:cNvPr>
          <p:cNvSpPr txBox="1"/>
          <p:nvPr/>
        </p:nvSpPr>
        <p:spPr>
          <a:xfrm>
            <a:off x="766679" y="1227939"/>
            <a:ext cx="11126803" cy="338554"/>
          </a:xfrm>
          <a:prstGeom prst="rect">
            <a:avLst/>
          </a:prstGeom>
          <a:noFill/>
        </p:spPr>
        <p:txBody>
          <a:bodyPr wrap="square" rtlCol="0">
            <a:spAutoFit/>
          </a:bodyPr>
          <a:lstStyle/>
          <a:p>
            <a:pPr algn="just"/>
            <a:r>
              <a:rPr lang="pl-PL" sz="1600" dirty="0">
                <a:latin typeface="Lato" panose="020F0502020204030203" pitchFamily="34" charset="-18"/>
              </a:rPr>
              <a:t>Po przesłaniu zamówienia należy wypełnić zakładkę ,,kontrakty z wykonawcami’’ klikając w tym celu ,,dodaj kontrakt’’. </a:t>
            </a:r>
          </a:p>
        </p:txBody>
      </p:sp>
      <p:pic>
        <p:nvPicPr>
          <p:cNvPr id="5" name="Obraz 4">
            <a:extLst>
              <a:ext uri="{FF2B5EF4-FFF2-40B4-BE49-F238E27FC236}">
                <a16:creationId xmlns:a16="http://schemas.microsoft.com/office/drawing/2014/main" id="{75DD7F24-7C4C-43ED-7A31-553F6DED1428}"/>
              </a:ext>
            </a:extLst>
          </p:cNvPr>
          <p:cNvPicPr>
            <a:picLocks noChangeAspect="1"/>
          </p:cNvPicPr>
          <p:nvPr/>
        </p:nvPicPr>
        <p:blipFill>
          <a:blip r:embed="rId2"/>
          <a:stretch>
            <a:fillRect/>
          </a:stretch>
        </p:blipFill>
        <p:spPr>
          <a:xfrm>
            <a:off x="766679" y="1940515"/>
            <a:ext cx="10892722" cy="4056689"/>
          </a:xfrm>
          <a:prstGeom prst="rect">
            <a:avLst/>
          </a:prstGeom>
        </p:spPr>
      </p:pic>
      <p:cxnSp>
        <p:nvCxnSpPr>
          <p:cNvPr id="7" name="Łącznik: łamany 6">
            <a:extLst>
              <a:ext uri="{FF2B5EF4-FFF2-40B4-BE49-F238E27FC236}">
                <a16:creationId xmlns:a16="http://schemas.microsoft.com/office/drawing/2014/main" id="{DC534A2F-84F3-1B1A-DB81-28EC78C7D9F7}"/>
              </a:ext>
            </a:extLst>
          </p:cNvPr>
          <p:cNvCxnSpPr>
            <a:cxnSpLocks/>
          </p:cNvCxnSpPr>
          <p:nvPr/>
        </p:nvCxnSpPr>
        <p:spPr>
          <a:xfrm rot="16200000" flipH="1">
            <a:off x="-4491" y="3096684"/>
            <a:ext cx="877708" cy="66463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Łącznik prosty ze strzałką 10">
            <a:extLst>
              <a:ext uri="{FF2B5EF4-FFF2-40B4-BE49-F238E27FC236}">
                <a16:creationId xmlns:a16="http://schemas.microsoft.com/office/drawing/2014/main" id="{0E7E6755-7A78-F662-408B-EB68BF0AB9AB}"/>
              </a:ext>
            </a:extLst>
          </p:cNvPr>
          <p:cNvCxnSpPr/>
          <p:nvPr/>
        </p:nvCxnSpPr>
        <p:spPr>
          <a:xfrm flipV="1">
            <a:off x="1964267" y="5363630"/>
            <a:ext cx="0" cy="510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pole tekstowe 11">
            <a:extLst>
              <a:ext uri="{FF2B5EF4-FFF2-40B4-BE49-F238E27FC236}">
                <a16:creationId xmlns:a16="http://schemas.microsoft.com/office/drawing/2014/main" id="{AA59C7C4-28DF-F95E-F8FF-23B03C32EF1E}"/>
              </a:ext>
            </a:extLst>
          </p:cNvPr>
          <p:cNvSpPr txBox="1"/>
          <p:nvPr/>
        </p:nvSpPr>
        <p:spPr>
          <a:xfrm>
            <a:off x="287868" y="5827927"/>
            <a:ext cx="8166097" cy="338554"/>
          </a:xfrm>
          <a:prstGeom prst="rect">
            <a:avLst/>
          </a:prstGeom>
          <a:noFill/>
        </p:spPr>
        <p:txBody>
          <a:bodyPr wrap="square" rtlCol="0">
            <a:spAutoFit/>
          </a:bodyPr>
          <a:lstStyle/>
          <a:p>
            <a:r>
              <a:rPr lang="pl-PL" sz="1600" dirty="0">
                <a:latin typeface="Lato" panose="020F0502020204030203" pitchFamily="34" charset="-18"/>
              </a:rPr>
              <a:t>Sugerowane jest umieszczenie w nazwie załącznika nr umowy oraz nr postępowania</a:t>
            </a:r>
          </a:p>
        </p:txBody>
      </p:sp>
    </p:spTree>
    <p:extLst>
      <p:ext uri="{BB962C8B-B14F-4D97-AF65-F5344CB8AC3E}">
        <p14:creationId xmlns:p14="http://schemas.microsoft.com/office/powerpoint/2010/main" val="3173542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F993E358-2F60-CE59-BC15-45B47A17CB72}"/>
              </a:ext>
            </a:extLst>
          </p:cNvPr>
          <p:cNvSpPr>
            <a:spLocks noGrp="1"/>
          </p:cNvSpPr>
          <p:nvPr>
            <p:ph type="sldNum" sz="quarter" idx="4"/>
          </p:nvPr>
        </p:nvSpPr>
        <p:spPr/>
        <p:txBody>
          <a:bodyPr/>
          <a:lstStyle/>
          <a:p>
            <a:fld id="{6237701D-9FDF-4E72-9E1B-010C53472997}" type="slidenum">
              <a:rPr lang="pl-PL" smtClean="0"/>
              <a:pPr/>
              <a:t>12</a:t>
            </a:fld>
            <a:endParaRPr lang="pl-PL" dirty="0"/>
          </a:p>
        </p:txBody>
      </p:sp>
      <p:sp>
        <p:nvSpPr>
          <p:cNvPr id="3" name="pole tekstowe 2">
            <a:extLst>
              <a:ext uri="{FF2B5EF4-FFF2-40B4-BE49-F238E27FC236}">
                <a16:creationId xmlns:a16="http://schemas.microsoft.com/office/drawing/2014/main" id="{07033282-33F6-3623-D7EF-A7AB6FC793BC}"/>
              </a:ext>
            </a:extLst>
          </p:cNvPr>
          <p:cNvSpPr txBox="1"/>
          <p:nvPr/>
        </p:nvSpPr>
        <p:spPr>
          <a:xfrm>
            <a:off x="602439" y="1497003"/>
            <a:ext cx="10942419" cy="338554"/>
          </a:xfrm>
          <a:prstGeom prst="rect">
            <a:avLst/>
          </a:prstGeom>
          <a:noFill/>
        </p:spPr>
        <p:txBody>
          <a:bodyPr wrap="none" rtlCol="0">
            <a:spAutoFit/>
          </a:bodyPr>
          <a:lstStyle/>
          <a:p>
            <a:r>
              <a:rPr lang="pl-PL" sz="1600" dirty="0">
                <a:latin typeface="Lato" panose="020F0502020204030203" pitchFamily="34" charset="-18"/>
              </a:rPr>
              <a:t>Następnie należy wprowadzić dane wykonawcy oraz podwykonawcy (jeżeli dotyczy), klikając w pole ,,dodaj wykonawcę’’.</a:t>
            </a:r>
          </a:p>
        </p:txBody>
      </p:sp>
      <p:pic>
        <p:nvPicPr>
          <p:cNvPr id="5" name="Obraz 4">
            <a:extLst>
              <a:ext uri="{FF2B5EF4-FFF2-40B4-BE49-F238E27FC236}">
                <a16:creationId xmlns:a16="http://schemas.microsoft.com/office/drawing/2014/main" id="{61FEA7C6-7905-B328-2380-7A0B77AEA054}"/>
              </a:ext>
            </a:extLst>
          </p:cNvPr>
          <p:cNvPicPr>
            <a:picLocks noChangeAspect="1"/>
          </p:cNvPicPr>
          <p:nvPr/>
        </p:nvPicPr>
        <p:blipFill>
          <a:blip r:embed="rId2"/>
          <a:stretch>
            <a:fillRect/>
          </a:stretch>
        </p:blipFill>
        <p:spPr>
          <a:xfrm>
            <a:off x="529559" y="2220886"/>
            <a:ext cx="11132881" cy="2676049"/>
          </a:xfrm>
          <a:prstGeom prst="rect">
            <a:avLst/>
          </a:prstGeom>
        </p:spPr>
      </p:pic>
      <p:cxnSp>
        <p:nvCxnSpPr>
          <p:cNvPr id="7" name="Łącznik: łamany 6">
            <a:extLst>
              <a:ext uri="{FF2B5EF4-FFF2-40B4-BE49-F238E27FC236}">
                <a16:creationId xmlns:a16="http://schemas.microsoft.com/office/drawing/2014/main" id="{CFA47EA8-1A95-65D2-2E57-65CCCEEC12FD}"/>
              </a:ext>
            </a:extLst>
          </p:cNvPr>
          <p:cNvCxnSpPr/>
          <p:nvPr/>
        </p:nvCxnSpPr>
        <p:spPr>
          <a:xfrm rot="10800000" flipV="1">
            <a:off x="11590867" y="2370667"/>
            <a:ext cx="516467" cy="4572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1539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B9AF795C-A0CF-4279-3E1B-B82E2C5565EB}"/>
              </a:ext>
            </a:extLst>
          </p:cNvPr>
          <p:cNvSpPr>
            <a:spLocks noGrp="1"/>
          </p:cNvSpPr>
          <p:nvPr>
            <p:ph type="sldNum" sz="quarter" idx="4"/>
          </p:nvPr>
        </p:nvSpPr>
        <p:spPr/>
        <p:txBody>
          <a:bodyPr/>
          <a:lstStyle/>
          <a:p>
            <a:fld id="{6237701D-9FDF-4E72-9E1B-010C53472997}" type="slidenum">
              <a:rPr lang="pl-PL" smtClean="0"/>
              <a:pPr/>
              <a:t>13</a:t>
            </a:fld>
            <a:endParaRPr lang="pl-PL" dirty="0"/>
          </a:p>
        </p:txBody>
      </p:sp>
      <p:pic>
        <p:nvPicPr>
          <p:cNvPr id="4" name="Obraz 3">
            <a:extLst>
              <a:ext uri="{FF2B5EF4-FFF2-40B4-BE49-F238E27FC236}">
                <a16:creationId xmlns:a16="http://schemas.microsoft.com/office/drawing/2014/main" id="{0CB54DBB-3BC4-4977-0A31-B55BE77A7486}"/>
              </a:ext>
            </a:extLst>
          </p:cNvPr>
          <p:cNvPicPr>
            <a:picLocks noChangeAspect="1"/>
          </p:cNvPicPr>
          <p:nvPr/>
        </p:nvPicPr>
        <p:blipFill>
          <a:blip r:embed="rId2"/>
          <a:stretch>
            <a:fillRect/>
          </a:stretch>
        </p:blipFill>
        <p:spPr>
          <a:xfrm>
            <a:off x="342900" y="1901838"/>
            <a:ext cx="11506200" cy="3054324"/>
          </a:xfrm>
          <a:prstGeom prst="rect">
            <a:avLst/>
          </a:prstGeom>
        </p:spPr>
      </p:pic>
    </p:spTree>
    <p:extLst>
      <p:ext uri="{BB962C8B-B14F-4D97-AF65-F5344CB8AC3E}">
        <p14:creationId xmlns:p14="http://schemas.microsoft.com/office/powerpoint/2010/main" val="176220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EE61E7D6-31D2-D244-E0FF-7F8CA31947D7}"/>
              </a:ext>
            </a:extLst>
          </p:cNvPr>
          <p:cNvSpPr>
            <a:spLocks noGrp="1"/>
          </p:cNvSpPr>
          <p:nvPr>
            <p:ph type="sldNum" sz="quarter" idx="4"/>
          </p:nvPr>
        </p:nvSpPr>
        <p:spPr/>
        <p:txBody>
          <a:bodyPr/>
          <a:lstStyle/>
          <a:p>
            <a:fld id="{6237701D-9FDF-4E72-9E1B-010C53472997}" type="slidenum">
              <a:rPr lang="pl-PL" smtClean="0"/>
              <a:pPr/>
              <a:t>14</a:t>
            </a:fld>
            <a:endParaRPr lang="pl-PL" dirty="0"/>
          </a:p>
        </p:txBody>
      </p:sp>
      <p:sp>
        <p:nvSpPr>
          <p:cNvPr id="3" name="pole tekstowe 2">
            <a:extLst>
              <a:ext uri="{FF2B5EF4-FFF2-40B4-BE49-F238E27FC236}">
                <a16:creationId xmlns:a16="http://schemas.microsoft.com/office/drawing/2014/main" id="{A83D734A-F5B9-FF61-1CF6-38254FD478F6}"/>
              </a:ext>
            </a:extLst>
          </p:cNvPr>
          <p:cNvSpPr txBox="1"/>
          <p:nvPr/>
        </p:nvSpPr>
        <p:spPr>
          <a:xfrm>
            <a:off x="1001384" y="1355476"/>
            <a:ext cx="9779000" cy="923330"/>
          </a:xfrm>
          <a:prstGeom prst="rect">
            <a:avLst/>
          </a:prstGeom>
          <a:noFill/>
        </p:spPr>
        <p:txBody>
          <a:bodyPr wrap="square" rtlCol="0">
            <a:spAutoFit/>
          </a:bodyPr>
          <a:lstStyle/>
          <a:p>
            <a:pPr algn="just"/>
            <a:r>
              <a:rPr lang="pl-PL" dirty="0">
                <a:latin typeface="Lato" panose="020F0502020204030203" pitchFamily="34" charset="-18"/>
              </a:rPr>
              <a:t>Dane wykonawcy i odpowiednio podwykonawcy należy zapisać. Następnie należy cofnąć się do zakładki ,,szczegóły kontraktu’’ oraz wybrać opcję ,,prześlij kontrakt’’.</a:t>
            </a:r>
          </a:p>
          <a:p>
            <a:pPr algn="just"/>
            <a:endParaRPr lang="pl-PL" dirty="0">
              <a:latin typeface="Lato" panose="020F0502020204030203" pitchFamily="34" charset="-18"/>
            </a:endParaRPr>
          </a:p>
        </p:txBody>
      </p:sp>
      <p:pic>
        <p:nvPicPr>
          <p:cNvPr id="5" name="Obraz 4">
            <a:extLst>
              <a:ext uri="{FF2B5EF4-FFF2-40B4-BE49-F238E27FC236}">
                <a16:creationId xmlns:a16="http://schemas.microsoft.com/office/drawing/2014/main" id="{271ABEFC-3149-8BCE-62BD-10324A87EF9F}"/>
              </a:ext>
            </a:extLst>
          </p:cNvPr>
          <p:cNvPicPr>
            <a:picLocks noChangeAspect="1"/>
          </p:cNvPicPr>
          <p:nvPr/>
        </p:nvPicPr>
        <p:blipFill>
          <a:blip r:embed="rId2"/>
          <a:stretch>
            <a:fillRect/>
          </a:stretch>
        </p:blipFill>
        <p:spPr>
          <a:xfrm>
            <a:off x="1193800" y="2278806"/>
            <a:ext cx="8890000" cy="3765794"/>
          </a:xfrm>
          <a:prstGeom prst="rect">
            <a:avLst/>
          </a:prstGeom>
        </p:spPr>
      </p:pic>
      <p:cxnSp>
        <p:nvCxnSpPr>
          <p:cNvPr id="7" name="Łącznik: łamany 6">
            <a:extLst>
              <a:ext uri="{FF2B5EF4-FFF2-40B4-BE49-F238E27FC236}">
                <a16:creationId xmlns:a16="http://schemas.microsoft.com/office/drawing/2014/main" id="{0FDAECD4-775F-A6F5-B1EB-DCD39BF29363}"/>
              </a:ext>
            </a:extLst>
          </p:cNvPr>
          <p:cNvCxnSpPr/>
          <p:nvPr/>
        </p:nvCxnSpPr>
        <p:spPr>
          <a:xfrm rot="10800000" flipV="1">
            <a:off x="10083800" y="2313136"/>
            <a:ext cx="1007533" cy="8890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075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3169E980-84B1-491D-3DC2-7F0B7371CCB0}"/>
              </a:ext>
            </a:extLst>
          </p:cNvPr>
          <p:cNvSpPr>
            <a:spLocks noGrp="1"/>
          </p:cNvSpPr>
          <p:nvPr>
            <p:ph type="sldNum" sz="quarter" idx="4"/>
          </p:nvPr>
        </p:nvSpPr>
        <p:spPr/>
        <p:txBody>
          <a:bodyPr/>
          <a:lstStyle/>
          <a:p>
            <a:fld id="{6237701D-9FDF-4E72-9E1B-010C53472997}" type="slidenum">
              <a:rPr lang="pl-PL" smtClean="0"/>
              <a:pPr/>
              <a:t>15</a:t>
            </a:fld>
            <a:endParaRPr lang="pl-PL" dirty="0"/>
          </a:p>
        </p:txBody>
      </p:sp>
      <p:sp>
        <p:nvSpPr>
          <p:cNvPr id="3" name="pole tekstowe 2">
            <a:extLst>
              <a:ext uri="{FF2B5EF4-FFF2-40B4-BE49-F238E27FC236}">
                <a16:creationId xmlns:a16="http://schemas.microsoft.com/office/drawing/2014/main" id="{C4F044D1-82C4-3D01-B675-37A5930D6797}"/>
              </a:ext>
            </a:extLst>
          </p:cNvPr>
          <p:cNvSpPr txBox="1"/>
          <p:nvPr/>
        </p:nvSpPr>
        <p:spPr>
          <a:xfrm>
            <a:off x="942385" y="2149439"/>
            <a:ext cx="10496081" cy="2789353"/>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pl-PL" sz="2400" dirty="0">
                <a:latin typeface="Lato" panose="020F0502020204030203" pitchFamily="34" charset="-18"/>
              </a:rPr>
              <a:t>Po wprowadzeniu zamówienia oraz kontraktu z wykonawcą, dokumenty te będą widoczne w zakładce ,,załączniki’’.</a:t>
            </a:r>
          </a:p>
          <a:p>
            <a:pPr marL="285750" indent="-285750" algn="just">
              <a:lnSpc>
                <a:spcPct val="150000"/>
              </a:lnSpc>
              <a:buFont typeface="Arial" panose="020B0604020202020204" pitchFamily="34" charset="0"/>
              <a:buChar char="•"/>
            </a:pPr>
            <a:r>
              <a:rPr lang="pl-PL" sz="2400" dirty="0">
                <a:latin typeface="Lato" panose="020F0502020204030203" pitchFamily="34" charset="-18"/>
              </a:rPr>
              <a:t>Usunięcie zamówienia o statusie ,,w przygotowaniu’’ lub ,,wycofane’’ jest możliwe poprzez kliknięcie funkcji ,,usuń zamówienie’’. </a:t>
            </a:r>
          </a:p>
          <a:p>
            <a:pPr marL="285750" indent="-285750" algn="just">
              <a:lnSpc>
                <a:spcPct val="150000"/>
              </a:lnSpc>
              <a:buFont typeface="Arial" panose="020B0604020202020204" pitchFamily="34" charset="0"/>
              <a:buChar char="•"/>
            </a:pPr>
            <a:r>
              <a:rPr lang="pl-PL" sz="2400" dirty="0">
                <a:latin typeface="Lato" panose="020F0502020204030203" pitchFamily="34" charset="-18"/>
              </a:rPr>
              <a:t>Nie ma możliwości usunięcia zamówienia z dodanym kontraktem</a:t>
            </a:r>
            <a:r>
              <a:rPr lang="pl-PL" sz="2000" dirty="0">
                <a:latin typeface="Lato" panose="020F0502020204030203" pitchFamily="34" charset="-18"/>
              </a:rPr>
              <a:t>. </a:t>
            </a:r>
          </a:p>
        </p:txBody>
      </p:sp>
    </p:spTree>
    <p:extLst>
      <p:ext uri="{BB962C8B-B14F-4D97-AF65-F5344CB8AC3E}">
        <p14:creationId xmlns:p14="http://schemas.microsoft.com/office/powerpoint/2010/main" val="2518066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1EB02B97-93DA-2E64-ED7A-50B881018970}"/>
              </a:ext>
            </a:extLst>
          </p:cNvPr>
          <p:cNvSpPr>
            <a:spLocks noGrp="1"/>
          </p:cNvSpPr>
          <p:nvPr>
            <p:ph type="sldNum" sz="quarter" idx="4"/>
          </p:nvPr>
        </p:nvSpPr>
        <p:spPr/>
        <p:txBody>
          <a:bodyPr/>
          <a:lstStyle/>
          <a:p>
            <a:fld id="{6237701D-9FDF-4E72-9E1B-010C53472997}" type="slidenum">
              <a:rPr lang="pl-PL" smtClean="0"/>
              <a:pPr/>
              <a:t>16</a:t>
            </a:fld>
            <a:endParaRPr lang="pl-PL" dirty="0"/>
          </a:p>
        </p:txBody>
      </p:sp>
      <p:sp>
        <p:nvSpPr>
          <p:cNvPr id="3" name="pole tekstowe 2">
            <a:extLst>
              <a:ext uri="{FF2B5EF4-FFF2-40B4-BE49-F238E27FC236}">
                <a16:creationId xmlns:a16="http://schemas.microsoft.com/office/drawing/2014/main" id="{45A1B3EE-4246-D37F-F6A8-001335A4298F}"/>
              </a:ext>
            </a:extLst>
          </p:cNvPr>
          <p:cNvSpPr txBox="1"/>
          <p:nvPr/>
        </p:nvSpPr>
        <p:spPr>
          <a:xfrm>
            <a:off x="1096433" y="2951946"/>
            <a:ext cx="9999133" cy="954107"/>
          </a:xfrm>
          <a:prstGeom prst="rect">
            <a:avLst/>
          </a:prstGeom>
          <a:noFill/>
        </p:spPr>
        <p:txBody>
          <a:bodyPr wrap="square" rtlCol="0">
            <a:spAutoFit/>
          </a:bodyPr>
          <a:lstStyle/>
          <a:p>
            <a:pPr algn="ctr"/>
            <a:r>
              <a:rPr lang="pl-PL" sz="2800" dirty="0">
                <a:latin typeface="Lato" panose="020F0502020204030203" pitchFamily="34" charset="-18"/>
              </a:rPr>
              <a:t>Przekazywanie dokumentacji w celu jej uzupełnienia, </a:t>
            </a:r>
            <a:br>
              <a:rPr lang="pl-PL" sz="2800" dirty="0">
                <a:latin typeface="Lato" panose="020F0502020204030203" pitchFamily="34" charset="-18"/>
              </a:rPr>
            </a:br>
            <a:r>
              <a:rPr lang="pl-PL" sz="2800" dirty="0">
                <a:latin typeface="Lato" panose="020F0502020204030203" pitchFamily="34" charset="-18"/>
              </a:rPr>
              <a:t>pismo w sprawie udzielenia wyjaśnień</a:t>
            </a:r>
          </a:p>
        </p:txBody>
      </p:sp>
    </p:spTree>
    <p:extLst>
      <p:ext uri="{BB962C8B-B14F-4D97-AF65-F5344CB8AC3E}">
        <p14:creationId xmlns:p14="http://schemas.microsoft.com/office/powerpoint/2010/main" val="3004048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318609C3-8E3D-E91C-BC85-22EF88DE2140}"/>
              </a:ext>
            </a:extLst>
          </p:cNvPr>
          <p:cNvSpPr>
            <a:spLocks noGrp="1"/>
          </p:cNvSpPr>
          <p:nvPr>
            <p:ph type="sldNum" sz="quarter" idx="4"/>
          </p:nvPr>
        </p:nvSpPr>
        <p:spPr/>
        <p:txBody>
          <a:bodyPr/>
          <a:lstStyle/>
          <a:p>
            <a:fld id="{6237701D-9FDF-4E72-9E1B-010C53472997}" type="slidenum">
              <a:rPr lang="pl-PL" smtClean="0"/>
              <a:pPr/>
              <a:t>17</a:t>
            </a:fld>
            <a:endParaRPr lang="pl-PL" dirty="0"/>
          </a:p>
        </p:txBody>
      </p:sp>
      <p:sp>
        <p:nvSpPr>
          <p:cNvPr id="6" name="pole tekstowe 5">
            <a:extLst>
              <a:ext uri="{FF2B5EF4-FFF2-40B4-BE49-F238E27FC236}">
                <a16:creationId xmlns:a16="http://schemas.microsoft.com/office/drawing/2014/main" id="{00B392A1-EB68-2B8B-2685-0B785BF53757}"/>
              </a:ext>
            </a:extLst>
          </p:cNvPr>
          <p:cNvSpPr txBox="1"/>
          <p:nvPr/>
        </p:nvSpPr>
        <p:spPr>
          <a:xfrm>
            <a:off x="772583" y="1137896"/>
            <a:ext cx="10646834" cy="5262979"/>
          </a:xfrm>
          <a:prstGeom prst="rect">
            <a:avLst/>
          </a:prstGeom>
          <a:noFill/>
        </p:spPr>
        <p:txBody>
          <a:bodyPr wrap="square" rtlCol="0">
            <a:spAutoFit/>
          </a:bodyPr>
          <a:lstStyle/>
          <a:p>
            <a:pPr algn="just"/>
            <a:r>
              <a:rPr lang="pl-PL" sz="1400" dirty="0">
                <a:latin typeface="Lato" panose="020F0502020204030203" pitchFamily="34" charset="-18"/>
              </a:rPr>
              <a:t>Beneficjent jest zobowiązany podać w WoP w części sprawozdawczej informację odnośnie zamówień udzielonych w danym okresie (zgodnie z Umową finansową/Porozumieniem finansowym).</a:t>
            </a:r>
          </a:p>
          <a:p>
            <a:pPr algn="just"/>
            <a:endParaRPr lang="pl-PL" sz="1400" dirty="0">
              <a:latin typeface="Lato" panose="020F0502020204030203" pitchFamily="34" charset="-18"/>
            </a:endParaRPr>
          </a:p>
          <a:p>
            <a:pPr algn="just"/>
            <a:r>
              <a:rPr lang="pl-PL" sz="1400" dirty="0">
                <a:latin typeface="Lato" panose="020F0502020204030203" pitchFamily="34" charset="-18"/>
              </a:rPr>
              <a:t>Dokumentacja zamówień publicznych podlega przekazywaniu przez Beneficjenta za pośrednictwem CST na bieżąco wraz </a:t>
            </a:r>
            <a:br>
              <a:rPr lang="pl-PL" sz="1400" dirty="0">
                <a:latin typeface="Lato" panose="020F0502020204030203" pitchFamily="34" charset="-18"/>
              </a:rPr>
            </a:br>
            <a:r>
              <a:rPr lang="pl-PL" sz="1400" dirty="0">
                <a:latin typeface="Lato" panose="020F0502020204030203" pitchFamily="34" charset="-18"/>
              </a:rPr>
              <a:t>z kwartalnym WoP, w którym Beneficjent przekazuje zbiorcze zestawienie zamówień udzielonych w danym kwartale oraz dokumenty dotyczące postępowań o udzielenie tych zamówień zgodnie z ustawą PZP - dotyczy zamówień, </a:t>
            </a:r>
            <a:br>
              <a:rPr lang="pl-PL" sz="1400" dirty="0">
                <a:latin typeface="Lato" panose="020F0502020204030203" pitchFamily="34" charset="-18"/>
              </a:rPr>
            </a:br>
            <a:r>
              <a:rPr lang="pl-PL" sz="1400" u="sng" dirty="0">
                <a:latin typeface="Lato" panose="020F0502020204030203" pitchFamily="34" charset="-18"/>
              </a:rPr>
              <a:t>w stosunku do których podpisano w danym kwartale umowę w sprawie zamówienia publicznego, bądź umowę wykonawczą</a:t>
            </a:r>
            <a:br>
              <a:rPr lang="pl-PL" sz="1400" u="sng" dirty="0">
                <a:latin typeface="Lato" panose="020F0502020204030203" pitchFamily="34" charset="-18"/>
              </a:rPr>
            </a:br>
            <a:r>
              <a:rPr lang="pl-PL" sz="1400" u="sng" dirty="0">
                <a:latin typeface="Lato" panose="020F0502020204030203" pitchFamily="34" charset="-18"/>
              </a:rPr>
              <a:t>w przypadku umów ramowych. </a:t>
            </a:r>
          </a:p>
          <a:p>
            <a:pPr algn="just"/>
            <a:endParaRPr lang="pl-PL" sz="1400" dirty="0">
              <a:latin typeface="Lato" panose="020F0502020204030203" pitchFamily="34" charset="-18"/>
            </a:endParaRPr>
          </a:p>
          <a:p>
            <a:pPr algn="just"/>
            <a:r>
              <a:rPr lang="pl-PL" sz="1400" dirty="0">
                <a:latin typeface="Lato" panose="020F0502020204030203" pitchFamily="34" charset="-18"/>
              </a:rPr>
              <a:t>IP dokonuje uproszczonej kontroli ex-post zamówień otrzymanych wraz z kwartalnym WoP. </a:t>
            </a:r>
            <a:br>
              <a:rPr lang="pl-PL" sz="1400" dirty="0">
                <a:latin typeface="Lato" panose="020F0502020204030203" pitchFamily="34" charset="-18"/>
              </a:rPr>
            </a:br>
            <a:r>
              <a:rPr lang="pl-PL" sz="1400" dirty="0">
                <a:latin typeface="Lato" panose="020F0502020204030203" pitchFamily="34" charset="-18"/>
              </a:rPr>
              <a:t>W przypadku, jeśli w trakcie kontroli uproszczonej wystąpi konieczność uzyskania wyjaśnień lub uzupełnień dokumentów, IP przekazuje do upoważnionego przedstawiciela Beneficjenta, z wykorzystaniem CST, w formie elektronicznej lub pisemnej (dopuszcza się przekazanie dokumentu w postaci papierowej wyjątkowo, w przypadku braku innej możliwości) stosowne pytania/wniosek </a:t>
            </a:r>
            <a:br>
              <a:rPr lang="pl-PL" sz="1400" dirty="0">
                <a:latin typeface="Lato" panose="020F0502020204030203" pitchFamily="34" charset="-18"/>
              </a:rPr>
            </a:br>
            <a:r>
              <a:rPr lang="pl-PL" sz="1400" dirty="0">
                <a:latin typeface="Lato" panose="020F0502020204030203" pitchFamily="34" charset="-18"/>
              </a:rPr>
              <a:t>o uzupełnienie dokumentów wyznaczając termin na udzielenie odpowiedzi (maksymalnie do 10 dni kalendarzowych).  </a:t>
            </a:r>
            <a:r>
              <a:rPr lang="pl-PL" sz="1400" b="1" dirty="0">
                <a:latin typeface="Lato" panose="020F0502020204030203" pitchFamily="34" charset="-18"/>
              </a:rPr>
              <a:t>W praktyce takie wezwanie do uzupełnienia dokumentów kierowane jest poprzez zakładkę ,,Korespondencja’’ danego projektu. W niektórych przypadkach IP może wysłać pismo w sprawie przekazania wyjaśnień również przez ePUAP. Udzielenie odpowiedzi przez Beneficjenta analogicznie odbywa się poprzez zakładkę ,,Korespondencja’’ gdzie można również dodać wymagane załączniki. (Prosimy o przesyłanie wiadomości </a:t>
            </a:r>
            <a:br>
              <a:rPr lang="pl-PL" sz="1400" b="1" dirty="0">
                <a:latin typeface="Lato" panose="020F0502020204030203" pitchFamily="34" charset="-18"/>
              </a:rPr>
            </a:br>
            <a:r>
              <a:rPr lang="pl-PL" sz="1400" b="1" dirty="0">
                <a:latin typeface="Lato" panose="020F0502020204030203" pitchFamily="34" charset="-18"/>
              </a:rPr>
              <a:t>z załącznikami, nie zaś wyłącznie wgrywania załączników do zbiorczego katalogu ,,załączniki’’). Wymóg przekazania oryginałów dokumentów dotyczy także dokumentów uzupełnianych przez Beneficjenta.</a:t>
            </a:r>
          </a:p>
          <a:p>
            <a:pPr algn="just"/>
            <a:endParaRPr lang="pl-PL" sz="1400" dirty="0">
              <a:latin typeface="Lato" panose="020F0502020204030203" pitchFamily="34" charset="-18"/>
            </a:endParaRPr>
          </a:p>
          <a:p>
            <a:pPr algn="just"/>
            <a:r>
              <a:rPr lang="pl-PL" sz="1400" dirty="0">
                <a:latin typeface="Lato" panose="020F0502020204030203" pitchFamily="34" charset="-18"/>
              </a:rPr>
              <a:t>O zakończeniu kontroli uproszczonej Beneficjent zostanie poinformowany za pomocą ePUAP, a także za pomocą CST-poprzez zakładkę ,,Korespondencja’’. W</a:t>
            </a:r>
            <a:r>
              <a:rPr lang="pl-PL" sz="1400" b="1" dirty="0">
                <a:latin typeface="Lato" panose="020F0502020204030203" pitchFamily="34" charset="-18"/>
              </a:rPr>
              <a:t> </a:t>
            </a:r>
            <a:r>
              <a:rPr lang="pl-PL" sz="1400" dirty="0">
                <a:latin typeface="Lato" panose="020F0502020204030203" pitchFamily="34" charset="-18"/>
              </a:rPr>
              <a:t>przypadku podejrzenia wystąpienia nieprawidłowości, w tym w szczególności w wyniku przeprowadzenia kontroli uproszczonej, IP wszczyna kontrolę pełną i informuje o tym Beneficjenta. </a:t>
            </a:r>
          </a:p>
          <a:p>
            <a:pPr algn="just"/>
            <a:endParaRPr lang="pl-PL" sz="1400" dirty="0">
              <a:latin typeface="Lato" panose="020F0502020204030203" pitchFamily="34" charset="-18"/>
            </a:endParaRPr>
          </a:p>
        </p:txBody>
      </p:sp>
    </p:spTree>
    <p:extLst>
      <p:ext uri="{BB962C8B-B14F-4D97-AF65-F5344CB8AC3E}">
        <p14:creationId xmlns:p14="http://schemas.microsoft.com/office/powerpoint/2010/main" val="3309206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9340BD9C-A590-77E1-474C-66623A50FEB8}"/>
              </a:ext>
            </a:extLst>
          </p:cNvPr>
          <p:cNvSpPr>
            <a:spLocks noGrp="1"/>
          </p:cNvSpPr>
          <p:nvPr>
            <p:ph type="sldNum" sz="quarter" idx="4"/>
          </p:nvPr>
        </p:nvSpPr>
        <p:spPr/>
        <p:txBody>
          <a:bodyPr/>
          <a:lstStyle/>
          <a:p>
            <a:fld id="{6237701D-9FDF-4E72-9E1B-010C53472997}" type="slidenum">
              <a:rPr lang="pl-PL" smtClean="0"/>
              <a:pPr/>
              <a:t>18</a:t>
            </a:fld>
            <a:endParaRPr lang="pl-PL" dirty="0"/>
          </a:p>
        </p:txBody>
      </p:sp>
      <p:sp>
        <p:nvSpPr>
          <p:cNvPr id="6" name="pole tekstowe 5">
            <a:extLst>
              <a:ext uri="{FF2B5EF4-FFF2-40B4-BE49-F238E27FC236}">
                <a16:creationId xmlns:a16="http://schemas.microsoft.com/office/drawing/2014/main" id="{1701DF49-0E5C-CE7B-1CD7-2D2E4C4CC48C}"/>
              </a:ext>
            </a:extLst>
          </p:cNvPr>
          <p:cNvSpPr txBox="1"/>
          <p:nvPr/>
        </p:nvSpPr>
        <p:spPr>
          <a:xfrm>
            <a:off x="855044" y="2538049"/>
            <a:ext cx="10481911" cy="144655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b="0" i="0" u="none" strike="noStrike" kern="1200" cap="none" spc="0" normalizeH="0" baseline="0" noProof="0" dirty="0">
                <a:ln>
                  <a:noFill/>
                </a:ln>
                <a:solidFill>
                  <a:prstClr val="black"/>
                </a:solidFill>
                <a:effectLst/>
                <a:uLnTx/>
                <a:uFillTx/>
                <a:latin typeface="Lato" panose="020F0502020204030203" pitchFamily="34" charset="-18"/>
              </a:rPr>
              <a:t>IP wszczyna także kontrolę ex-post pełną w odniesieniu do zamówień o wartości równej lub wyższej niż próg określony w art. 3 ust. 1 ustawy PZP, dotyczących wydatków objętych kontrolą na miejscu </a:t>
            </a:r>
            <a:br>
              <a:rPr kumimoji="0" lang="pl-PL" b="0" i="0" u="none" strike="noStrike" kern="1200" cap="none" spc="0" normalizeH="0" baseline="0" noProof="0" dirty="0">
                <a:ln>
                  <a:noFill/>
                </a:ln>
                <a:solidFill>
                  <a:prstClr val="black"/>
                </a:solidFill>
                <a:effectLst/>
                <a:uLnTx/>
                <a:uFillTx/>
                <a:latin typeface="Lato" panose="020F0502020204030203" pitchFamily="34" charset="-18"/>
              </a:rPr>
            </a:br>
            <a:r>
              <a:rPr kumimoji="0" lang="pl-PL" b="0" i="0" u="none" strike="noStrike" kern="1200" cap="none" spc="0" normalizeH="0" baseline="0" noProof="0" dirty="0">
                <a:ln>
                  <a:noFill/>
                </a:ln>
                <a:solidFill>
                  <a:prstClr val="black"/>
                </a:solidFill>
                <a:effectLst/>
                <a:uLnTx/>
                <a:uFillTx/>
                <a:latin typeface="Lato" panose="020F0502020204030203" pitchFamily="34" charset="-18"/>
              </a:rPr>
              <a:t>(z kontroli tej wyłączone są zamówienia objęte już uprzednio kontrolą pełną, chyba że wystąpiły dodatkowe okoliczności w sprawie, które nie były znane wcześniej).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600" b="0" i="0" u="none" strike="noStrike" kern="1200" cap="none" spc="0" normalizeH="0" baseline="0" noProof="0" dirty="0">
              <a:ln>
                <a:noFill/>
              </a:ln>
              <a:solidFill>
                <a:prstClr val="black"/>
              </a:solidFill>
              <a:effectLst/>
              <a:uLnTx/>
              <a:uFillTx/>
              <a:latin typeface="Lato" panose="020F0502020204030203" pitchFamily="34" charset="-18"/>
            </a:endParaRPr>
          </a:p>
        </p:txBody>
      </p:sp>
    </p:spTree>
    <p:extLst>
      <p:ext uri="{BB962C8B-B14F-4D97-AF65-F5344CB8AC3E}">
        <p14:creationId xmlns:p14="http://schemas.microsoft.com/office/powerpoint/2010/main" val="3762040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9F6AFA4E-DA3C-F7D4-07BC-5E998D87BF0F}"/>
              </a:ext>
            </a:extLst>
          </p:cNvPr>
          <p:cNvSpPr>
            <a:spLocks noGrp="1"/>
          </p:cNvSpPr>
          <p:nvPr>
            <p:ph type="sldNum" sz="quarter" idx="4"/>
          </p:nvPr>
        </p:nvSpPr>
        <p:spPr/>
        <p:txBody>
          <a:bodyPr/>
          <a:lstStyle/>
          <a:p>
            <a:fld id="{6237701D-9FDF-4E72-9E1B-010C53472997}" type="slidenum">
              <a:rPr lang="pl-PL" smtClean="0"/>
              <a:pPr/>
              <a:t>19</a:t>
            </a:fld>
            <a:endParaRPr lang="pl-PL" dirty="0"/>
          </a:p>
        </p:txBody>
      </p:sp>
      <p:sp>
        <p:nvSpPr>
          <p:cNvPr id="3" name="pole tekstowe 2">
            <a:extLst>
              <a:ext uri="{FF2B5EF4-FFF2-40B4-BE49-F238E27FC236}">
                <a16:creationId xmlns:a16="http://schemas.microsoft.com/office/drawing/2014/main" id="{1B16A5B5-0399-62D5-A0B0-4AE4E3749E1D}"/>
              </a:ext>
            </a:extLst>
          </p:cNvPr>
          <p:cNvSpPr txBox="1"/>
          <p:nvPr/>
        </p:nvSpPr>
        <p:spPr>
          <a:xfrm>
            <a:off x="584200" y="1271872"/>
            <a:ext cx="11023600" cy="4401205"/>
          </a:xfrm>
          <a:prstGeom prst="rect">
            <a:avLst/>
          </a:prstGeom>
          <a:noFill/>
        </p:spPr>
        <p:txBody>
          <a:bodyPr wrap="square" rtlCol="0">
            <a:spAutoFit/>
          </a:bodyPr>
          <a:lstStyle/>
          <a:p>
            <a:pPr marL="685800" algn="ctr">
              <a:spcAft>
                <a:spcPts val="1200"/>
              </a:spcAft>
            </a:pPr>
            <a:r>
              <a:rPr lang="pl-PL" sz="1400" b="1" dirty="0">
                <a:effectLst/>
                <a:latin typeface="Lato" panose="020F0502020204030203" pitchFamily="34" charset="0"/>
                <a:ea typeface="Lato" panose="020F0502020204030203" pitchFamily="34" charset="0"/>
                <a:cs typeface="Lato" panose="020F0502020204030203" pitchFamily="34" charset="0"/>
              </a:rPr>
              <a:t>Dokumenty przekazywane do kontroli uproszczonej</a:t>
            </a:r>
          </a:p>
          <a:p>
            <a:pPr marL="685800">
              <a:spcAft>
                <a:spcPts val="1200"/>
              </a:spcAft>
            </a:pPr>
            <a:endParaRPr lang="pl-PL" sz="1400" b="1" dirty="0">
              <a:latin typeface="Lato" panose="020F0502020204030203" pitchFamily="34" charset="0"/>
              <a:ea typeface="Lato" panose="020F0502020204030203" pitchFamily="34" charset="0"/>
              <a:cs typeface="Lato" panose="020F0502020204030203" pitchFamily="34" charset="0"/>
            </a:endParaRPr>
          </a:p>
          <a:p>
            <a:pPr marL="180340" indent="-180340">
              <a:spcAft>
                <a:spcPts val="1200"/>
              </a:spcAft>
            </a:pPr>
            <a:r>
              <a:rPr lang="pl-PL" sz="1400" dirty="0">
                <a:effectLst/>
                <a:latin typeface="Lato" panose="020F0502020204030203" pitchFamily="34" charset="0"/>
                <a:ea typeface="Lato" panose="020F0502020204030203" pitchFamily="34" charset="0"/>
                <a:cs typeface="Lato" panose="020F0502020204030203" pitchFamily="34" charset="0"/>
              </a:rPr>
              <a:t>a) opublikowane ogłoszenie o zamówieniu (z ew. zmianami),</a:t>
            </a:r>
          </a:p>
          <a:p>
            <a:pPr marL="180340" indent="-180340">
              <a:spcAft>
                <a:spcPts val="1200"/>
              </a:spcAft>
            </a:pPr>
            <a:r>
              <a:rPr lang="pl-PL" sz="1400" dirty="0">
                <a:effectLst/>
                <a:latin typeface="Lato" panose="020F0502020204030203" pitchFamily="34" charset="0"/>
                <a:ea typeface="Lato" panose="020F0502020204030203" pitchFamily="34" charset="0"/>
                <a:cs typeface="Lato" panose="020F0502020204030203" pitchFamily="34" charset="0"/>
              </a:rPr>
              <a:t>b) dokument opisujący ustalenie szacunkowej wartości zamówienia z należytą starannością (powinien zawierać w szczególności informacje źródłowe odnoszące się do podstawy ustalenia szacunkowej wartości zamówienia: informacje cenowe wykonawców, cenniki). Jeżeli zamówienie jest udzielane w częściach dokument szacowania wartości zamówienia powinien odnosić się do każdej z tych części oraz uwzględniać datę wszczęcia pierwszego z postępowań udzielanych w częściach,</a:t>
            </a:r>
          </a:p>
          <a:p>
            <a:pPr marL="180340" indent="-180340">
              <a:spcAft>
                <a:spcPts val="1200"/>
              </a:spcAft>
            </a:pPr>
            <a:r>
              <a:rPr lang="pl-PL" sz="1400" dirty="0">
                <a:effectLst/>
                <a:latin typeface="Lato" panose="020F0502020204030203" pitchFamily="34" charset="0"/>
                <a:ea typeface="Lato" panose="020F0502020204030203" pitchFamily="34" charset="0"/>
                <a:cs typeface="Lato" panose="020F0502020204030203" pitchFamily="34" charset="0"/>
              </a:rPr>
              <a:t>c) specyfikację warunków zamówienia (z ew. zmianami) wraz z załącznikami oraz ew. pytaniami wykonawców i wyjaśnieniami zamawiającego,</a:t>
            </a:r>
          </a:p>
          <a:p>
            <a:pPr marL="180340" indent="-180340">
              <a:spcAft>
                <a:spcPts val="1200"/>
              </a:spcAft>
            </a:pPr>
            <a:r>
              <a:rPr lang="pl-PL" sz="1400" dirty="0">
                <a:effectLst/>
                <a:latin typeface="Lato" panose="020F0502020204030203" pitchFamily="34" charset="0"/>
                <a:ea typeface="Lato" panose="020F0502020204030203" pitchFamily="34" charset="0"/>
                <a:cs typeface="Lato" panose="020F0502020204030203" pitchFamily="34" charset="0"/>
              </a:rPr>
              <a:t>d) protokół z postępowania przetargowego bez załączników.</a:t>
            </a:r>
          </a:p>
          <a:p>
            <a:pPr marL="180340" indent="-180340" algn="just">
              <a:spcAft>
                <a:spcPts val="1200"/>
              </a:spcAft>
            </a:pPr>
            <a:endParaRPr lang="pl-PL" sz="1400" u="sng" dirty="0">
              <a:effectLst/>
              <a:latin typeface="Lato" panose="020F0502020204030203" pitchFamily="34" charset="0"/>
              <a:ea typeface="Lato" panose="020F0502020204030203" pitchFamily="34" charset="0"/>
              <a:cs typeface="Lato" panose="020F0502020204030203" pitchFamily="34" charset="0"/>
            </a:endParaRPr>
          </a:p>
          <a:p>
            <a:pPr algn="just">
              <a:spcAft>
                <a:spcPts val="1200"/>
              </a:spcAft>
            </a:pPr>
            <a:r>
              <a:rPr lang="pl-PL" sz="1400" u="sng" dirty="0">
                <a:effectLst/>
                <a:latin typeface="Lato" panose="020F0502020204030203" pitchFamily="34" charset="0"/>
                <a:ea typeface="Lato" panose="020F0502020204030203" pitchFamily="34" charset="0"/>
                <a:cs typeface="Lato" panose="020F0502020204030203" pitchFamily="34" charset="0"/>
              </a:rPr>
              <a:t>Dodatkowo, w ramach przekazywania do kontroli wydatku związaneg</a:t>
            </a:r>
            <a:r>
              <a:rPr lang="pl-PL" sz="1400" u="sng" dirty="0">
                <a:latin typeface="Lato" panose="020F0502020204030203" pitchFamily="34" charset="0"/>
                <a:ea typeface="Lato" panose="020F0502020204030203" pitchFamily="34" charset="0"/>
                <a:cs typeface="Lato" panose="020F0502020204030203" pitchFamily="34" charset="0"/>
              </a:rPr>
              <a:t>o z umową wykonawczą w ramach COAR, należy do kontroli przekazać umowę ramową oraz umowę wykonawczą wraz z załącznikami. </a:t>
            </a:r>
            <a:endParaRPr lang="pl-PL" sz="1400" u="sng" dirty="0">
              <a:effectLst/>
              <a:latin typeface="Lato" panose="020F0502020204030203" pitchFamily="34" charset="0"/>
              <a:ea typeface="Lato" panose="020F0502020204030203" pitchFamily="34" charset="0"/>
              <a:cs typeface="Lato" panose="020F0502020204030203" pitchFamily="34" charset="0"/>
            </a:endParaRPr>
          </a:p>
          <a:p>
            <a:endParaRPr lang="pl-PL" dirty="0"/>
          </a:p>
        </p:txBody>
      </p:sp>
    </p:spTree>
    <p:extLst>
      <p:ext uri="{BB962C8B-B14F-4D97-AF65-F5344CB8AC3E}">
        <p14:creationId xmlns:p14="http://schemas.microsoft.com/office/powerpoint/2010/main" val="3220360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ole tekstowe 7"/>
          <p:cNvSpPr txBox="1"/>
          <p:nvPr/>
        </p:nvSpPr>
        <p:spPr>
          <a:xfrm>
            <a:off x="685800" y="1291167"/>
            <a:ext cx="10820400" cy="461665"/>
          </a:xfrm>
          <a:prstGeom prst="rect">
            <a:avLst/>
          </a:prstGeom>
          <a:noFill/>
        </p:spPr>
        <p:txBody>
          <a:bodyPr wrap="square" rtlCol="0">
            <a:spAutoFit/>
          </a:bodyPr>
          <a:lstStyle/>
          <a:p>
            <a:pPr>
              <a:defRPr/>
            </a:pPr>
            <a:r>
              <a:rPr lang="pl-PL" sz="2400" b="1" dirty="0">
                <a:solidFill>
                  <a:srgbClr val="003399"/>
                </a:solidFill>
                <a:latin typeface="Lato" panose="020F0502020204030203" pitchFamily="34" charset="-18"/>
              </a:rPr>
              <a:t>Harmonogram panelu</a:t>
            </a:r>
          </a:p>
        </p:txBody>
      </p:sp>
      <p:sp>
        <p:nvSpPr>
          <p:cNvPr id="10" name="Symbol zastępczy numeru slajdu 9"/>
          <p:cNvSpPr>
            <a:spLocks noGrp="1"/>
          </p:cNvSpPr>
          <p:nvPr>
            <p:ph type="sldNum" sz="quarter" idx="4"/>
          </p:nvPr>
        </p:nvSpPr>
        <p:spPr>
          <a:xfrm>
            <a:off x="9272954" y="6492875"/>
            <a:ext cx="2743200" cy="365125"/>
          </a:xfrm>
        </p:spPr>
        <p:txBody>
          <a:bodyPr/>
          <a:lstStyle/>
          <a:p>
            <a:r>
              <a:rPr lang="pl-PL" dirty="0"/>
              <a:t>2</a:t>
            </a:r>
          </a:p>
        </p:txBody>
      </p:sp>
      <p:sp>
        <p:nvSpPr>
          <p:cNvPr id="2" name="pole tekstowe 1">
            <a:extLst>
              <a:ext uri="{FF2B5EF4-FFF2-40B4-BE49-F238E27FC236}">
                <a16:creationId xmlns:a16="http://schemas.microsoft.com/office/drawing/2014/main" id="{B3EAE969-CF10-2CD0-56FB-4D5C3540A11B}"/>
              </a:ext>
            </a:extLst>
          </p:cNvPr>
          <p:cNvSpPr txBox="1"/>
          <p:nvPr/>
        </p:nvSpPr>
        <p:spPr>
          <a:xfrm>
            <a:off x="626533" y="2243666"/>
            <a:ext cx="10820400" cy="1569660"/>
          </a:xfrm>
          <a:prstGeom prst="rect">
            <a:avLst/>
          </a:prstGeom>
          <a:noFill/>
        </p:spPr>
        <p:txBody>
          <a:bodyPr wrap="square" rtlCol="0">
            <a:spAutoFit/>
          </a:bodyPr>
          <a:lstStyle/>
          <a:p>
            <a:pPr marL="342900" indent="-342900">
              <a:buAutoNum type="arabicPeriod"/>
            </a:pPr>
            <a:r>
              <a:rPr lang="pl-PL" sz="2400" dirty="0">
                <a:latin typeface="Lato" panose="020F0502020204030203" pitchFamily="34" charset="-18"/>
              </a:rPr>
              <a:t>Dodawanie zamówień publicznych do CST</a:t>
            </a:r>
          </a:p>
          <a:p>
            <a:pPr marL="342900" indent="-342900">
              <a:buAutoNum type="arabicPeriod"/>
            </a:pPr>
            <a:r>
              <a:rPr lang="pl-PL" sz="2400" dirty="0">
                <a:latin typeface="Lato" panose="020F0502020204030203" pitchFamily="34" charset="-18"/>
              </a:rPr>
              <a:t>Korespondencja dotycząca zamówień publicznych </a:t>
            </a:r>
          </a:p>
          <a:p>
            <a:pPr marL="342900" indent="-342900">
              <a:buAutoNum type="arabicPeriod"/>
            </a:pPr>
            <a:r>
              <a:rPr lang="pl-PL" sz="2400" dirty="0">
                <a:latin typeface="Lato" panose="020F0502020204030203" pitchFamily="34" charset="-18"/>
              </a:rPr>
              <a:t>Uzupełnianie dokumentacji w ramach zamówień publicznych </a:t>
            </a:r>
          </a:p>
          <a:p>
            <a:pPr marL="342900" indent="-342900">
              <a:buAutoNum type="arabicPeriod"/>
            </a:pPr>
            <a:r>
              <a:rPr lang="pl-PL" sz="2400" dirty="0">
                <a:latin typeface="Lato" panose="020F0502020204030203" pitchFamily="34" charset="-18"/>
              </a:rPr>
              <a:t>Aktualnie obowiązujące regulacje dotyczące zasady konkurencyjności</a:t>
            </a:r>
          </a:p>
        </p:txBody>
      </p:sp>
    </p:spTree>
    <p:extLst>
      <p:ext uri="{BB962C8B-B14F-4D97-AF65-F5344CB8AC3E}">
        <p14:creationId xmlns:p14="http://schemas.microsoft.com/office/powerpoint/2010/main" val="1283686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A2FFA27-8911-4E00-3B06-F5895E492DBA}"/>
              </a:ext>
            </a:extLst>
          </p:cNvPr>
          <p:cNvSpPr>
            <a:spLocks noGrp="1"/>
          </p:cNvSpPr>
          <p:nvPr>
            <p:ph type="sldNum" sz="quarter" idx="4"/>
          </p:nvPr>
        </p:nvSpPr>
        <p:spPr/>
        <p:txBody>
          <a:bodyPr/>
          <a:lstStyle/>
          <a:p>
            <a:fld id="{6237701D-9FDF-4E72-9E1B-010C53472997}" type="slidenum">
              <a:rPr lang="pl-PL" smtClean="0"/>
              <a:pPr/>
              <a:t>20</a:t>
            </a:fld>
            <a:endParaRPr lang="pl-PL" dirty="0"/>
          </a:p>
        </p:txBody>
      </p:sp>
      <p:sp>
        <p:nvSpPr>
          <p:cNvPr id="3" name="pole tekstowe 2">
            <a:extLst>
              <a:ext uri="{FF2B5EF4-FFF2-40B4-BE49-F238E27FC236}">
                <a16:creationId xmlns:a16="http://schemas.microsoft.com/office/drawing/2014/main" id="{0796DF1F-0870-F668-404F-0BFC981F6D33}"/>
              </a:ext>
            </a:extLst>
          </p:cNvPr>
          <p:cNvSpPr txBox="1"/>
          <p:nvPr/>
        </p:nvSpPr>
        <p:spPr>
          <a:xfrm>
            <a:off x="925894" y="1009309"/>
            <a:ext cx="10340212" cy="5539978"/>
          </a:xfrm>
          <a:prstGeom prst="rect">
            <a:avLst/>
          </a:prstGeom>
          <a:noFill/>
        </p:spPr>
        <p:txBody>
          <a:bodyPr wrap="square" rtlCol="0">
            <a:spAutoFit/>
          </a:bodyPr>
          <a:lstStyle/>
          <a:p>
            <a:pPr marL="685800" algn="ctr">
              <a:spcAft>
                <a:spcPts val="1200"/>
              </a:spcAft>
            </a:pPr>
            <a:r>
              <a:rPr lang="pl-PL" sz="1400" b="1" dirty="0">
                <a:effectLst/>
                <a:latin typeface="Lato" panose="020F0502020204030203" pitchFamily="34" charset="-18"/>
              </a:rPr>
              <a:t>Dokumenty przekazywane do kontroli pełnej</a:t>
            </a:r>
          </a:p>
          <a:p>
            <a:pPr marL="685800" algn="ctr">
              <a:spcAft>
                <a:spcPts val="1200"/>
              </a:spcAft>
            </a:pPr>
            <a:endParaRPr lang="pl-PL" sz="1400" b="1" dirty="0">
              <a:latin typeface="Lato" panose="020F0502020204030203" pitchFamily="34" charset="-18"/>
            </a:endParaRPr>
          </a:p>
          <a:p>
            <a:pPr algn="just">
              <a:spcAft>
                <a:spcPts val="1200"/>
              </a:spcAft>
            </a:pPr>
            <a:r>
              <a:rPr lang="pl-PL" sz="1100" dirty="0">
                <a:effectLst/>
                <a:latin typeface="Lato" panose="020F0502020204030203" pitchFamily="34" charset="-18"/>
                <a:ea typeface="Times New Roman" panose="02020603050405020304" pitchFamily="18" charset="0"/>
              </a:rPr>
              <a:t>W oparciu o dokumenty i informacje zawarte we WoP w związku z zakwalifikowaniem zamówienia do kontroli pełnej, w szczególności w związku z podejrzeniem wystąpienia nieprawidłowości  na skutek przeprowadzenia kontroli uproszczonej lub w związku z wyborem zamówienia do kontroli pełnej, Instytucja Pośrednicząca może wezwać Beneficjenta do przesłania, </a:t>
            </a:r>
            <a:r>
              <a:rPr lang="pl-PL" sz="1100" u="sng" dirty="0">
                <a:effectLst/>
                <a:latin typeface="Lato" panose="020F0502020204030203" pitchFamily="34" charset="-18"/>
                <a:ea typeface="Times New Roman" panose="02020603050405020304" pitchFamily="18" charset="0"/>
              </a:rPr>
              <a:t>za pośrednictwem CST, </a:t>
            </a:r>
            <a:r>
              <a:rPr lang="pl-PL" sz="1100" dirty="0">
                <a:effectLst/>
                <a:latin typeface="Lato" panose="020F0502020204030203" pitchFamily="34" charset="-18"/>
                <a:ea typeface="Times New Roman" panose="02020603050405020304" pitchFamily="18" charset="0"/>
              </a:rPr>
              <a:t>pozostałych dokumentów w celu przeprowadzenia kontroli pełnej tj.:</a:t>
            </a:r>
            <a:endParaRPr lang="pl-PL" sz="1000" dirty="0">
              <a:latin typeface="Times New Roman" panose="02020603050405020304" pitchFamily="18" charset="0"/>
              <a:ea typeface="Times New Roman" panose="02020603050405020304" pitchFamily="18" charset="0"/>
            </a:endParaRPr>
          </a:p>
          <a:p>
            <a:pPr algn="just">
              <a:spcAft>
                <a:spcPts val="1200"/>
              </a:spcAft>
            </a:pPr>
            <a:r>
              <a:rPr lang="pl-PL" sz="1100" dirty="0">
                <a:effectLst/>
                <a:latin typeface="Lato" panose="020F0502020204030203" pitchFamily="34" charset="-18"/>
                <a:ea typeface="Times New Roman" panose="02020603050405020304" pitchFamily="18" charset="0"/>
                <a:cs typeface="Calibri" panose="020F0502020204030204" pitchFamily="34" charset="0"/>
              </a:rPr>
              <a:t>- protokołu postępowania wraz ze wszystkimi załącznikami, w tym m.in.:</a:t>
            </a:r>
            <a:endParaRPr lang="pl-PL" sz="1000" dirty="0">
              <a:effectLst/>
              <a:latin typeface="Times New Roman" panose="02020603050405020304" pitchFamily="18" charset="0"/>
              <a:ea typeface="Times New Roman" panose="02020603050405020304" pitchFamily="18" charset="0"/>
            </a:endParaRPr>
          </a:p>
          <a:p>
            <a:pPr marL="742950" lvl="1" indent="-285750" algn="just">
              <a:spcAft>
                <a:spcPts val="1200"/>
              </a:spcAft>
              <a:buFont typeface="+mj-lt"/>
              <a:buAutoNum type="alphaLcParenR"/>
            </a:pPr>
            <a:r>
              <a:rPr lang="pl-PL" sz="1100" dirty="0">
                <a:effectLst/>
                <a:latin typeface="Lato" panose="020F0502020204030203" pitchFamily="34" charset="-18"/>
                <a:ea typeface="Times New Roman" panose="02020603050405020304" pitchFamily="18" charset="0"/>
                <a:cs typeface="Calibri" panose="020F0502020204030204" pitchFamily="34" charset="0"/>
              </a:rPr>
              <a:t>wszystkich ofert wraz załącznikami, w tym także części ofert zastrzeżonych jako tajemnica przedsiębiorstwa,</a:t>
            </a:r>
            <a:endParaRPr lang="pl-PL" sz="1000" dirty="0">
              <a:effectLst/>
              <a:latin typeface="Times New Roman" panose="02020603050405020304" pitchFamily="18" charset="0"/>
              <a:ea typeface="Times New Roman" panose="02020603050405020304" pitchFamily="18" charset="0"/>
            </a:endParaRPr>
          </a:p>
          <a:p>
            <a:pPr marL="742950" lvl="1" indent="-285750" algn="just">
              <a:spcAft>
                <a:spcPts val="1200"/>
              </a:spcAft>
              <a:buFont typeface="+mj-lt"/>
              <a:buAutoNum type="alphaLcParenR"/>
            </a:pPr>
            <a:r>
              <a:rPr lang="pl-PL" sz="1100" dirty="0">
                <a:effectLst/>
                <a:latin typeface="Lato" panose="020F0502020204030203" pitchFamily="34" charset="-18"/>
                <a:ea typeface="Times New Roman" panose="02020603050405020304" pitchFamily="18" charset="0"/>
                <a:cs typeface="Calibri" panose="020F0502020204030204" pitchFamily="34" charset="0"/>
              </a:rPr>
              <a:t>wezwań zamawiającego skierowanych do wykonawców po złożeniu przez nich oferty, z potwierdzeniem ich wysłania, oraz odpowiedzi udzielonych przez wykonawców, z potwierdzeniem ich wpływu w terminie,</a:t>
            </a:r>
            <a:endParaRPr lang="pl-PL" sz="1000" dirty="0">
              <a:effectLst/>
              <a:latin typeface="Times New Roman" panose="02020603050405020304" pitchFamily="18" charset="0"/>
              <a:ea typeface="Times New Roman" panose="02020603050405020304" pitchFamily="18" charset="0"/>
            </a:endParaRPr>
          </a:p>
          <a:p>
            <a:pPr marL="742950" lvl="1" indent="-285750" algn="just">
              <a:spcAft>
                <a:spcPts val="1200"/>
              </a:spcAft>
              <a:buFont typeface="+mj-lt"/>
              <a:buAutoNum type="alphaLcParenR"/>
            </a:pPr>
            <a:r>
              <a:rPr lang="pl-PL" sz="1100" dirty="0">
                <a:effectLst/>
                <a:latin typeface="Lato" panose="020F0502020204030203" pitchFamily="34" charset="-18"/>
                <a:ea typeface="Times New Roman" panose="02020603050405020304" pitchFamily="18" charset="0"/>
                <a:cs typeface="Calibri" panose="020F0502020204030204" pitchFamily="34" charset="0"/>
              </a:rPr>
              <a:t>zawiadomienia o wyborze oferty, z potwierdzeniem jego wysłania,</a:t>
            </a:r>
            <a:endParaRPr lang="pl-PL" sz="1000" dirty="0">
              <a:effectLst/>
              <a:latin typeface="Times New Roman" panose="02020603050405020304" pitchFamily="18" charset="0"/>
              <a:ea typeface="Times New Roman" panose="02020603050405020304" pitchFamily="18" charset="0"/>
            </a:endParaRPr>
          </a:p>
          <a:p>
            <a:pPr marL="742950" lvl="1" indent="-285750" algn="just">
              <a:spcAft>
                <a:spcPts val="1200"/>
              </a:spcAft>
              <a:buFont typeface="+mj-lt"/>
              <a:buAutoNum type="alphaLcParenR"/>
            </a:pPr>
            <a:r>
              <a:rPr lang="pl-PL" sz="1100" dirty="0">
                <a:effectLst/>
                <a:latin typeface="Lato" panose="020F0502020204030203" pitchFamily="34" charset="-18"/>
                <a:ea typeface="Times New Roman" panose="02020603050405020304" pitchFamily="18" charset="0"/>
                <a:cs typeface="Calibri" panose="020F0502020204030204" pitchFamily="34" charset="0"/>
              </a:rPr>
              <a:t>odwołań i orzeczeń KIO, wyroku sądu okręgowego,</a:t>
            </a:r>
            <a:endParaRPr lang="pl-PL" sz="1000" dirty="0">
              <a:effectLst/>
              <a:latin typeface="Times New Roman" panose="02020603050405020304" pitchFamily="18" charset="0"/>
              <a:ea typeface="Times New Roman" panose="02020603050405020304" pitchFamily="18" charset="0"/>
            </a:endParaRPr>
          </a:p>
          <a:p>
            <a:pPr marL="742950" lvl="1" indent="-285750" algn="just">
              <a:spcAft>
                <a:spcPts val="1200"/>
              </a:spcAft>
              <a:buFont typeface="+mj-lt"/>
              <a:buAutoNum type="alphaLcParenR"/>
            </a:pPr>
            <a:r>
              <a:rPr lang="pl-PL" sz="1100" dirty="0">
                <a:effectLst/>
                <a:latin typeface="Lato" panose="020F0502020204030203" pitchFamily="34" charset="-18"/>
                <a:ea typeface="Times New Roman" panose="02020603050405020304" pitchFamily="18" charset="0"/>
                <a:cs typeface="Calibri" panose="020F0502020204030204" pitchFamily="34" charset="0"/>
              </a:rPr>
              <a:t>podpisanej umowy wraz z załącznikami, a także ew. aneksów do umowy (w przypadku postępowań ramowych przekazuje się zarówno umowę wykonawczą wraz z załącznikami jak i umowę ramową wraz z załącznikami, na podstawie której doszło do zawarcia umowy wykonawczej),</a:t>
            </a:r>
            <a:endParaRPr lang="pl-PL" sz="1000" dirty="0">
              <a:effectLst/>
              <a:latin typeface="Times New Roman" panose="02020603050405020304" pitchFamily="18" charset="0"/>
              <a:ea typeface="Times New Roman" panose="02020603050405020304" pitchFamily="18" charset="0"/>
            </a:endParaRPr>
          </a:p>
          <a:p>
            <a:pPr marL="742950" lvl="1" indent="-285750" algn="just">
              <a:spcAft>
                <a:spcPts val="1200"/>
              </a:spcAft>
              <a:buFont typeface="+mj-lt"/>
              <a:buAutoNum type="alphaLcParenR"/>
            </a:pPr>
            <a:r>
              <a:rPr lang="pl-PL" sz="1100" dirty="0">
                <a:effectLst/>
                <a:latin typeface="Lato" panose="020F0502020204030203" pitchFamily="34" charset="-18"/>
                <a:ea typeface="Times New Roman" panose="02020603050405020304" pitchFamily="18" charset="0"/>
                <a:cs typeface="Calibri" panose="020F0502020204030204" pitchFamily="34" charset="0"/>
              </a:rPr>
              <a:t>oświadczenia (wymagane przez ustawę PZP) osób wykonujących czynności w postępowaniu,</a:t>
            </a:r>
            <a:endParaRPr lang="pl-PL" sz="1000" dirty="0">
              <a:effectLst/>
              <a:latin typeface="Times New Roman" panose="02020603050405020304" pitchFamily="18" charset="0"/>
              <a:ea typeface="Times New Roman" panose="02020603050405020304" pitchFamily="18" charset="0"/>
            </a:endParaRPr>
          </a:p>
          <a:p>
            <a:pPr marL="742950" lvl="1" indent="-285750" algn="just">
              <a:spcAft>
                <a:spcPts val="1200"/>
              </a:spcAft>
              <a:buFont typeface="+mj-lt"/>
              <a:buAutoNum type="alphaLcParenR"/>
            </a:pPr>
            <a:r>
              <a:rPr lang="pl-PL" sz="1100" dirty="0">
                <a:effectLst/>
                <a:latin typeface="Lato" panose="020F0502020204030203" pitchFamily="34" charset="-18"/>
                <a:ea typeface="Times New Roman" panose="02020603050405020304" pitchFamily="18" charset="0"/>
                <a:cs typeface="Calibri" panose="020F0502020204030204" pitchFamily="34" charset="0"/>
              </a:rPr>
              <a:t>w przypadku sporządzenia, protokołów z posiedzeń komisji przetargowej.</a:t>
            </a:r>
            <a:endParaRPr lang="pl-PL" sz="1000" dirty="0">
              <a:effectLst/>
              <a:latin typeface="Times New Roman" panose="02020603050405020304" pitchFamily="18" charset="0"/>
              <a:ea typeface="Times New Roman" panose="02020603050405020304" pitchFamily="18" charset="0"/>
            </a:endParaRPr>
          </a:p>
          <a:p>
            <a:pPr algn="just">
              <a:spcAft>
                <a:spcPts val="1200"/>
              </a:spcAft>
            </a:pPr>
            <a:r>
              <a:rPr lang="pl-PL" sz="1100" dirty="0">
                <a:effectLst/>
                <a:latin typeface="Lato" panose="020F0502020204030203" pitchFamily="34" charset="-18"/>
                <a:ea typeface="Times New Roman" panose="02020603050405020304" pitchFamily="18" charset="0"/>
              </a:rPr>
              <a:t>Beneficjent jest zobowiązany przekazać ww. dokumenty do IP za pośrednictwem CST w ciągu 14 dni od dnia wezwania. W razie powstania konieczności uzyskania wyjaśnień lub uzupełnień dokumentów, IP przekazuje za pośrednictwem CST, w postaci elektronicznej lub pisemnej (dopuszcza się przekazanie dokumentu w postaci papierowej wyjątkowo w przypadku braku innej możliwości)</a:t>
            </a:r>
            <a:r>
              <a:rPr lang="pl-PL" sz="1100" b="1" dirty="0">
                <a:effectLst/>
                <a:latin typeface="Lato" panose="020F0502020204030203" pitchFamily="34" charset="-18"/>
                <a:ea typeface="Times New Roman" panose="02020603050405020304" pitchFamily="18" charset="0"/>
              </a:rPr>
              <a:t> </a:t>
            </a:r>
            <a:r>
              <a:rPr lang="pl-PL" sz="1100" dirty="0">
                <a:effectLst/>
                <a:latin typeface="Lato" panose="020F0502020204030203" pitchFamily="34" charset="-18"/>
                <a:ea typeface="Times New Roman" panose="02020603050405020304" pitchFamily="18" charset="0"/>
              </a:rPr>
              <a:t>stosowne uwagi do </a:t>
            </a:r>
            <a:r>
              <a:rPr lang="pl-PL" sz="1100" dirty="0">
                <a:effectLst/>
                <a:latin typeface="Lato" panose="020F0502020204030203" pitchFamily="34" charset="-18"/>
                <a:ea typeface="Times New Roman" panose="02020603050405020304" pitchFamily="18" charset="0"/>
                <a:cs typeface="Calibri" panose="020F0502020204030204" pitchFamily="34" charset="0"/>
              </a:rPr>
              <a:t>upoważnionego przedstawiciela Beneficjenta. IP wyznacza termin (maksymalnie do 10 dni kalendarzowych) na przekazanie uzupełnień lub stosownych wyjaśnień w zależności od charakteru wątpliwości lub stwierdzonych potencjalnych uchybień. </a:t>
            </a:r>
            <a:br>
              <a:rPr lang="pl-PL" sz="1100" dirty="0">
                <a:effectLst/>
                <a:latin typeface="Lato" panose="020F0502020204030203" pitchFamily="34" charset="-18"/>
                <a:ea typeface="Times New Roman" panose="02020603050405020304" pitchFamily="18" charset="0"/>
                <a:cs typeface="Calibri" panose="020F0502020204030204" pitchFamily="34" charset="0"/>
              </a:rPr>
            </a:br>
            <a:r>
              <a:rPr lang="pl-PL" sz="1100" dirty="0">
                <a:effectLst/>
                <a:latin typeface="Lato" panose="020F0502020204030203" pitchFamily="34" charset="-18"/>
                <a:ea typeface="Times New Roman" panose="02020603050405020304" pitchFamily="18" charset="0"/>
              </a:rPr>
              <a:t>O wynikach kontroli pełnej zamówienia IP informuje Beneficjenta oraz IZ.</a:t>
            </a:r>
            <a:endParaRPr lang="pl-PL" sz="1000" dirty="0">
              <a:effectLst/>
              <a:latin typeface="Times New Roman" panose="02020603050405020304" pitchFamily="18" charset="0"/>
              <a:ea typeface="Times New Roman" panose="02020603050405020304" pitchFamily="18" charset="0"/>
            </a:endParaRPr>
          </a:p>
          <a:p>
            <a:pPr>
              <a:spcAft>
                <a:spcPts val="1200"/>
              </a:spcAft>
            </a:pPr>
            <a:endParaRPr lang="pl-PL" sz="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04571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B5ED9089-01CB-19F9-00DC-7D862CA4266F}"/>
              </a:ext>
            </a:extLst>
          </p:cNvPr>
          <p:cNvSpPr>
            <a:spLocks noGrp="1"/>
          </p:cNvSpPr>
          <p:nvPr>
            <p:ph type="sldNum" sz="quarter" idx="4"/>
          </p:nvPr>
        </p:nvSpPr>
        <p:spPr/>
        <p:txBody>
          <a:bodyPr/>
          <a:lstStyle/>
          <a:p>
            <a:fld id="{6237701D-9FDF-4E72-9E1B-010C53472997}" type="slidenum">
              <a:rPr lang="pl-PL" smtClean="0"/>
              <a:pPr/>
              <a:t>21</a:t>
            </a:fld>
            <a:endParaRPr lang="pl-PL" dirty="0"/>
          </a:p>
        </p:txBody>
      </p:sp>
      <p:sp>
        <p:nvSpPr>
          <p:cNvPr id="4" name="pole tekstowe 3">
            <a:extLst>
              <a:ext uri="{FF2B5EF4-FFF2-40B4-BE49-F238E27FC236}">
                <a16:creationId xmlns:a16="http://schemas.microsoft.com/office/drawing/2014/main" id="{DE3C239C-75D1-A01A-AFBF-B15FD9C26A8B}"/>
              </a:ext>
            </a:extLst>
          </p:cNvPr>
          <p:cNvSpPr txBox="1"/>
          <p:nvPr/>
        </p:nvSpPr>
        <p:spPr>
          <a:xfrm>
            <a:off x="1126156" y="2261301"/>
            <a:ext cx="10087276" cy="280076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kumimoji="0" lang="pl-PL" sz="1600" b="0" i="0" u="none" strike="noStrike" kern="1200" cap="none" spc="0" normalizeH="0" baseline="0" noProof="0" dirty="0">
                <a:ln>
                  <a:noFill/>
                </a:ln>
                <a:solidFill>
                  <a:prstClr val="black"/>
                </a:solidFill>
                <a:effectLst/>
                <a:uLnTx/>
                <a:uFillTx/>
                <a:latin typeface="Lato" panose="020F0502020204030203" pitchFamily="34" charset="-18"/>
                <a:ea typeface="Times New Roman" panose="02020603050405020304" pitchFamily="18" charset="0"/>
                <a:cs typeface="Calibri" panose="020F0502020204030204" pitchFamily="34" charset="0"/>
              </a:rPr>
              <a:t>IP może nałożyć na Beneficjenta korektę finansową w przypadku stwierdzenia wystąpienia nieprawidłowości podczas udzielania zamówień zgodnie z obowiązującymi w dniu wszczęcia postępowania przepisami ustawy PZP. W przypadku stwierdzenia nieprawidłowości podczas udzielania zamówień i nałożenia w konsekwencji korekty finansowej jest ona wymierzana zgodnie z </a:t>
            </a:r>
            <a:r>
              <a:rPr kumimoji="0" lang="pl-PL" sz="1600" b="0" i="1" u="none" strike="noStrike" kern="1200" cap="none" spc="0" normalizeH="0" baseline="0" noProof="0" dirty="0">
                <a:ln>
                  <a:noFill/>
                </a:ln>
                <a:solidFill>
                  <a:prstClr val="black"/>
                </a:solidFill>
                <a:effectLst/>
                <a:uLnTx/>
                <a:uFillTx/>
                <a:latin typeface="Lato" panose="020F0502020204030203" pitchFamily="34" charset="-18"/>
                <a:ea typeface="Times New Roman" panose="02020603050405020304" pitchFamily="18" charset="0"/>
                <a:cs typeface="Calibri" panose="020F0502020204030204" pitchFamily="34" charset="0"/>
              </a:rPr>
              <a:t>„Wytycznymi dotyczącymi określania korekt finansowych stosowanych do wydatków finansowanych przez Unię w ramach zarządzania dzielonego w przypadku nieprzestrzegania obowiązujących przepisów dotyczących zamówień publicznych”, stanowiącymi załącznik do Decyzji Komisji C(2019) 3452 final z dnia 14 maja 2019 r. „ustanawiającej wytyczne dotyczące określania korekt finansowych w odniesieniu do wydatków finansowanych przez Unię w przypadku nieprzestrzegania przepisów dotyczących zamówień publicznych", zwanymi dalej „Taryfikatorem korekt COCOF”. </a:t>
            </a:r>
            <a:r>
              <a:rPr kumimoji="0" lang="pl-PL" sz="1600" b="0" i="0" u="none" strike="noStrike" kern="1200" cap="none" spc="0" normalizeH="0" baseline="0" noProof="0" dirty="0">
                <a:ln>
                  <a:noFill/>
                </a:ln>
                <a:solidFill>
                  <a:prstClr val="black"/>
                </a:solidFill>
                <a:effectLst/>
                <a:uLnTx/>
                <a:uFillTx/>
                <a:latin typeface="Lato" panose="020F0502020204030203" pitchFamily="34" charset="-18"/>
                <a:ea typeface="Times New Roman" panose="02020603050405020304" pitchFamily="18" charset="0"/>
                <a:cs typeface="Calibri" panose="020F0502020204030204" pitchFamily="34" charset="0"/>
              </a:rPr>
              <a:t>Szczegółowa procedura weryfikacji zamówień publicznych oraz wymierzania korekt finansowych jest opisana </a:t>
            </a:r>
            <a:br>
              <a:rPr kumimoji="0" lang="pl-PL" sz="1600" b="0" i="0" u="none" strike="noStrike" kern="1200" cap="none" spc="0" normalizeH="0" baseline="0" noProof="0" dirty="0">
                <a:ln>
                  <a:noFill/>
                </a:ln>
                <a:solidFill>
                  <a:prstClr val="black"/>
                </a:solidFill>
                <a:effectLst/>
                <a:uLnTx/>
                <a:uFillTx/>
                <a:latin typeface="Lato" panose="020F0502020204030203" pitchFamily="34" charset="-18"/>
                <a:ea typeface="Times New Roman" panose="02020603050405020304" pitchFamily="18" charset="0"/>
                <a:cs typeface="Calibri" panose="020F0502020204030204" pitchFamily="34" charset="0"/>
              </a:rPr>
            </a:br>
            <a:r>
              <a:rPr kumimoji="0" lang="pl-PL" sz="1600" b="0" i="0" u="none" strike="noStrike" kern="1200" cap="none" spc="0" normalizeH="0" baseline="0" noProof="0" dirty="0">
                <a:ln>
                  <a:noFill/>
                </a:ln>
                <a:solidFill>
                  <a:prstClr val="black"/>
                </a:solidFill>
                <a:effectLst/>
                <a:uLnTx/>
                <a:uFillTx/>
                <a:latin typeface="Lato" panose="020F0502020204030203" pitchFamily="34" charset="-18"/>
                <a:ea typeface="Times New Roman" panose="02020603050405020304" pitchFamily="18" charset="0"/>
                <a:cs typeface="Calibri" panose="020F0502020204030204" pitchFamily="34" charset="0"/>
              </a:rPr>
              <a:t>w Porozumieniach/Umowach finansowych.</a:t>
            </a:r>
            <a:endParaRPr kumimoji="0" lang="pl-PL"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274204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5C497277-B1A1-ABFB-00BF-1651A09AD47A}"/>
              </a:ext>
            </a:extLst>
          </p:cNvPr>
          <p:cNvSpPr>
            <a:spLocks noGrp="1"/>
          </p:cNvSpPr>
          <p:nvPr>
            <p:ph type="sldNum" sz="quarter" idx="4"/>
          </p:nvPr>
        </p:nvSpPr>
        <p:spPr/>
        <p:txBody>
          <a:bodyPr/>
          <a:lstStyle/>
          <a:p>
            <a:fld id="{6237701D-9FDF-4E72-9E1B-010C53472997}" type="slidenum">
              <a:rPr lang="pl-PL" smtClean="0"/>
              <a:pPr/>
              <a:t>22</a:t>
            </a:fld>
            <a:endParaRPr lang="pl-PL" dirty="0"/>
          </a:p>
        </p:txBody>
      </p:sp>
      <p:sp>
        <p:nvSpPr>
          <p:cNvPr id="3" name="pole tekstowe 2">
            <a:extLst>
              <a:ext uri="{FF2B5EF4-FFF2-40B4-BE49-F238E27FC236}">
                <a16:creationId xmlns:a16="http://schemas.microsoft.com/office/drawing/2014/main" id="{0E3090CD-60A3-39EE-38B7-BC5C4BD9E5A4}"/>
              </a:ext>
            </a:extLst>
          </p:cNvPr>
          <p:cNvSpPr txBox="1"/>
          <p:nvPr/>
        </p:nvSpPr>
        <p:spPr>
          <a:xfrm>
            <a:off x="481263" y="1501540"/>
            <a:ext cx="11078677" cy="3816429"/>
          </a:xfrm>
          <a:prstGeom prst="rect">
            <a:avLst/>
          </a:prstGeom>
          <a:noFill/>
        </p:spPr>
        <p:txBody>
          <a:bodyPr wrap="square" rtlCol="0">
            <a:spAutoFit/>
          </a:bodyPr>
          <a:lstStyle/>
          <a:p>
            <a:pPr algn="ctr"/>
            <a:r>
              <a:rPr lang="pl-PL" sz="1600" b="1" dirty="0">
                <a:latin typeface="Lato" panose="020F0502020204030203" pitchFamily="34" charset="0"/>
                <a:ea typeface="Lato" panose="020F0502020204030203" pitchFamily="34" charset="0"/>
                <a:cs typeface="Lato" panose="020F0502020204030203" pitchFamily="34" charset="0"/>
              </a:rPr>
              <a:t>Forma składanych dokumentów</a:t>
            </a:r>
          </a:p>
          <a:p>
            <a:pPr algn="ctr"/>
            <a:endParaRPr lang="pl-PL" sz="1600" b="1" dirty="0">
              <a:latin typeface="Lato" panose="020F0502020204030203" pitchFamily="34" charset="0"/>
              <a:ea typeface="Lato" panose="020F0502020204030203" pitchFamily="34" charset="0"/>
              <a:cs typeface="Lato" panose="020F0502020204030203" pitchFamily="34" charset="0"/>
            </a:endParaRPr>
          </a:p>
          <a:p>
            <a:pPr algn="just"/>
            <a:endParaRPr lang="pl-PL" sz="1400" dirty="0">
              <a:latin typeface="Lato" panose="020F0502020204030203" pitchFamily="34" charset="0"/>
              <a:ea typeface="Lato" panose="020F0502020204030203" pitchFamily="34" charset="0"/>
              <a:cs typeface="Lato" panose="020F0502020204030203" pitchFamily="34" charset="0"/>
            </a:endParaRPr>
          </a:p>
          <a:p>
            <a:pPr algn="just"/>
            <a:r>
              <a:rPr lang="pl-PL" sz="1600" dirty="0">
                <a:latin typeface="Lato" panose="020F0502020204030203" pitchFamily="34" charset="0"/>
                <a:ea typeface="Lato" panose="020F0502020204030203" pitchFamily="34" charset="0"/>
                <a:cs typeface="Lato" panose="020F0502020204030203" pitchFamily="34" charset="0"/>
              </a:rPr>
              <a:t>Dokumenty w ramach kontroli zamówień publicznych są składane w przypadku kontroli uproszczonej - w postaci elektronicznej za pośrednictwem CST wraz z kwartalnym WoP, w przypadku kontroli pełnej - na żądanie IP - w postaci elektronicznej także za pośrednictwem systemu CST. </a:t>
            </a:r>
          </a:p>
          <a:p>
            <a:pPr algn="just"/>
            <a:endParaRPr lang="pl-PL" sz="1600" dirty="0">
              <a:latin typeface="Lato" panose="020F0502020204030203" pitchFamily="34" charset="0"/>
              <a:ea typeface="Lato" panose="020F0502020204030203" pitchFamily="34" charset="0"/>
              <a:cs typeface="Lato" panose="020F0502020204030203" pitchFamily="34" charset="0"/>
            </a:endParaRPr>
          </a:p>
          <a:p>
            <a:pPr algn="just"/>
            <a:r>
              <a:rPr lang="pl-PL" sz="1600" dirty="0">
                <a:latin typeface="Lato" panose="020F0502020204030203" pitchFamily="34" charset="0"/>
                <a:ea typeface="Lato" panose="020F0502020204030203" pitchFamily="34" charset="0"/>
                <a:cs typeface="Lato" panose="020F0502020204030203" pitchFamily="34" charset="0"/>
              </a:rPr>
              <a:t>Dokumenty sporządzone w postaci elektronicznej powinny zostać przekazane w takiej formie, jak również dokumenty zawierające podpis elektroniczny powinny zostać przekazane w formie umożliwiającej weryfikację naniesionego podpisu. Dokumenty są przekazywane w postaci elektronicznej w oryginale, w przypadku kopii dokumenty muszą zostać poświadczone przez Beneficjenta za zgodność z oryginałem podpisem kwalifikowanym bądź podpisem zaufanym. </a:t>
            </a:r>
          </a:p>
          <a:p>
            <a:pPr algn="just"/>
            <a:endParaRPr lang="pl-PL" sz="1600" dirty="0">
              <a:latin typeface="Lato" panose="020F0502020204030203" pitchFamily="34" charset="0"/>
              <a:ea typeface="Lato" panose="020F0502020204030203" pitchFamily="34" charset="0"/>
              <a:cs typeface="Lato" panose="020F0502020204030203" pitchFamily="34" charset="0"/>
            </a:endParaRPr>
          </a:p>
          <a:p>
            <a:pPr algn="just"/>
            <a:r>
              <a:rPr lang="pl-PL" sz="1600" dirty="0">
                <a:latin typeface="Lato" panose="020F0502020204030203" pitchFamily="34" charset="0"/>
                <a:ea typeface="Lato" panose="020F0502020204030203" pitchFamily="34" charset="0"/>
                <a:cs typeface="Lato" panose="020F0502020204030203" pitchFamily="34" charset="0"/>
              </a:rPr>
              <a:t>Dokumenty przekazywane do kontroli muszą stanowić wersję przekazaną faktycznie wykonawcom i udostępnioną na stronie internetowej prowadzonego postępowania. </a:t>
            </a:r>
          </a:p>
          <a:p>
            <a:pPr algn="just"/>
            <a:endParaRPr lang="pl-PL" sz="20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652283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6D1D6D4A-33E6-6F7B-ECF0-94AC7C2669FA}"/>
              </a:ext>
            </a:extLst>
          </p:cNvPr>
          <p:cNvSpPr>
            <a:spLocks noGrp="1"/>
          </p:cNvSpPr>
          <p:nvPr>
            <p:ph type="sldNum" sz="quarter" idx="4"/>
          </p:nvPr>
        </p:nvSpPr>
        <p:spPr/>
        <p:txBody>
          <a:bodyPr/>
          <a:lstStyle/>
          <a:p>
            <a:fld id="{6237701D-9FDF-4E72-9E1B-010C53472997}" type="slidenum">
              <a:rPr lang="pl-PL" smtClean="0"/>
              <a:pPr/>
              <a:t>23</a:t>
            </a:fld>
            <a:endParaRPr lang="pl-PL" dirty="0"/>
          </a:p>
        </p:txBody>
      </p:sp>
      <p:sp>
        <p:nvSpPr>
          <p:cNvPr id="3" name="pole tekstowe 2">
            <a:extLst>
              <a:ext uri="{FF2B5EF4-FFF2-40B4-BE49-F238E27FC236}">
                <a16:creationId xmlns:a16="http://schemas.microsoft.com/office/drawing/2014/main" id="{94E6C90F-9844-246A-E453-EDADE58BE238}"/>
              </a:ext>
            </a:extLst>
          </p:cNvPr>
          <p:cNvSpPr txBox="1"/>
          <p:nvPr/>
        </p:nvSpPr>
        <p:spPr>
          <a:xfrm>
            <a:off x="290682" y="1143000"/>
            <a:ext cx="11610635" cy="1323439"/>
          </a:xfrm>
          <a:prstGeom prst="rect">
            <a:avLst/>
          </a:prstGeom>
          <a:noFill/>
        </p:spPr>
        <p:txBody>
          <a:bodyPr wrap="square" rtlCol="0">
            <a:spAutoFit/>
          </a:bodyPr>
          <a:lstStyle/>
          <a:p>
            <a:pPr algn="just"/>
            <a:r>
              <a:rPr lang="pl-PL" sz="1600" dirty="0">
                <a:latin typeface="Lato" panose="020F0502020204030203" pitchFamily="34" charset="-18"/>
              </a:rPr>
              <a:t>Uzupełnienie dokumentacji odbywa się za pośrednictwem CST poprzez zakładkę ,,korespondencja’’ i przesłanie jej w ten sposób, załączając odpowiednie pliki. Zalecamy, tak jak w przypadku przekazywania dokumentacji w ramach zamówienia publicznego, aby uzupełniane pliki umieścić w folderze o formacie ZIP, a następnie zapakować do pliku Word. Jednocześnie plik Word powinien być opisany np.: uzupełnienia dokumentacji post. nr. 22_23 - tj. z nawiązaniem do numeru postępowania</a:t>
            </a:r>
            <a:br>
              <a:rPr lang="pl-PL" sz="1600" dirty="0">
                <a:latin typeface="Lato" panose="020F0502020204030203" pitchFamily="34" charset="-18"/>
              </a:rPr>
            </a:br>
            <a:r>
              <a:rPr lang="pl-PL" sz="1600" dirty="0">
                <a:latin typeface="Lato" panose="020F0502020204030203" pitchFamily="34" charset="-18"/>
              </a:rPr>
              <a:t> z tego powodu, że uzupełniona dokumentacja widoczna będzie w ogólnej zakładce ,,załączniki’’ i łatwiej będzie ją zidentyfikować.</a:t>
            </a:r>
          </a:p>
        </p:txBody>
      </p:sp>
      <p:pic>
        <p:nvPicPr>
          <p:cNvPr id="10" name="Obraz 9">
            <a:extLst>
              <a:ext uri="{FF2B5EF4-FFF2-40B4-BE49-F238E27FC236}">
                <a16:creationId xmlns:a16="http://schemas.microsoft.com/office/drawing/2014/main" id="{EC5F7FA3-4CF7-7DA9-4CF7-6132C245E567}"/>
              </a:ext>
            </a:extLst>
          </p:cNvPr>
          <p:cNvPicPr>
            <a:picLocks noChangeAspect="1"/>
          </p:cNvPicPr>
          <p:nvPr/>
        </p:nvPicPr>
        <p:blipFill>
          <a:blip r:embed="rId2"/>
          <a:stretch>
            <a:fillRect/>
          </a:stretch>
        </p:blipFill>
        <p:spPr>
          <a:xfrm>
            <a:off x="405519" y="2721928"/>
            <a:ext cx="8069614" cy="3597298"/>
          </a:xfrm>
          <a:prstGeom prst="rect">
            <a:avLst/>
          </a:prstGeom>
        </p:spPr>
      </p:pic>
      <p:cxnSp>
        <p:nvCxnSpPr>
          <p:cNvPr id="14" name="Łącznik: łamany 13">
            <a:extLst>
              <a:ext uri="{FF2B5EF4-FFF2-40B4-BE49-F238E27FC236}">
                <a16:creationId xmlns:a16="http://schemas.microsoft.com/office/drawing/2014/main" id="{8642289D-8ECC-9615-E165-4323AD7B764F}"/>
              </a:ext>
            </a:extLst>
          </p:cNvPr>
          <p:cNvCxnSpPr/>
          <p:nvPr/>
        </p:nvCxnSpPr>
        <p:spPr>
          <a:xfrm rot="5400000">
            <a:off x="7463367" y="4364567"/>
            <a:ext cx="1676400" cy="156633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683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B396228E-D5AA-3830-F7C6-B03A2518CAC2}"/>
              </a:ext>
            </a:extLst>
          </p:cNvPr>
          <p:cNvSpPr>
            <a:spLocks noGrp="1"/>
          </p:cNvSpPr>
          <p:nvPr>
            <p:ph type="sldNum" sz="quarter" idx="4"/>
          </p:nvPr>
        </p:nvSpPr>
        <p:spPr/>
        <p:txBody>
          <a:bodyPr/>
          <a:lstStyle/>
          <a:p>
            <a:fld id="{6237701D-9FDF-4E72-9E1B-010C53472997}" type="slidenum">
              <a:rPr lang="pl-PL" smtClean="0"/>
              <a:pPr/>
              <a:t>24</a:t>
            </a:fld>
            <a:endParaRPr lang="pl-PL" dirty="0"/>
          </a:p>
        </p:txBody>
      </p:sp>
      <p:sp>
        <p:nvSpPr>
          <p:cNvPr id="4" name="pole tekstowe 3">
            <a:extLst>
              <a:ext uri="{FF2B5EF4-FFF2-40B4-BE49-F238E27FC236}">
                <a16:creationId xmlns:a16="http://schemas.microsoft.com/office/drawing/2014/main" id="{D4ECAEBF-5E8A-7CD3-B4FA-C5C1DBA9D702}"/>
              </a:ext>
            </a:extLst>
          </p:cNvPr>
          <p:cNvSpPr txBox="1"/>
          <p:nvPr/>
        </p:nvSpPr>
        <p:spPr>
          <a:xfrm>
            <a:off x="783166" y="1068906"/>
            <a:ext cx="10625667" cy="5293757"/>
          </a:xfrm>
          <a:prstGeom prst="rect">
            <a:avLst/>
          </a:prstGeom>
          <a:noFill/>
        </p:spPr>
        <p:txBody>
          <a:bodyPr wrap="square" rtlCol="0">
            <a:spAutoFit/>
          </a:bodyPr>
          <a:lstStyle/>
          <a:p>
            <a:pPr marL="0" indent="0" algn="ctr">
              <a:buNone/>
            </a:pPr>
            <a:r>
              <a:rPr lang="pl-PL" sz="1600" b="1" i="0" u="none" strike="noStrike" baseline="0" dirty="0">
                <a:solidFill>
                  <a:schemeClr val="tx1"/>
                </a:solidFill>
                <a:latin typeface="Lato" panose="020F0502020204030203" pitchFamily="34" charset="-18"/>
                <a:ea typeface="Calibri" panose="020F0502020204030204" pitchFamily="34" charset="0"/>
                <a:cs typeface="Calibri" panose="020F0502020204030204" pitchFamily="34" charset="0"/>
              </a:rPr>
              <a:t>Kontrola ex-ante</a:t>
            </a:r>
          </a:p>
          <a:p>
            <a:pPr marL="0" indent="0" algn="ctr">
              <a:buNone/>
            </a:pPr>
            <a:endParaRPr lang="pl-PL" sz="1600" b="1" i="0" u="none" strike="noStrike" baseline="0" dirty="0">
              <a:solidFill>
                <a:schemeClr val="tx1"/>
              </a:solidFill>
              <a:latin typeface="Lato" panose="020F0502020204030203" pitchFamily="34" charset="-18"/>
              <a:ea typeface="Calibri" panose="020F0502020204030204" pitchFamily="34" charset="0"/>
              <a:cs typeface="Calibri" panose="020F0502020204030204" pitchFamily="34" charset="0"/>
            </a:endParaRPr>
          </a:p>
          <a:p>
            <a:pPr marL="0" indent="0" algn="just">
              <a:buNone/>
            </a:pPr>
            <a:endParaRPr lang="pl-PL" sz="1100" dirty="0">
              <a:latin typeface="Lato" panose="020F0502020204030203" pitchFamily="34" charset="-18"/>
              <a:ea typeface="Calibri" panose="020F0502020204030204" pitchFamily="34" charset="0"/>
              <a:cs typeface="Calibri" panose="020F0502020204030204" pitchFamily="34" charset="0"/>
            </a:endParaRPr>
          </a:p>
          <a:p>
            <a:pPr marL="0" indent="0" algn="just">
              <a:buNone/>
            </a:pPr>
            <a:r>
              <a:rPr lang="pl-PL" sz="1300" b="0" i="0" u="none" strike="noStrike" baseline="0" dirty="0">
                <a:solidFill>
                  <a:schemeClr val="tx1"/>
                </a:solidFill>
                <a:latin typeface="Lato" panose="020F0502020204030203" pitchFamily="34" charset="-18"/>
                <a:ea typeface="Calibri" panose="020F0502020204030204" pitchFamily="34" charset="0"/>
                <a:cs typeface="Calibri" panose="020F0502020204030204" pitchFamily="34" charset="0"/>
              </a:rPr>
              <a:t>W uzasadnionych przypadkach IP może dokonać weryfikacji zamówień w trybie ex–ante, w oparciu o </a:t>
            </a:r>
            <a:r>
              <a:rPr lang="pl-PL" sz="1300" b="0" i="0" u="sng" strike="noStrike" baseline="0" dirty="0">
                <a:solidFill>
                  <a:schemeClr val="tx1"/>
                </a:solidFill>
                <a:latin typeface="Lato" panose="020F0502020204030203" pitchFamily="34" charset="-18"/>
                <a:ea typeface="Calibri" panose="020F0502020204030204" pitchFamily="34" charset="0"/>
                <a:cs typeface="Calibri" panose="020F0502020204030204" pitchFamily="34" charset="0"/>
              </a:rPr>
              <a:t>ostateczny, kompletny projekt </a:t>
            </a:r>
            <a:r>
              <a:rPr lang="pl-PL" sz="1300" b="0" i="0" u="none" strike="noStrike" baseline="0" dirty="0">
                <a:solidFill>
                  <a:schemeClr val="tx1"/>
                </a:solidFill>
                <a:latin typeface="Lato" panose="020F0502020204030203" pitchFamily="34" charset="-18"/>
                <a:ea typeface="Calibri" panose="020F0502020204030204" pitchFamily="34" charset="0"/>
                <a:cs typeface="Calibri" panose="020F0502020204030204" pitchFamily="34" charset="0"/>
              </a:rPr>
              <a:t>dokumentacji przetargowej, przygotowanej do planowanego wszczęcia postępowania. </a:t>
            </a:r>
          </a:p>
          <a:p>
            <a:pPr marL="0" indent="0" algn="just">
              <a:buNone/>
            </a:pPr>
            <a:r>
              <a:rPr lang="pl-PL" sz="1300" b="0" i="0" u="none" strike="noStrike" baseline="0" dirty="0">
                <a:solidFill>
                  <a:schemeClr val="tx1"/>
                </a:solidFill>
                <a:latin typeface="Lato" panose="020F0502020204030203" pitchFamily="34" charset="-18"/>
                <a:ea typeface="Calibri" panose="020F0502020204030204" pitchFamily="34" charset="0"/>
                <a:cs typeface="Calibri" panose="020F0502020204030204" pitchFamily="34" charset="0"/>
              </a:rPr>
              <a:t>Obligatoryjnej kontroli w trybie ex–ante podlegają zamówienia, które beneficjent planuje udzielić w jednym z trybów niekonkurencyjnych lub </a:t>
            </a:r>
            <a:br>
              <a:rPr lang="pl-PL" sz="1300" b="0" i="0" u="none" strike="noStrike" baseline="0" dirty="0">
                <a:solidFill>
                  <a:schemeClr val="tx1"/>
                </a:solidFill>
                <a:latin typeface="Lato" panose="020F0502020204030203" pitchFamily="34" charset="-18"/>
                <a:ea typeface="Calibri" panose="020F0502020204030204" pitchFamily="34" charset="0"/>
                <a:cs typeface="Calibri" panose="020F0502020204030204" pitchFamily="34" charset="0"/>
              </a:rPr>
            </a:br>
            <a:r>
              <a:rPr lang="pl-PL" sz="1300" b="0" i="0" u="none" strike="noStrike" baseline="0" dirty="0">
                <a:solidFill>
                  <a:schemeClr val="tx1"/>
                </a:solidFill>
                <a:latin typeface="Lato" panose="020F0502020204030203" pitchFamily="34" charset="-18"/>
                <a:ea typeface="Calibri" panose="020F0502020204030204" pitchFamily="34" charset="0"/>
                <a:cs typeface="Calibri" panose="020F0502020204030204" pitchFamily="34" charset="0"/>
              </a:rPr>
              <a:t>z pominięciem stosowania ustawy PZP, </a:t>
            </a:r>
            <a:r>
              <a:rPr lang="pl-PL" sz="1300" dirty="0">
                <a:latin typeface="Lato" panose="020F0502020204030203" pitchFamily="34" charset="-18"/>
                <a:ea typeface="Calibri" panose="020F0502020204030204" pitchFamily="34" charset="0"/>
                <a:cs typeface="Calibri" panose="020F0502020204030204" pitchFamily="34" charset="0"/>
              </a:rPr>
              <a:t>w szczególności dotyczy to zamówień, </a:t>
            </a:r>
            <a:r>
              <a:rPr lang="pl-PL" sz="1300" b="0" i="0" u="none" strike="noStrike" baseline="0" dirty="0">
                <a:solidFill>
                  <a:schemeClr val="tx1"/>
                </a:solidFill>
                <a:latin typeface="Lato" panose="020F0502020204030203" pitchFamily="34" charset="-18"/>
                <a:ea typeface="Calibri" panose="020F0502020204030204" pitchFamily="34" charset="0"/>
                <a:cs typeface="Calibri" panose="020F0502020204030204" pitchFamily="34" charset="0"/>
              </a:rPr>
              <a:t>o których mowa w szczególności odpowiednio w art. 12 ust. 1 ustawy Pzp. </a:t>
            </a:r>
          </a:p>
          <a:p>
            <a:pPr marL="0" indent="0" algn="just">
              <a:buNone/>
            </a:pPr>
            <a:endParaRPr lang="pl-PL" sz="1300" dirty="0">
              <a:latin typeface="Lato" panose="020F0502020204030203" pitchFamily="34" charset="-18"/>
              <a:ea typeface="Calibri" panose="020F0502020204030204" pitchFamily="34" charset="0"/>
              <a:cs typeface="Calibri" panose="020F0502020204030204" pitchFamily="34" charset="0"/>
            </a:endParaRPr>
          </a:p>
          <a:p>
            <a:r>
              <a:rPr lang="pl-PL" sz="1300" i="1" dirty="0">
                <a:effectLst/>
                <a:latin typeface="Lato" panose="020F0502020204030203" pitchFamily="34" charset="-18"/>
              </a:rPr>
              <a:t>,,art. 12.</a:t>
            </a:r>
          </a:p>
          <a:p>
            <a:pPr marL="228600" indent="-228600">
              <a:buAutoNum type="arabicPeriod"/>
            </a:pPr>
            <a:r>
              <a:rPr lang="pl-PL" sz="1300" i="1" dirty="0">
                <a:effectLst/>
                <a:latin typeface="Lato" panose="020F0502020204030203" pitchFamily="34" charset="-18"/>
              </a:rPr>
              <a:t>Przepisów ustawy nie stosuje się do:</a:t>
            </a:r>
            <a:br>
              <a:rPr lang="pl-PL" sz="1300" i="1" dirty="0">
                <a:effectLst/>
                <a:latin typeface="Lato" panose="020F0502020204030203" pitchFamily="34" charset="-18"/>
              </a:rPr>
            </a:br>
            <a:r>
              <a:rPr lang="pl-PL" sz="1300" i="1" dirty="0">
                <a:effectLst/>
                <a:latin typeface="Lato" panose="020F0502020204030203" pitchFamily="34" charset="-18"/>
              </a:rPr>
              <a:t>1)  zamówień lub konkursów:</a:t>
            </a:r>
          </a:p>
          <a:p>
            <a:br>
              <a:rPr lang="pl-PL" sz="1300" i="1" dirty="0">
                <a:effectLst/>
                <a:latin typeface="Lato" panose="020F0502020204030203" pitchFamily="34" charset="-18"/>
              </a:rPr>
            </a:br>
            <a:r>
              <a:rPr lang="pl-PL" sz="1300" i="1" dirty="0">
                <a:effectLst/>
                <a:latin typeface="Lato" panose="020F0502020204030203" pitchFamily="34" charset="-18"/>
              </a:rPr>
              <a:t>a) którym nadano klauzulę zgodnie z przepisami ustawy z dnia 5 sierpnia 2010 r. o ochronie informacji niejawnych (Dz. U. z 2024 r. poz. 632 i 1222) lub którym muszą towarzyszyć, na podstawie odrębnych przepisów, szczególne środki bezpieczeństwa lub</a:t>
            </a:r>
            <a:br>
              <a:rPr lang="pl-PL" sz="1300" i="1" dirty="0">
                <a:effectLst/>
                <a:latin typeface="Lato" panose="020F0502020204030203" pitchFamily="34" charset="-18"/>
              </a:rPr>
            </a:br>
            <a:r>
              <a:rPr lang="pl-PL" sz="1300" i="1" dirty="0">
                <a:effectLst/>
                <a:latin typeface="Lato" panose="020F0502020204030203" pitchFamily="34" charset="-18"/>
              </a:rPr>
              <a:t>b) jeżeli wymaga tego istotny interes bezpieczeństwa państwa</a:t>
            </a:r>
            <a:br>
              <a:rPr lang="pl-PL" sz="1300" i="1" dirty="0">
                <a:effectLst/>
                <a:latin typeface="Lato" panose="020F0502020204030203" pitchFamily="34" charset="-18"/>
              </a:rPr>
            </a:br>
            <a:r>
              <a:rPr lang="pl-PL" sz="1300" i="1" dirty="0">
                <a:effectLst/>
                <a:latin typeface="Lato" panose="020F0502020204030203" pitchFamily="34" charset="-18"/>
              </a:rPr>
              <a:t>– w zakresie, w jakim ochrona istotnych interesów bezpieczeństwa państwa nie może zostać zagwarantowana w inny sposób, w szczególności </a:t>
            </a:r>
            <a:br>
              <a:rPr lang="pl-PL" sz="1300" i="1" dirty="0">
                <a:effectLst/>
                <a:latin typeface="Lato" panose="020F0502020204030203" pitchFamily="34" charset="-18"/>
              </a:rPr>
            </a:br>
            <a:r>
              <a:rPr lang="pl-PL" sz="1300" i="1" dirty="0">
                <a:effectLst/>
                <a:latin typeface="Lato" panose="020F0502020204030203" pitchFamily="34" charset="-18"/>
              </a:rPr>
              <a:t>z zastosowaniem przepisów działu VI.’’</a:t>
            </a:r>
          </a:p>
          <a:p>
            <a:endParaRPr lang="pl-PL" sz="1300" b="0" i="0" u="none" strike="noStrike" baseline="0" dirty="0">
              <a:solidFill>
                <a:schemeClr val="tx1"/>
              </a:solidFill>
              <a:latin typeface="Lato" panose="020F0502020204030203" pitchFamily="34" charset="-18"/>
              <a:ea typeface="Calibri" panose="020F0502020204030204" pitchFamily="34" charset="0"/>
              <a:cs typeface="Calibri" panose="020F0502020204030204" pitchFamily="34" charset="0"/>
            </a:endParaRPr>
          </a:p>
          <a:p>
            <a:endParaRPr lang="pl-PL" sz="1300" b="0" i="0" u="none" strike="noStrike" baseline="0" dirty="0">
              <a:solidFill>
                <a:schemeClr val="tx1"/>
              </a:solidFill>
              <a:latin typeface="Lato" panose="020F0502020204030203" pitchFamily="34" charset="-18"/>
              <a:ea typeface="Calibri" panose="020F0502020204030204" pitchFamily="34" charset="0"/>
              <a:cs typeface="Calibri" panose="020F0502020204030204" pitchFamily="34" charset="0"/>
            </a:endParaRPr>
          </a:p>
          <a:p>
            <a:pPr marL="0" indent="0" algn="just">
              <a:buNone/>
            </a:pPr>
            <a:r>
              <a:rPr lang="pl-PL" sz="1300" b="0" i="0" u="none" strike="noStrike" baseline="0" dirty="0">
                <a:solidFill>
                  <a:schemeClr val="tx1"/>
                </a:solidFill>
                <a:latin typeface="Lato" panose="020F0502020204030203" pitchFamily="34" charset="-18"/>
                <a:ea typeface="Calibri" panose="020F0502020204030204" pitchFamily="34" charset="0"/>
                <a:cs typeface="Calibri" panose="020F0502020204030204" pitchFamily="34" charset="0"/>
              </a:rPr>
              <a:t>W celu przeprowadzenia takiej kontroli beneficjent jest zobowiązany przedstawić stosowne </a:t>
            </a:r>
            <a:r>
              <a:rPr lang="pl-PL" sz="1300" b="0" i="0" u="sng" strike="noStrike" baseline="0" dirty="0">
                <a:solidFill>
                  <a:schemeClr val="tx1"/>
                </a:solidFill>
                <a:latin typeface="Lato" panose="020F0502020204030203" pitchFamily="34" charset="-18"/>
                <a:ea typeface="Calibri" panose="020F0502020204030204" pitchFamily="34" charset="0"/>
                <a:cs typeface="Calibri" panose="020F0502020204030204" pitchFamily="34" charset="0"/>
              </a:rPr>
              <a:t>uzasadnienie</a:t>
            </a:r>
            <a:r>
              <a:rPr lang="pl-PL" sz="1300" b="0" i="0" u="none" strike="noStrike" baseline="0" dirty="0">
                <a:solidFill>
                  <a:schemeClr val="tx1"/>
                </a:solidFill>
                <a:latin typeface="Lato" panose="020F0502020204030203" pitchFamily="34" charset="-18"/>
                <a:ea typeface="Calibri" panose="020F0502020204030204" pitchFamily="34" charset="0"/>
                <a:cs typeface="Calibri" panose="020F0502020204030204" pitchFamily="34" charset="0"/>
              </a:rPr>
              <a:t> wskazujące na spełnianie odpowiedniej przesłanki, pozwalającej względem kontrolowanego zamówienia na jego udzielenie w jednym z trybów niekonkurencyjnych lub bez stosowania ustawy PZP oraz </a:t>
            </a:r>
            <a:r>
              <a:rPr lang="pl-PL" sz="1300" b="0" i="0" u="sng" strike="noStrike" baseline="0" dirty="0">
                <a:solidFill>
                  <a:schemeClr val="tx1"/>
                </a:solidFill>
                <a:latin typeface="Lato" panose="020F0502020204030203" pitchFamily="34" charset="-18"/>
                <a:ea typeface="Calibri" panose="020F0502020204030204" pitchFamily="34" charset="0"/>
                <a:cs typeface="Calibri" panose="020F0502020204030204" pitchFamily="34" charset="0"/>
              </a:rPr>
              <a:t>wszelkie dokumenty i projekty dokumentów, na podstawie których planuje udzielenie takiego zamówienia.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300" b="0" i="0" u="none" strike="noStrike" kern="1200" cap="none" spc="0" normalizeH="0" baseline="0" noProof="0" dirty="0">
                <a:ln>
                  <a:noFill/>
                </a:ln>
                <a:solidFill>
                  <a:prstClr val="black"/>
                </a:solidFill>
                <a:effectLst/>
                <a:uLnTx/>
                <a:uFillTx/>
                <a:latin typeface="Lato" panose="020F0502020204030203" pitchFamily="34" charset="-18"/>
              </a:rPr>
              <a:t>Dokumentacja przetargowa może zostać sprawdzona w trybie ex-ante także w innych przypadkach, na wyraźną prośbę Beneficjenta.</a:t>
            </a:r>
          </a:p>
          <a:p>
            <a:pPr marL="0" indent="0" algn="just">
              <a:buNone/>
            </a:pPr>
            <a:endParaRPr lang="pl-PL" sz="1100" b="0" i="0" u="none" strike="noStrike" baseline="0" dirty="0">
              <a:solidFill>
                <a:schemeClr val="tx1"/>
              </a:solidFill>
              <a:latin typeface="Lato" panose="020F0502020204030203" pitchFamily="34" charset="-18"/>
              <a:ea typeface="Calibri" panose="020F0502020204030204" pitchFamily="34" charset="0"/>
              <a:cs typeface="Calibri" panose="020F0502020204030204" pitchFamily="34" charset="0"/>
            </a:endParaRPr>
          </a:p>
          <a:p>
            <a:endParaRPr lang="pl-PL" sz="1100" dirty="0">
              <a:latin typeface="Lato" panose="020F0502020204030203" pitchFamily="34" charset="-18"/>
            </a:endParaRPr>
          </a:p>
        </p:txBody>
      </p:sp>
    </p:spTree>
    <p:extLst>
      <p:ext uri="{BB962C8B-B14F-4D97-AF65-F5344CB8AC3E}">
        <p14:creationId xmlns:p14="http://schemas.microsoft.com/office/powerpoint/2010/main" val="3615775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EA7F1C12-7808-636A-66B5-6D7B7D2D112D}"/>
              </a:ext>
            </a:extLst>
          </p:cNvPr>
          <p:cNvSpPr>
            <a:spLocks noGrp="1"/>
          </p:cNvSpPr>
          <p:nvPr>
            <p:ph type="sldNum" sz="quarter" idx="4"/>
          </p:nvPr>
        </p:nvSpPr>
        <p:spPr/>
        <p:txBody>
          <a:bodyPr/>
          <a:lstStyle/>
          <a:p>
            <a:fld id="{6237701D-9FDF-4E72-9E1B-010C53472997}" type="slidenum">
              <a:rPr lang="pl-PL" smtClean="0"/>
              <a:pPr/>
              <a:t>25</a:t>
            </a:fld>
            <a:endParaRPr lang="pl-PL" dirty="0"/>
          </a:p>
        </p:txBody>
      </p:sp>
      <p:sp>
        <p:nvSpPr>
          <p:cNvPr id="6" name="pole tekstowe 5">
            <a:extLst>
              <a:ext uri="{FF2B5EF4-FFF2-40B4-BE49-F238E27FC236}">
                <a16:creationId xmlns:a16="http://schemas.microsoft.com/office/drawing/2014/main" id="{C2965ABF-1238-CB7B-20AD-2337BE4624D8}"/>
              </a:ext>
            </a:extLst>
          </p:cNvPr>
          <p:cNvSpPr txBox="1"/>
          <p:nvPr/>
        </p:nvSpPr>
        <p:spPr>
          <a:xfrm>
            <a:off x="812641" y="2223181"/>
            <a:ext cx="10210959" cy="2462213"/>
          </a:xfrm>
          <a:prstGeom prst="rect">
            <a:avLst/>
          </a:prstGeom>
          <a:noFill/>
        </p:spPr>
        <p:txBody>
          <a:bodyPr wrap="square">
            <a:spAutoFit/>
          </a:bodyPr>
          <a:lstStyle/>
          <a:p>
            <a:pPr algn="just">
              <a:buNone/>
            </a:pPr>
            <a:r>
              <a:rPr lang="pl-PL" sz="1400" dirty="0">
                <a:effectLst/>
                <a:latin typeface="Lato" panose="020F0502020204030203" pitchFamily="34" charset="-18"/>
                <a:ea typeface="Times New Roman" panose="02020603050405020304" pitchFamily="18" charset="0"/>
              </a:rPr>
              <a:t>Zgodnie z ustawą o finansach publicznych, w </a:t>
            </a:r>
            <a:r>
              <a:rPr lang="pl-PL" sz="1400" dirty="0">
                <a:effectLst/>
                <a:latin typeface="Lato" panose="020F0502020204030203" pitchFamily="34" charset="-18"/>
                <a:ea typeface="Times New Roman" panose="02020603050405020304" pitchFamily="18" charset="0"/>
                <a:cs typeface="Arial" panose="020B0604020202020204" pitchFamily="34" charset="0"/>
              </a:rPr>
              <a:t>celu zapewnienia, aby ponoszone wydatki odpowiadały cenom rynkowym </a:t>
            </a:r>
            <a:r>
              <a:rPr lang="pl-PL" sz="1400" dirty="0">
                <a:effectLst/>
                <a:latin typeface="Lato" panose="020F0502020204030203" pitchFamily="34" charset="-18"/>
                <a:ea typeface="Times New Roman" panose="02020603050405020304" pitchFamily="18" charset="0"/>
              </a:rPr>
              <a:t>(dotyczy to także wydatków ponoszonych bez stosowania żadnych obowiązków proceduralnych),</a:t>
            </a:r>
            <a:r>
              <a:rPr lang="pl-PL" sz="1400" dirty="0">
                <a:effectLst/>
                <a:latin typeface="Lato" panose="020F0502020204030203" pitchFamily="34" charset="-18"/>
                <a:ea typeface="Times New Roman" panose="02020603050405020304" pitchFamily="18" charset="0"/>
                <a:cs typeface="Arial" panose="020B0604020202020204" pitchFamily="34" charset="0"/>
              </a:rPr>
              <a:t> </a:t>
            </a:r>
            <a:r>
              <a:rPr lang="pl-PL" sz="1400" dirty="0">
                <a:effectLst/>
                <a:latin typeface="Lato" panose="020F0502020204030203" pitchFamily="34" charset="-18"/>
                <a:ea typeface="Times New Roman" panose="02020603050405020304" pitchFamily="18" charset="0"/>
              </a:rPr>
              <a:t>Beneficjenci przygotowują i przeprowadzają postępowania o udzielenie zamówienia w sposób c</a:t>
            </a:r>
            <a:r>
              <a:rPr lang="pl-PL" sz="1400" dirty="0">
                <a:effectLst/>
                <a:latin typeface="Lato" panose="020F0502020204030203" pitchFamily="34" charset="-18"/>
                <a:ea typeface="Times New Roman" panose="02020603050405020304" pitchFamily="18" charset="0"/>
                <a:cs typeface="Arial" panose="020B0604020202020204" pitchFamily="34" charset="0"/>
              </a:rPr>
              <a:t>elowy, oszczędny, z zachowaniem zasady uzyskiwania najlepszych efektów z danych nakładów oraz w sposób umożliwiający terminową realizację zadań, jak również zgodnie z zasadami konkurencyjności, równego traktowania i zasadą jawności i przejrzystości.</a:t>
            </a:r>
            <a:endParaRPr lang="pl-PL" sz="1400" dirty="0">
              <a:effectLst/>
              <a:latin typeface="Lato" panose="020F0502020204030203" pitchFamily="34" charset="-18"/>
              <a:ea typeface="Times New Roman" panose="02020603050405020304" pitchFamily="18" charset="0"/>
            </a:endParaRPr>
          </a:p>
          <a:p>
            <a:pPr algn="just">
              <a:buNone/>
            </a:pPr>
            <a:r>
              <a:rPr lang="pl-PL" sz="1400" dirty="0">
                <a:effectLst/>
                <a:latin typeface="Lato" panose="020F0502020204030203" pitchFamily="34" charset="-18"/>
                <a:ea typeface="Times New Roman" panose="02020603050405020304" pitchFamily="18" charset="0"/>
              </a:rPr>
              <a:t> </a:t>
            </a:r>
          </a:p>
          <a:p>
            <a:pPr algn="just">
              <a:buNone/>
            </a:pPr>
            <a:r>
              <a:rPr lang="pl-PL" sz="1400" dirty="0">
                <a:effectLst/>
                <a:latin typeface="Lato" panose="020F0502020204030203" pitchFamily="34" charset="-18"/>
                <a:ea typeface="Times New Roman" panose="02020603050405020304" pitchFamily="18" charset="0"/>
              </a:rPr>
              <a:t>Z punktu widzenia procedur udzielania zamówień, </a:t>
            </a:r>
            <a:r>
              <a:rPr lang="pl-PL" sz="1400" b="1" dirty="0">
                <a:effectLst/>
                <a:latin typeface="Lato" panose="020F0502020204030203" pitchFamily="34" charset="-18"/>
                <a:ea typeface="Times New Roman" panose="02020603050405020304" pitchFamily="18" charset="0"/>
              </a:rPr>
              <a:t>Beneficjenci dzielą się na dwie grupy:</a:t>
            </a:r>
            <a:endParaRPr lang="pl-PL" sz="1400" dirty="0">
              <a:effectLst/>
              <a:latin typeface="Lato" panose="020F0502020204030203" pitchFamily="34" charset="-18"/>
              <a:ea typeface="Times New Roman" panose="02020603050405020304" pitchFamily="18" charset="0"/>
            </a:endParaRPr>
          </a:p>
          <a:p>
            <a:pPr marL="1600200" lvl="3" indent="-228600" algn="just">
              <a:buFont typeface="+mj-lt"/>
              <a:buAutoNum type="arabicPeriod"/>
            </a:pPr>
            <a:r>
              <a:rPr lang="pl-PL" sz="1400" dirty="0">
                <a:effectLst/>
                <a:latin typeface="Lato" panose="020F0502020204030203" pitchFamily="34" charset="-18"/>
                <a:ea typeface="Times New Roman" panose="02020603050405020304" pitchFamily="18" charset="0"/>
                <a:cs typeface="Calibri" panose="020F0502020204030204" pitchFamily="34" charset="0"/>
              </a:rPr>
              <a:t>Beneficjenci zobowiązani do stosowania odpowiednich przepisów krajowych i unijnych w tym w szczególności obowiązującej </a:t>
            </a:r>
            <a:r>
              <a:rPr lang="pl-PL" sz="1400" dirty="0">
                <a:solidFill>
                  <a:srgbClr val="000000"/>
                </a:solidFill>
                <a:effectLst/>
                <a:latin typeface="Lato" panose="020F0502020204030203" pitchFamily="34" charset="-18"/>
                <a:ea typeface="Times New Roman" panose="02020603050405020304" pitchFamily="18" charset="0"/>
                <a:cs typeface="Calibri" panose="020F0502020204030204" pitchFamily="34" charset="0"/>
              </a:rPr>
              <a:t>ustawy z dnia 11 września 2019 r. Prawo zamówień publicznych (Dz.U.2024.1320) zwana </a:t>
            </a:r>
            <a:r>
              <a:rPr lang="pl-PL" sz="1400" dirty="0">
                <a:effectLst/>
                <a:latin typeface="Lato" panose="020F0502020204030203" pitchFamily="34" charset="-18"/>
                <a:ea typeface="Times New Roman" panose="02020603050405020304" pitchFamily="18" charset="0"/>
              </a:rPr>
              <a:t>dalej „ustawą PZP";</a:t>
            </a:r>
          </a:p>
          <a:p>
            <a:pPr>
              <a:buNone/>
            </a:pPr>
            <a:r>
              <a:rPr lang="pl-PL" sz="1400" dirty="0">
                <a:effectLst/>
                <a:latin typeface="Lato" panose="020F0502020204030203" pitchFamily="34" charset="-18"/>
                <a:ea typeface="Times New Roman" panose="02020603050405020304" pitchFamily="18" charset="0"/>
                <a:cs typeface="Calibri" panose="020F0502020204030204" pitchFamily="34" charset="0"/>
              </a:rPr>
              <a:t>	            2. Beneficjenci, którzy nie są zobowiązani do stosowania przepisów ustawy PZP.</a:t>
            </a:r>
            <a:endParaRPr lang="pl-PL" sz="1400" dirty="0">
              <a:latin typeface="Lato" panose="020F0502020204030203" pitchFamily="34" charset="-18"/>
            </a:endParaRPr>
          </a:p>
        </p:txBody>
      </p:sp>
      <p:sp>
        <p:nvSpPr>
          <p:cNvPr id="7" name="pole tekstowe 6">
            <a:extLst>
              <a:ext uri="{FF2B5EF4-FFF2-40B4-BE49-F238E27FC236}">
                <a16:creationId xmlns:a16="http://schemas.microsoft.com/office/drawing/2014/main" id="{08C965BE-1434-0290-73A7-F0A7A36B6CD1}"/>
              </a:ext>
            </a:extLst>
          </p:cNvPr>
          <p:cNvSpPr txBox="1"/>
          <p:nvPr/>
        </p:nvSpPr>
        <p:spPr>
          <a:xfrm>
            <a:off x="4504108" y="1418554"/>
            <a:ext cx="5985613" cy="338554"/>
          </a:xfrm>
          <a:prstGeom prst="rect">
            <a:avLst/>
          </a:prstGeom>
          <a:noFill/>
        </p:spPr>
        <p:txBody>
          <a:bodyPr wrap="square" rtlCol="0">
            <a:spAutoFit/>
          </a:bodyPr>
          <a:lstStyle/>
          <a:p>
            <a:r>
              <a:rPr lang="pl-PL" sz="1600" b="1" dirty="0">
                <a:latin typeface="Lato" panose="020F0502020204030203" pitchFamily="34" charset="-18"/>
              </a:rPr>
              <a:t>Ogólne zasady udzielania zamówień</a:t>
            </a:r>
          </a:p>
        </p:txBody>
      </p:sp>
    </p:spTree>
    <p:extLst>
      <p:ext uri="{BB962C8B-B14F-4D97-AF65-F5344CB8AC3E}">
        <p14:creationId xmlns:p14="http://schemas.microsoft.com/office/powerpoint/2010/main" val="1238304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50585681-7163-5E0D-3623-3BB970811B6C}"/>
              </a:ext>
            </a:extLst>
          </p:cNvPr>
          <p:cNvSpPr>
            <a:spLocks noGrp="1"/>
          </p:cNvSpPr>
          <p:nvPr>
            <p:ph type="sldNum" sz="quarter" idx="4"/>
          </p:nvPr>
        </p:nvSpPr>
        <p:spPr/>
        <p:txBody>
          <a:bodyPr/>
          <a:lstStyle/>
          <a:p>
            <a:fld id="{6237701D-9FDF-4E72-9E1B-010C53472997}" type="slidenum">
              <a:rPr lang="pl-PL" smtClean="0"/>
              <a:pPr/>
              <a:t>26</a:t>
            </a:fld>
            <a:endParaRPr lang="pl-PL" dirty="0"/>
          </a:p>
        </p:txBody>
      </p:sp>
      <p:sp>
        <p:nvSpPr>
          <p:cNvPr id="4" name="pole tekstowe 3">
            <a:extLst>
              <a:ext uri="{FF2B5EF4-FFF2-40B4-BE49-F238E27FC236}">
                <a16:creationId xmlns:a16="http://schemas.microsoft.com/office/drawing/2014/main" id="{A46BB126-7690-0DA0-F816-17E97405A533}"/>
              </a:ext>
            </a:extLst>
          </p:cNvPr>
          <p:cNvSpPr txBox="1"/>
          <p:nvPr/>
        </p:nvSpPr>
        <p:spPr>
          <a:xfrm>
            <a:off x="178758" y="958421"/>
            <a:ext cx="11073441" cy="5301451"/>
          </a:xfrm>
          <a:prstGeom prst="rect">
            <a:avLst/>
          </a:prstGeom>
          <a:noFill/>
        </p:spPr>
        <p:txBody>
          <a:bodyPr wrap="square">
            <a:spAutoFit/>
          </a:bodyPr>
          <a:lstStyle/>
          <a:p>
            <a:pPr>
              <a:buNone/>
            </a:pPr>
            <a:r>
              <a:rPr lang="pl-PL" sz="1050" dirty="0">
                <a:effectLst/>
                <a:latin typeface="Lato" panose="020F0502020204030203" pitchFamily="34" charset="-18"/>
                <a:ea typeface="Times New Roman" panose="02020603050405020304" pitchFamily="18" charset="0"/>
              </a:rPr>
              <a:t>Z punktu widzenia procedur udzielania zamówień, co do zasady zamówienia dzielą się na cztery grupy:</a:t>
            </a:r>
            <a:br>
              <a:rPr lang="pl-PL" sz="1050" dirty="0">
                <a:effectLst/>
                <a:latin typeface="Lato" panose="020F0502020204030203" pitchFamily="34" charset="-18"/>
                <a:ea typeface="Times New Roman" panose="02020603050405020304" pitchFamily="18" charset="0"/>
              </a:rPr>
            </a:br>
            <a:endParaRPr lang="pl-PL" sz="900" dirty="0">
              <a:effectLst/>
              <a:latin typeface="Lato" panose="020F0502020204030203" pitchFamily="34" charset="-18"/>
              <a:ea typeface="Times New Roman" panose="02020603050405020304" pitchFamily="18" charset="0"/>
            </a:endParaRPr>
          </a:p>
          <a:p>
            <a:pPr marL="342900" lvl="0" indent="-342900" algn="just">
              <a:buFont typeface="+mj-lt"/>
              <a:buAutoNum type="arabicPeriod"/>
            </a:pPr>
            <a:r>
              <a:rPr lang="pl-PL" sz="1050" b="1" dirty="0">
                <a:effectLst/>
                <a:latin typeface="Lato" panose="020F0502020204030203" pitchFamily="34" charset="-18"/>
                <a:ea typeface="Times New Roman" panose="02020603050405020304" pitchFamily="18" charset="0"/>
              </a:rPr>
              <a:t>Nie podlegające żadnym obowiązkom proceduralnym:</a:t>
            </a:r>
            <a:endParaRPr lang="pl-PL" sz="900" b="1" dirty="0">
              <a:effectLst/>
              <a:latin typeface="Lato" panose="020F0502020204030203" pitchFamily="34" charset="-18"/>
              <a:ea typeface="Times New Roman" panose="02020603050405020304" pitchFamily="18" charset="0"/>
            </a:endParaRPr>
          </a:p>
          <a:p>
            <a:pPr marL="342900" lvl="0" indent="-342900" algn="just">
              <a:spcBef>
                <a:spcPts val="600"/>
              </a:spcBef>
              <a:buSzPts val="1100"/>
              <a:buFont typeface="+mj-lt"/>
              <a:buAutoNum type="alphaLcPeriod"/>
            </a:pPr>
            <a:r>
              <a:rPr lang="pl-PL" sz="1050" dirty="0">
                <a:effectLst/>
                <a:latin typeface="Lato" panose="020F0502020204030203" pitchFamily="34" charset="-18"/>
                <a:ea typeface="Times New Roman" panose="02020603050405020304" pitchFamily="18" charset="0"/>
              </a:rPr>
              <a:t>zamówienia o wartości do 60 000 PLN netto;</a:t>
            </a:r>
            <a:endParaRPr lang="pl-PL" sz="900" dirty="0">
              <a:effectLst/>
              <a:latin typeface="Lato" panose="020F0502020204030203" pitchFamily="34" charset="-18"/>
              <a:ea typeface="Times New Roman" panose="02020603050405020304" pitchFamily="18" charset="0"/>
            </a:endParaRPr>
          </a:p>
          <a:p>
            <a:pPr marL="342900" lvl="0" indent="-342900" algn="just">
              <a:spcBef>
                <a:spcPts val="600"/>
              </a:spcBef>
              <a:buSzPts val="1100"/>
              <a:buFont typeface="+mj-lt"/>
              <a:buAutoNum type="alphaLcPeriod"/>
            </a:pPr>
            <a:r>
              <a:rPr lang="pl-PL" sz="1050" dirty="0">
                <a:effectLst/>
                <a:latin typeface="Lato" panose="020F0502020204030203" pitchFamily="34" charset="-18"/>
                <a:ea typeface="Times New Roman" panose="02020603050405020304" pitchFamily="18" charset="0"/>
              </a:rPr>
              <a:t>zamówienia niezależnie od wartości, o których mowa w art. 2 ust. 1 pkt. 1, art. 10  (z wyłączeniem art. 10 ust 1 pkt 1, ust. 2 pkt. 1-2), art. 11 (z wyłączeniem art. 11 ust. 1 pkt. 1, 7, 11, ust. 5-6), art. 12, art. 13 oraz art. 14 </a:t>
            </a:r>
            <a:r>
              <a:rPr lang="pl-PL" sz="1050" dirty="0">
                <a:solidFill>
                  <a:srgbClr val="000000"/>
                </a:solidFill>
                <a:effectLst/>
                <a:latin typeface="Lato" panose="020F0502020204030203" pitchFamily="34" charset="-18"/>
                <a:ea typeface="Times New Roman" panose="02020603050405020304" pitchFamily="18" charset="0"/>
                <a:cs typeface="Calibri" panose="020F0502020204030204" pitchFamily="34" charset="0"/>
              </a:rPr>
              <a:t>ustawy PZP;</a:t>
            </a:r>
            <a:endParaRPr lang="pl-PL" sz="900" dirty="0">
              <a:effectLst/>
              <a:latin typeface="Lato" panose="020F0502020204030203" pitchFamily="34" charset="-18"/>
              <a:ea typeface="Times New Roman" panose="02020603050405020304" pitchFamily="18" charset="0"/>
            </a:endParaRPr>
          </a:p>
          <a:p>
            <a:pPr marL="342900" lvl="0" indent="-342900" algn="just">
              <a:spcBef>
                <a:spcPts val="600"/>
              </a:spcBef>
              <a:buSzPts val="1100"/>
              <a:buFont typeface="+mj-lt"/>
              <a:buAutoNum type="alphaLcPeriod"/>
            </a:pPr>
            <a:r>
              <a:rPr lang="pl-PL" sz="1050" dirty="0">
                <a:solidFill>
                  <a:srgbClr val="000000"/>
                </a:solidFill>
                <a:effectLst/>
                <a:latin typeface="Lato" panose="020F0502020204030203" pitchFamily="34" charset="-18"/>
                <a:ea typeface="Times New Roman" panose="02020603050405020304" pitchFamily="18" charset="0"/>
              </a:rPr>
              <a:t>zamówienia dotyczące zatrudniania personelu projektu (kategoria „Koszty personelu”) w przypadku jego wskazania jako personelu projektu (z podaniem imienia i nazwiska) we  wniosku o dofinansowanie oraz co do którego podczas oceny nie rekomendowano zamiany na inną osobę. Nie dotyczy podmiotów zobowiązanych do stosowania przepisów ustawy PZP w odniesieniu do zamówień o wartości wynoszącej co najmniej 130 000 PLN netto</a:t>
            </a:r>
            <a:r>
              <a:rPr lang="pl-PL" sz="1050" baseline="30000" dirty="0">
                <a:effectLst/>
                <a:latin typeface="Lato" panose="020F0502020204030203" pitchFamily="34" charset="-18"/>
                <a:ea typeface="Times New Roman" panose="02020603050405020304" pitchFamily="18" charset="0"/>
              </a:rPr>
              <a:t>5</a:t>
            </a:r>
            <a:r>
              <a:rPr lang="pl-PL" sz="1050" dirty="0">
                <a:effectLst/>
                <a:latin typeface="Lato" panose="020F0502020204030203" pitchFamily="34" charset="-18"/>
                <a:ea typeface="Times New Roman" panose="02020603050405020304" pitchFamily="18" charset="0"/>
              </a:rPr>
              <a:t>;</a:t>
            </a:r>
            <a:endParaRPr lang="pl-PL" sz="900" dirty="0">
              <a:effectLst/>
              <a:latin typeface="Lato" panose="020F0502020204030203" pitchFamily="34" charset="-18"/>
              <a:ea typeface="Times New Roman" panose="02020603050405020304" pitchFamily="18" charset="0"/>
            </a:endParaRPr>
          </a:p>
          <a:p>
            <a:pPr marL="342900" lvl="0" indent="-342900" algn="just">
              <a:spcBef>
                <a:spcPts val="600"/>
              </a:spcBef>
              <a:buSzPts val="1100"/>
              <a:buFont typeface="+mj-lt"/>
              <a:buAutoNum type="alphaLcPeriod"/>
            </a:pPr>
            <a:r>
              <a:rPr lang="pl-PL" sz="1050" dirty="0">
                <a:effectLst/>
                <a:latin typeface="Lato" panose="020F0502020204030203" pitchFamily="34" charset="-18"/>
                <a:ea typeface="Times New Roman" panose="02020603050405020304" pitchFamily="18" charset="0"/>
              </a:rPr>
              <a:t>wydatki rozliczane w sposób uproszczony, o których mowa w rozdziale 3 Podręcznika oraz wydatki </a:t>
            </a:r>
            <a:r>
              <a:rPr lang="pl-PL" sz="1050" dirty="0">
                <a:effectLst/>
                <a:latin typeface="Lato" panose="020F0502020204030203" pitchFamily="34" charset="-18"/>
                <a:ea typeface="Times New Roman" panose="02020603050405020304" pitchFamily="18" charset="0"/>
                <a:cs typeface="Arial" panose="020B0604020202020204" pitchFamily="34" charset="0"/>
              </a:rPr>
              <a:t>określone w powszechnie obowiązujących przepisach prawa, np. diety, o których mowa w rozporządzeniu Ministra Pracy i Polityki Społecznej z dnia 29 stycznia 2013 r. w sprawie należności przysługujących pracownikowi zatrudnionemu  w państwowej lub samorządowej jednostce sfery budżetowej z tytułu podróży służbowej (Dz. U. z 2013 r. poz. 167 z późn. zm.);</a:t>
            </a:r>
            <a:endParaRPr lang="pl-PL" sz="900" dirty="0">
              <a:effectLst/>
              <a:latin typeface="Lato" panose="020F0502020204030203" pitchFamily="34" charset="-18"/>
              <a:ea typeface="Times New Roman" panose="02020603050405020304" pitchFamily="18" charset="0"/>
            </a:endParaRPr>
          </a:p>
          <a:p>
            <a:pPr marL="342900" lvl="0" indent="-342900" algn="just">
              <a:spcBef>
                <a:spcPts val="600"/>
              </a:spcBef>
              <a:buSzPts val="1100"/>
              <a:buFont typeface="+mj-lt"/>
              <a:buAutoNum type="alphaLcPeriod"/>
            </a:pPr>
            <a:r>
              <a:rPr lang="pl-PL" sz="1050" u="sng" dirty="0">
                <a:effectLst/>
                <a:latin typeface="Lato" panose="020F0502020204030203" pitchFamily="34" charset="-18"/>
                <a:ea typeface="Times New Roman" panose="02020603050405020304" pitchFamily="18" charset="0"/>
              </a:rPr>
              <a:t>zamówienia, wobec których stwierdzono wystąpienie przesłanek określonych w ustawie PZP uzasadniających zastosowanie trybu zamówienia z wolnej ręki niezależnie od wartości (wolną rękę w trybie </a:t>
            </a:r>
            <a:r>
              <a:rPr lang="pl-PL" sz="1050" u="sng" dirty="0">
                <a:latin typeface="Lato" panose="020F0502020204030203" pitchFamily="34" charset="-18"/>
                <a:ea typeface="Times New Roman" panose="02020603050405020304" pitchFamily="18" charset="0"/>
              </a:rPr>
              <a:t>ustawy PZP</a:t>
            </a:r>
            <a:r>
              <a:rPr lang="pl-PL" sz="1050" u="sng" dirty="0">
                <a:effectLst/>
                <a:latin typeface="Lato" panose="020F0502020204030203" pitchFamily="34" charset="-18"/>
                <a:ea typeface="Times New Roman" panose="02020603050405020304" pitchFamily="18" charset="0"/>
              </a:rPr>
              <a:t> względem  Beneficjentów zobowiązanych do udzielania zamówień zgodnie z ustawą PZP regulują przepisy tej ustawy);</a:t>
            </a:r>
            <a:endParaRPr lang="pl-PL" sz="900" u="sng" dirty="0">
              <a:effectLst/>
              <a:latin typeface="Lato" panose="020F0502020204030203" pitchFamily="34" charset="-18"/>
              <a:ea typeface="Times New Roman" panose="02020603050405020304" pitchFamily="18" charset="0"/>
            </a:endParaRPr>
          </a:p>
          <a:p>
            <a:pPr marL="342900" lvl="0" indent="-342900" algn="just">
              <a:spcBef>
                <a:spcPts val="600"/>
              </a:spcBef>
              <a:buSzPts val="1100"/>
              <a:buFont typeface="+mj-lt"/>
              <a:buAutoNum type="alphaLcPeriod"/>
            </a:pPr>
            <a:r>
              <a:rPr lang="pl-PL" sz="1050" dirty="0">
                <a:effectLst/>
                <a:latin typeface="Lato" panose="020F0502020204030203" pitchFamily="34" charset="-18"/>
                <a:ea typeface="Times New Roman" panose="02020603050405020304" pitchFamily="18" charset="0"/>
              </a:rPr>
              <a:t>zamówienia związane z wyjazdami oficjalnych delegacji instytucji państwowych na spotkania w krajach niebędących członkami UE lub przyjmowaniem delegacji z takich krajów, jeżeli zaistniała pilna potrzeba udzielenia takich zamówień z przyczyn niezależnych od Beneficjenta lub jeżeli udzielenie tych zamówień bez rozeznania rynku jest uzasadnione np. charakterem i specyfiką tych zamówień;</a:t>
            </a:r>
            <a:endParaRPr lang="pl-PL" sz="900" dirty="0">
              <a:effectLst/>
              <a:latin typeface="Lato" panose="020F0502020204030203" pitchFamily="34" charset="-18"/>
              <a:ea typeface="Times New Roman" panose="02020603050405020304" pitchFamily="18" charset="0"/>
            </a:endParaRPr>
          </a:p>
          <a:p>
            <a:pPr marL="342900" lvl="0" indent="-342900" algn="just">
              <a:spcBef>
                <a:spcPts val="600"/>
              </a:spcBef>
              <a:buSzPts val="1100"/>
              <a:buFont typeface="+mj-lt"/>
              <a:buAutoNum type="alphaLcPeriod"/>
            </a:pPr>
            <a:r>
              <a:rPr lang="pl-PL" sz="1050" dirty="0">
                <a:effectLst/>
                <a:latin typeface="Lato" panose="020F0502020204030203" pitchFamily="34" charset="-18"/>
                <a:ea typeface="Times New Roman" panose="02020603050405020304" pitchFamily="18" charset="0"/>
              </a:rPr>
              <a:t>zamówienia w dziedzinach obronności i bezpieczeństwa, o których mowa w Dziale VI Rozdział 1 ustawy</a:t>
            </a:r>
            <a:r>
              <a:rPr lang="pl-PL" sz="1050" dirty="0">
                <a:solidFill>
                  <a:srgbClr val="000000"/>
                </a:solidFill>
                <a:effectLst/>
                <a:latin typeface="Lato" panose="020F0502020204030203" pitchFamily="34" charset="-18"/>
                <a:ea typeface="Times New Roman" panose="02020603050405020304" pitchFamily="18" charset="0"/>
                <a:cs typeface="Calibri" panose="020F0502020204030204" pitchFamily="34" charset="0"/>
              </a:rPr>
              <a:t> PZP </a:t>
            </a:r>
            <a:r>
              <a:rPr lang="pl-PL" sz="1050" dirty="0">
                <a:effectLst/>
                <a:latin typeface="Lato" panose="020F0502020204030203" pitchFamily="34" charset="-18"/>
                <a:ea typeface="Times New Roman" panose="02020603050405020304" pitchFamily="18" charset="0"/>
              </a:rPr>
              <a:t>o wartości mniejszej niż 130 000 PLN netto.</a:t>
            </a:r>
          </a:p>
          <a:p>
            <a:pPr marL="342900" lvl="0" indent="-342900" algn="just">
              <a:spcBef>
                <a:spcPts val="600"/>
              </a:spcBef>
              <a:buSzPts val="1100"/>
              <a:buFont typeface="+mj-lt"/>
              <a:buAutoNum type="alphaLcPeriod"/>
            </a:pPr>
            <a:endParaRPr lang="pl-PL" sz="900" dirty="0">
              <a:effectLst/>
              <a:latin typeface="Lato" panose="020F0502020204030203" pitchFamily="34" charset="-18"/>
              <a:ea typeface="Times New Roman" panose="02020603050405020304" pitchFamily="18" charset="0"/>
            </a:endParaRPr>
          </a:p>
          <a:p>
            <a:pPr lvl="0" algn="just"/>
            <a:r>
              <a:rPr lang="pl-PL" sz="1050" b="1" dirty="0">
                <a:effectLst/>
                <a:latin typeface="Lato" panose="020F0502020204030203" pitchFamily="34" charset="-18"/>
                <a:ea typeface="Times New Roman" panose="02020603050405020304" pitchFamily="18" charset="0"/>
              </a:rPr>
              <a:t>2. Zamówienia o wartości powyżej 60 000 PLN netto</a:t>
            </a:r>
            <a:r>
              <a:rPr lang="pl-PL" sz="1050" b="1" baseline="30000" dirty="0">
                <a:latin typeface="Lato" panose="020F0502020204030203" pitchFamily="34" charset="-18"/>
                <a:ea typeface="Times New Roman" panose="02020603050405020304" pitchFamily="18" charset="0"/>
              </a:rPr>
              <a:t> </a:t>
            </a:r>
            <a:r>
              <a:rPr lang="pl-PL" sz="1050" b="1" dirty="0">
                <a:effectLst/>
                <a:latin typeface="Lato" panose="020F0502020204030203" pitchFamily="34" charset="-18"/>
                <a:ea typeface="Times New Roman" panose="02020603050405020304" pitchFamily="18" charset="0"/>
              </a:rPr>
              <a:t>i poniżej 130 000 PLN netto</a:t>
            </a:r>
            <a:r>
              <a:rPr lang="pl-PL" sz="1050" b="1" baseline="30000" dirty="0">
                <a:latin typeface="Lato" panose="020F0502020204030203" pitchFamily="34" charset="-18"/>
                <a:ea typeface="Times New Roman" panose="02020603050405020304" pitchFamily="18" charset="0"/>
              </a:rPr>
              <a:t> </a:t>
            </a:r>
            <a:r>
              <a:rPr lang="pl-PL" sz="1050" b="1" dirty="0">
                <a:effectLst/>
                <a:latin typeface="Lato" panose="020F0502020204030203" pitchFamily="34" charset="-18"/>
                <a:ea typeface="Times New Roman" panose="02020603050405020304" pitchFamily="18" charset="0"/>
                <a:cs typeface="Arial" panose="020B0604020202020204" pitchFamily="34" charset="0"/>
              </a:rPr>
              <a:t>co do zasady</a:t>
            </a:r>
            <a:r>
              <a:rPr lang="pl-PL" sz="1050" b="1" dirty="0">
                <a:effectLst/>
                <a:latin typeface="Lato" panose="020F0502020204030203" pitchFamily="34" charset="-18"/>
                <a:ea typeface="Times New Roman" panose="02020603050405020304" pitchFamily="18" charset="0"/>
              </a:rPr>
              <a:t> udzielane są </a:t>
            </a:r>
            <a:r>
              <a:rPr lang="pl-PL" sz="1050" b="1" u="sng" dirty="0">
                <a:effectLst/>
                <a:latin typeface="Lato" panose="020F0502020204030203" pitchFamily="34" charset="-18"/>
                <a:ea typeface="Times New Roman" panose="02020603050405020304" pitchFamily="18" charset="0"/>
              </a:rPr>
              <a:t>zgodnie z zasadą konkurencyjności. </a:t>
            </a:r>
          </a:p>
          <a:p>
            <a:pPr lvl="0" algn="just"/>
            <a:endParaRPr lang="pl-PL" sz="900" b="1" dirty="0">
              <a:effectLst/>
              <a:latin typeface="Lato" panose="020F0502020204030203" pitchFamily="34" charset="-18"/>
              <a:ea typeface="Times New Roman" panose="02020603050405020304" pitchFamily="18" charset="0"/>
            </a:endParaRPr>
          </a:p>
          <a:p>
            <a:pPr lvl="0" algn="just"/>
            <a:r>
              <a:rPr lang="pl-PL" sz="1050" b="1" dirty="0">
                <a:effectLst/>
                <a:latin typeface="Lato" panose="020F0502020204030203" pitchFamily="34" charset="-18"/>
                <a:ea typeface="Times New Roman" panose="02020603050405020304" pitchFamily="18" charset="0"/>
              </a:rPr>
              <a:t>3. Zamówienia o wartości co najmniej 130 000 PLN netto, które Beneficjenci zobowiązani do udzielania zamówień zgodnie z ustawą PZP udzielają zgodnie z tą ustawą, zaś pozostali przy zastosowaniu odpowiednio uproszczonej zasady konkurencyjności lub zasady konkurencyjności.</a:t>
            </a:r>
          </a:p>
          <a:p>
            <a:pPr lvl="0" algn="just"/>
            <a:endParaRPr lang="pl-PL" sz="900" b="1" dirty="0">
              <a:effectLst/>
              <a:latin typeface="Lato" panose="020F0502020204030203" pitchFamily="34" charset="-18"/>
              <a:ea typeface="Times New Roman" panose="02020603050405020304" pitchFamily="18" charset="0"/>
            </a:endParaRPr>
          </a:p>
          <a:p>
            <a:pPr lvl="0" algn="just"/>
            <a:r>
              <a:rPr lang="pl-PL" sz="1050" b="1" dirty="0">
                <a:effectLst/>
                <a:latin typeface="Lato" panose="020F0502020204030203" pitchFamily="34" charset="-18"/>
                <a:ea typeface="Times New Roman" panose="02020603050405020304" pitchFamily="18" charset="0"/>
              </a:rPr>
              <a:t>4. Zamówienia dotyczące zatrudnienia </a:t>
            </a:r>
            <a:r>
              <a:rPr lang="pl-PL" sz="1050" b="1" dirty="0">
                <a:solidFill>
                  <a:srgbClr val="000000"/>
                </a:solidFill>
                <a:effectLst/>
                <a:latin typeface="Lato" panose="020F0502020204030203" pitchFamily="34" charset="-18"/>
                <a:ea typeface="Times New Roman" panose="02020603050405020304" pitchFamily="18" charset="0"/>
              </a:rPr>
              <a:t>personelu projektu (kategoria „Koszty personelu”), z wyłączeniem zamówień, o których mowa w pkt. 1 lit. c) i pkt. 3 (dot. zastosowania ustawy PZP), udzielane są z zastosowaniem uproszczonej zasady konkurencyjności.</a:t>
            </a:r>
            <a:r>
              <a:rPr lang="pl-PL" sz="1050" b="1" baseline="30000" dirty="0">
                <a:solidFill>
                  <a:srgbClr val="000000"/>
                </a:solidFill>
                <a:effectLst/>
                <a:latin typeface="Lato" panose="020F0502020204030203" pitchFamily="34" charset="-18"/>
                <a:ea typeface="Times New Roman" panose="02020603050405020304" pitchFamily="18" charset="0"/>
              </a:rPr>
              <a:t>.</a:t>
            </a:r>
            <a:endParaRPr lang="pl-PL" sz="900" b="1" dirty="0">
              <a:effectLst/>
              <a:latin typeface="Lato" panose="020F0502020204030203" pitchFamily="34" charset="-18"/>
              <a:ea typeface="Times New Roman" panose="02020603050405020304" pitchFamily="18" charset="0"/>
            </a:endParaRPr>
          </a:p>
          <a:p>
            <a:pPr marL="457200" algn="just">
              <a:buNone/>
            </a:pPr>
            <a:r>
              <a:rPr lang="pl-PL" sz="1050" dirty="0">
                <a:effectLst/>
                <a:latin typeface="Lato" panose="020F0502020204030203" pitchFamily="34" charset="-18"/>
                <a:ea typeface="Times New Roman" panose="02020603050405020304" pitchFamily="18" charset="0"/>
              </a:rPr>
              <a:t> </a:t>
            </a:r>
            <a:endParaRPr lang="pl-PL" sz="900" dirty="0">
              <a:effectLst/>
              <a:latin typeface="Lato" panose="020F0502020204030203" pitchFamily="34" charset="-18"/>
              <a:ea typeface="Times New Roman" panose="02020603050405020304" pitchFamily="18" charset="0"/>
            </a:endParaRPr>
          </a:p>
          <a:p>
            <a:pPr algn="just"/>
            <a:r>
              <a:rPr lang="pl-PL" sz="1050" dirty="0">
                <a:effectLst/>
                <a:latin typeface="Lato" panose="020F0502020204030203" pitchFamily="34" charset="-18"/>
                <a:ea typeface="Times New Roman" panose="02020603050405020304" pitchFamily="18" charset="0"/>
              </a:rPr>
              <a:t>Dla zamówień wskazanych w punkcie 2 i 4, </a:t>
            </a:r>
            <a:r>
              <a:rPr lang="pl-PL" sz="1050" dirty="0">
                <a:effectLst/>
                <a:latin typeface="Lato" panose="020F0502020204030203" pitchFamily="34" charset="-18"/>
                <a:ea typeface="Times New Roman" panose="02020603050405020304" pitchFamily="18" charset="0"/>
                <a:cs typeface="Arial" panose="020B0604020202020204" pitchFamily="34" charset="0"/>
              </a:rPr>
              <a:t>których wartość jest mniejsza niż </a:t>
            </a:r>
            <a:r>
              <a:rPr lang="pl-PL" sz="1050" dirty="0">
                <a:effectLst/>
                <a:latin typeface="Lato" panose="020F0502020204030203" pitchFamily="34" charset="-18"/>
                <a:ea typeface="Times New Roman" panose="02020603050405020304" pitchFamily="18" charset="0"/>
              </a:rPr>
              <a:t>130 000 PLN netto jednostki sektora finansów publicznych mogą stosować zasady określone w niniejszym rozdziale Podręcznika lub własne regulaminy udzielania zamówień, o ile nie są one łagodniejsze od zasad określonych w niniejszym Podręczniku.</a:t>
            </a:r>
            <a:endParaRPr lang="pl-PL" sz="900" dirty="0">
              <a:effectLst/>
              <a:latin typeface="Lato" panose="020F0502020204030203" pitchFamily="34" charset="-18"/>
              <a:ea typeface="Times New Roman" panose="02020603050405020304" pitchFamily="18" charset="0"/>
            </a:endParaRPr>
          </a:p>
        </p:txBody>
      </p:sp>
    </p:spTree>
    <p:extLst>
      <p:ext uri="{BB962C8B-B14F-4D97-AF65-F5344CB8AC3E}">
        <p14:creationId xmlns:p14="http://schemas.microsoft.com/office/powerpoint/2010/main" val="539610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D2EEB00F-2302-8537-A15B-3CE009A26F2E}"/>
              </a:ext>
            </a:extLst>
          </p:cNvPr>
          <p:cNvSpPr>
            <a:spLocks noGrp="1"/>
          </p:cNvSpPr>
          <p:nvPr>
            <p:ph type="sldNum" sz="quarter" idx="4"/>
          </p:nvPr>
        </p:nvSpPr>
        <p:spPr/>
        <p:txBody>
          <a:bodyPr/>
          <a:lstStyle/>
          <a:p>
            <a:fld id="{6237701D-9FDF-4E72-9E1B-010C53472997}" type="slidenum">
              <a:rPr lang="pl-PL" smtClean="0"/>
              <a:pPr/>
              <a:t>27</a:t>
            </a:fld>
            <a:endParaRPr lang="pl-PL" dirty="0"/>
          </a:p>
        </p:txBody>
      </p:sp>
      <p:pic>
        <p:nvPicPr>
          <p:cNvPr id="4" name="Obraz 3">
            <a:extLst>
              <a:ext uri="{FF2B5EF4-FFF2-40B4-BE49-F238E27FC236}">
                <a16:creationId xmlns:a16="http://schemas.microsoft.com/office/drawing/2014/main" id="{8CA1E3A8-1A0B-9E23-6222-0AAFBC46DFB2}"/>
              </a:ext>
            </a:extLst>
          </p:cNvPr>
          <p:cNvPicPr>
            <a:picLocks noChangeAspect="1"/>
          </p:cNvPicPr>
          <p:nvPr/>
        </p:nvPicPr>
        <p:blipFill>
          <a:blip r:embed="rId2"/>
          <a:stretch>
            <a:fillRect/>
          </a:stretch>
        </p:blipFill>
        <p:spPr>
          <a:xfrm>
            <a:off x="2324194" y="1041401"/>
            <a:ext cx="6070062" cy="5282344"/>
          </a:xfrm>
          <a:prstGeom prst="rect">
            <a:avLst/>
          </a:prstGeom>
        </p:spPr>
      </p:pic>
    </p:spTree>
    <p:extLst>
      <p:ext uri="{BB962C8B-B14F-4D97-AF65-F5344CB8AC3E}">
        <p14:creationId xmlns:p14="http://schemas.microsoft.com/office/powerpoint/2010/main" val="1873471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F52C3F9B-A2D8-9323-B92C-A1682985E671}"/>
              </a:ext>
            </a:extLst>
          </p:cNvPr>
          <p:cNvSpPr>
            <a:spLocks noGrp="1"/>
          </p:cNvSpPr>
          <p:nvPr>
            <p:ph type="sldNum" sz="quarter" idx="4"/>
          </p:nvPr>
        </p:nvSpPr>
        <p:spPr/>
        <p:txBody>
          <a:bodyPr/>
          <a:lstStyle/>
          <a:p>
            <a:fld id="{6237701D-9FDF-4E72-9E1B-010C53472997}" type="slidenum">
              <a:rPr lang="pl-PL" smtClean="0"/>
              <a:pPr/>
              <a:t>28</a:t>
            </a:fld>
            <a:endParaRPr lang="pl-PL" dirty="0"/>
          </a:p>
        </p:txBody>
      </p:sp>
      <p:sp>
        <p:nvSpPr>
          <p:cNvPr id="3" name="pole tekstowe 2">
            <a:extLst>
              <a:ext uri="{FF2B5EF4-FFF2-40B4-BE49-F238E27FC236}">
                <a16:creationId xmlns:a16="http://schemas.microsoft.com/office/drawing/2014/main" id="{44A154BB-7A79-6EED-1613-3CBF7F85C03D}"/>
              </a:ext>
            </a:extLst>
          </p:cNvPr>
          <p:cNvSpPr txBox="1"/>
          <p:nvPr/>
        </p:nvSpPr>
        <p:spPr>
          <a:xfrm>
            <a:off x="3437467" y="1421011"/>
            <a:ext cx="5835487" cy="338554"/>
          </a:xfrm>
          <a:prstGeom prst="rect">
            <a:avLst/>
          </a:prstGeom>
          <a:noFill/>
        </p:spPr>
        <p:txBody>
          <a:bodyPr wrap="square" rtlCol="0">
            <a:spAutoFit/>
          </a:bodyPr>
          <a:lstStyle/>
          <a:p>
            <a:r>
              <a:rPr lang="pl-PL" sz="1600" b="1" dirty="0">
                <a:latin typeface="Lato" panose="020F0502020204030203" pitchFamily="34" charset="-18"/>
              </a:rPr>
              <a:t>Udzielanie zamówień o wartości co najmniej 130 000 PLN netto</a:t>
            </a:r>
          </a:p>
        </p:txBody>
      </p:sp>
      <p:sp>
        <p:nvSpPr>
          <p:cNvPr id="7" name="pole tekstowe 6">
            <a:extLst>
              <a:ext uri="{FF2B5EF4-FFF2-40B4-BE49-F238E27FC236}">
                <a16:creationId xmlns:a16="http://schemas.microsoft.com/office/drawing/2014/main" id="{07B458FA-BD37-2433-559D-5B58E5E909AC}"/>
              </a:ext>
            </a:extLst>
          </p:cNvPr>
          <p:cNvSpPr txBox="1"/>
          <p:nvPr/>
        </p:nvSpPr>
        <p:spPr>
          <a:xfrm>
            <a:off x="823383" y="2033967"/>
            <a:ext cx="10545234" cy="3046988"/>
          </a:xfrm>
          <a:prstGeom prst="rect">
            <a:avLst/>
          </a:prstGeom>
          <a:noFill/>
        </p:spPr>
        <p:txBody>
          <a:bodyPr wrap="square">
            <a:spAutoFit/>
          </a:bodyPr>
          <a:lstStyle/>
          <a:p>
            <a:pPr algn="just">
              <a:spcAft>
                <a:spcPts val="600"/>
              </a:spcAft>
            </a:pPr>
            <a:endParaRPr lang="pl-PL" sz="1400" b="0" i="0" u="none" strike="noStrike" baseline="0" dirty="0">
              <a:solidFill>
                <a:schemeClr val="tx1"/>
              </a:solidFill>
              <a:latin typeface="Lato" panose="020F0502020204030203" pitchFamily="34" charset="-18"/>
              <a:ea typeface="Calibri" panose="020F0502020204030204" pitchFamily="34" charset="0"/>
              <a:cs typeface="Calibri" panose="020F0502020204030204" pitchFamily="34" charset="0"/>
            </a:endParaRPr>
          </a:p>
          <a:p>
            <a:pPr algn="just">
              <a:spcAft>
                <a:spcPts val="600"/>
              </a:spcAft>
            </a:pPr>
            <a:r>
              <a:rPr lang="pl-PL" sz="1400" dirty="0">
                <a:effectLst/>
                <a:latin typeface="Lato" panose="020F0502020204030203" pitchFamily="34" charset="-18"/>
                <a:ea typeface="Times New Roman" panose="02020603050405020304" pitchFamily="18" charset="0"/>
              </a:rPr>
              <a:t>Beneficjent w celu udzielania zamówienia, którego wartość wynosi co najmniej 130 000 PLN netto zobowiązany jest do zamieszczenia ogłoszenia o zamówieniu na swojej stronie internetowej, o </a:t>
            </a:r>
            <a:r>
              <a:rPr lang="pl-PL" sz="1400" dirty="0">
                <a:effectLst/>
                <a:latin typeface="Lato" panose="020F0502020204030203" pitchFamily="34" charset="-18"/>
                <a:ea typeface="Times New Roman" panose="02020603050405020304" pitchFamily="18" charset="0"/>
                <a:cs typeface="Arial" panose="020B0604020202020204" pitchFamily="34" charset="0"/>
              </a:rPr>
              <a:t>ile posiada taką stronę. Jeżeli nie posiada własnej strony internetowej, to zobowiązany jest upublicznić ogłoszenie na stronie internetowej przeznaczonej do zamieszczania ogłoszeń albo w prasie ogólnopolskiej lub lokalnej w zależności od znaczenia zamówienia dla rynku ogólnopolskiego lub lokalnego. </a:t>
            </a:r>
            <a:br>
              <a:rPr lang="pl-PL" sz="1400" dirty="0">
                <a:effectLst/>
                <a:latin typeface="Lato" panose="020F0502020204030203" pitchFamily="34" charset="-18"/>
                <a:ea typeface="Times New Roman" panose="02020603050405020304" pitchFamily="18" charset="0"/>
                <a:cs typeface="Arial" panose="020B0604020202020204" pitchFamily="34" charset="0"/>
              </a:rPr>
            </a:br>
            <a:endParaRPr lang="pl-PL" sz="1400" dirty="0">
              <a:effectLst/>
              <a:latin typeface="Lato" panose="020F0502020204030203" pitchFamily="34" charset="-18"/>
              <a:ea typeface="Times New Roman" panose="02020603050405020304" pitchFamily="18" charset="0"/>
              <a:cs typeface="Arial" panose="020B0604020202020204" pitchFamily="34" charset="0"/>
            </a:endParaRPr>
          </a:p>
          <a:p>
            <a:pPr algn="just">
              <a:spcAft>
                <a:spcPts val="600"/>
              </a:spcAft>
            </a:pPr>
            <a:r>
              <a:rPr lang="pl-PL" sz="1400" dirty="0">
                <a:effectLst/>
                <a:latin typeface="Lato" panose="020F0502020204030203" pitchFamily="34" charset="-18"/>
                <a:ea typeface="Times New Roman" panose="02020603050405020304" pitchFamily="18" charset="0"/>
              </a:rPr>
              <a:t>Z obowiązku umieszczenia ogłoszenia o zamówieniu zwolniony jest Beneficjent w odniesieniu do zamówień w dziedzinach obronności i bezpieczeństwa spełniających przesłanki do ich udzielania w trybie negocjacji bez ogłoszenia zawartych w ustawie PZP dla takich zamówień (dotyczy zamówień o wartości poniżej progów stosowania ustawy PZP dla tego rodzaju zamówień). W takim przypadku Beneficjent jest zobowiązany do wysłania zapytania ofertowego do co najmniej 3 potencjalnych Wykonawców, o ile istnieje </a:t>
            </a:r>
            <a:br>
              <a:rPr lang="pl-PL" sz="1400" dirty="0">
                <a:effectLst/>
                <a:latin typeface="Lato" panose="020F0502020204030203" pitchFamily="34" charset="-18"/>
                <a:ea typeface="Times New Roman" panose="02020603050405020304" pitchFamily="18" charset="0"/>
              </a:rPr>
            </a:br>
            <a:r>
              <a:rPr lang="pl-PL" sz="1400" dirty="0">
                <a:effectLst/>
                <a:latin typeface="Lato" panose="020F0502020204030203" pitchFamily="34" charset="-18"/>
                <a:ea typeface="Times New Roman" panose="02020603050405020304" pitchFamily="18" charset="0"/>
              </a:rPr>
              <a:t>3 potencjalnych Wykonawców na rynku. Beneficjent w zakresie przygotowywania i przeprowadzania postępowania o udzielenie zamówienia w dziedzinach obronności i bezpieczeństwa może stosować przez analogię zasady udzielania zamówień określonych w ustawie PZP.</a:t>
            </a:r>
            <a:endParaRPr lang="pl-PL"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24950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309EC593-4316-D7FC-098E-03E232BCCDA8}"/>
              </a:ext>
            </a:extLst>
          </p:cNvPr>
          <p:cNvSpPr>
            <a:spLocks noGrp="1"/>
          </p:cNvSpPr>
          <p:nvPr>
            <p:ph type="sldNum" sz="quarter" idx="4"/>
          </p:nvPr>
        </p:nvSpPr>
        <p:spPr/>
        <p:txBody>
          <a:bodyPr/>
          <a:lstStyle/>
          <a:p>
            <a:fld id="{6237701D-9FDF-4E72-9E1B-010C53472997}" type="slidenum">
              <a:rPr lang="pl-PL" smtClean="0"/>
              <a:pPr/>
              <a:t>29</a:t>
            </a:fld>
            <a:endParaRPr lang="pl-PL" dirty="0"/>
          </a:p>
        </p:txBody>
      </p:sp>
      <p:sp>
        <p:nvSpPr>
          <p:cNvPr id="4" name="pole tekstowe 3">
            <a:extLst>
              <a:ext uri="{FF2B5EF4-FFF2-40B4-BE49-F238E27FC236}">
                <a16:creationId xmlns:a16="http://schemas.microsoft.com/office/drawing/2014/main" id="{F960EED3-B9A2-3FF2-B4FA-9171131FC736}"/>
              </a:ext>
            </a:extLst>
          </p:cNvPr>
          <p:cNvSpPr txBox="1"/>
          <p:nvPr/>
        </p:nvSpPr>
        <p:spPr>
          <a:xfrm>
            <a:off x="3746500" y="1460132"/>
            <a:ext cx="5423379" cy="338554"/>
          </a:xfrm>
          <a:prstGeom prst="rect">
            <a:avLst/>
          </a:prstGeom>
          <a:noFill/>
        </p:spPr>
        <p:txBody>
          <a:bodyPr wrap="square" rtlCol="0">
            <a:spAutoFit/>
          </a:bodyPr>
          <a:lstStyle/>
          <a:p>
            <a:r>
              <a:rPr lang="pl-PL" sz="1600" b="1" dirty="0">
                <a:latin typeface="Lato" panose="020F0502020204030203" pitchFamily="34" charset="-18"/>
              </a:rPr>
              <a:t>Udzielanie zamówień zgodnie z zasadą konkurencyjności</a:t>
            </a:r>
          </a:p>
        </p:txBody>
      </p:sp>
      <p:sp>
        <p:nvSpPr>
          <p:cNvPr id="6" name="pole tekstowe 5">
            <a:extLst>
              <a:ext uri="{FF2B5EF4-FFF2-40B4-BE49-F238E27FC236}">
                <a16:creationId xmlns:a16="http://schemas.microsoft.com/office/drawing/2014/main" id="{B754E647-4EE1-68CD-E933-6D00A68A8396}"/>
              </a:ext>
            </a:extLst>
          </p:cNvPr>
          <p:cNvSpPr txBox="1"/>
          <p:nvPr/>
        </p:nvSpPr>
        <p:spPr>
          <a:xfrm>
            <a:off x="1172633" y="2311399"/>
            <a:ext cx="9846733" cy="2800767"/>
          </a:xfrm>
          <a:prstGeom prst="rect">
            <a:avLst/>
          </a:prstGeom>
          <a:noFill/>
        </p:spPr>
        <p:txBody>
          <a:bodyPr wrap="square">
            <a:spAutoFit/>
          </a:bodyPr>
          <a:lstStyle/>
          <a:p>
            <a:pPr algn="just"/>
            <a:r>
              <a:rPr lang="pl-PL" sz="1600" dirty="0">
                <a:latin typeface="Lato" panose="020F0502020204030203" pitchFamily="34" charset="-18"/>
              </a:rPr>
              <a:t>W odniesieniu do zamówień, których wartość przekracza 60 000 PLN netto i jednocześnie, których wartość jest mniejsza niż 130 000 PLN netto, Beneficjent zobowiązany jest do wysłania zapytania ofertowego do co najmniej 3 potencjalnych wykonawców lub zamieszczenia ogłoszenia o zamówieniu na swojej stronie internetowej, o ile posiada taką stronę. Jeżeli nie posiada własnej strony internetowej, to może upublicznić ogłoszenie na stronie internetowej przeznaczonej do zamieszczania ogłoszeń albo w prasie ogólnopolskiej lub lokalnej w zależności od znaczenia zamówienia dla rynku ogólnopolskiego lub lokalnego.</a:t>
            </a:r>
          </a:p>
          <a:p>
            <a:pPr algn="just"/>
            <a:endParaRPr lang="pl-PL" sz="1600" dirty="0">
              <a:latin typeface="Lato" panose="020F0502020204030203" pitchFamily="34" charset="-18"/>
            </a:endParaRPr>
          </a:p>
          <a:p>
            <a:pPr algn="just"/>
            <a:r>
              <a:rPr lang="pl-PL" sz="1600" dirty="0">
                <a:latin typeface="Lato" panose="020F0502020204030203" pitchFamily="34" charset="-18"/>
              </a:rPr>
              <a:t>Ogłoszenie o zamówieniu powinno być opublikowane przez Beneficjenta w sposób umożliwiający zapoznanie się z treścią ogłoszenia o zamówieniu przez potencjalnych wykonawców tj. bezpośrednio na internetowej stronie głównej Beneficjenta lub w wydzielonej zakładce, dostępnej z poziomu strony głównej – zatytułowanej w taki sposób, aby nie było wątpliwości co do zawartości zakładki. </a:t>
            </a:r>
          </a:p>
        </p:txBody>
      </p:sp>
    </p:spTree>
    <p:extLst>
      <p:ext uri="{BB962C8B-B14F-4D97-AF65-F5344CB8AC3E}">
        <p14:creationId xmlns:p14="http://schemas.microsoft.com/office/powerpoint/2010/main" val="3332015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5DBC847E-704C-4E40-9B18-71D28EB0A89B}"/>
              </a:ext>
            </a:extLst>
          </p:cNvPr>
          <p:cNvSpPr>
            <a:spLocks noGrp="1"/>
          </p:cNvSpPr>
          <p:nvPr>
            <p:ph type="sldNum" sz="quarter" idx="4"/>
          </p:nvPr>
        </p:nvSpPr>
        <p:spPr/>
        <p:txBody>
          <a:bodyPr/>
          <a:lstStyle/>
          <a:p>
            <a:fld id="{6237701D-9FDF-4E72-9E1B-010C53472997}" type="slidenum">
              <a:rPr lang="pl-PL" smtClean="0"/>
              <a:pPr/>
              <a:t>3</a:t>
            </a:fld>
            <a:endParaRPr lang="pl-PL" dirty="0"/>
          </a:p>
        </p:txBody>
      </p:sp>
      <p:sp>
        <p:nvSpPr>
          <p:cNvPr id="4" name="pole tekstowe 3">
            <a:extLst>
              <a:ext uri="{FF2B5EF4-FFF2-40B4-BE49-F238E27FC236}">
                <a16:creationId xmlns:a16="http://schemas.microsoft.com/office/drawing/2014/main" id="{C1C1FCC2-8718-DC03-8AD2-D44A084F17FF}"/>
              </a:ext>
            </a:extLst>
          </p:cNvPr>
          <p:cNvSpPr txBox="1"/>
          <p:nvPr/>
        </p:nvSpPr>
        <p:spPr>
          <a:xfrm>
            <a:off x="730089" y="1189698"/>
            <a:ext cx="11286065" cy="369332"/>
          </a:xfrm>
          <a:prstGeom prst="rect">
            <a:avLst/>
          </a:prstGeom>
          <a:noFill/>
        </p:spPr>
        <p:txBody>
          <a:bodyPr wrap="square">
            <a:spAutoFit/>
          </a:bodyPr>
          <a:lstStyle/>
          <a:p>
            <a:pPr algn="ctr"/>
            <a:r>
              <a:rPr lang="pl-PL" dirty="0">
                <a:hlinkClick r:id="rId2"/>
              </a:rPr>
              <a:t>https://www.gov.pl/web/ncbr/instrukcje-do-systemu-cst</a:t>
            </a:r>
            <a:endParaRPr lang="pl-PL" b="1" dirty="0"/>
          </a:p>
        </p:txBody>
      </p:sp>
      <p:pic>
        <p:nvPicPr>
          <p:cNvPr id="6" name="Obraz 5">
            <a:extLst>
              <a:ext uri="{FF2B5EF4-FFF2-40B4-BE49-F238E27FC236}">
                <a16:creationId xmlns:a16="http://schemas.microsoft.com/office/drawing/2014/main" id="{84E22566-0E72-BD2A-18E9-C1F9F6170467}"/>
              </a:ext>
            </a:extLst>
          </p:cNvPr>
          <p:cNvPicPr>
            <a:picLocks noChangeAspect="1"/>
          </p:cNvPicPr>
          <p:nvPr/>
        </p:nvPicPr>
        <p:blipFill>
          <a:blip r:embed="rId3"/>
          <a:stretch>
            <a:fillRect/>
          </a:stretch>
        </p:blipFill>
        <p:spPr>
          <a:xfrm>
            <a:off x="1850534" y="1589808"/>
            <a:ext cx="9045173" cy="3678272"/>
          </a:xfrm>
          <a:prstGeom prst="rect">
            <a:avLst/>
          </a:prstGeom>
        </p:spPr>
      </p:pic>
      <p:sp>
        <p:nvSpPr>
          <p:cNvPr id="5" name="pole tekstowe 4">
            <a:extLst>
              <a:ext uri="{FF2B5EF4-FFF2-40B4-BE49-F238E27FC236}">
                <a16:creationId xmlns:a16="http://schemas.microsoft.com/office/drawing/2014/main" id="{5B683B57-384F-A859-5FB9-8B960FAB6844}"/>
              </a:ext>
            </a:extLst>
          </p:cNvPr>
          <p:cNvSpPr txBox="1"/>
          <p:nvPr/>
        </p:nvSpPr>
        <p:spPr>
          <a:xfrm>
            <a:off x="957713" y="5468135"/>
            <a:ext cx="10116152" cy="646331"/>
          </a:xfrm>
          <a:prstGeom prst="rect">
            <a:avLst/>
          </a:prstGeom>
          <a:noFill/>
        </p:spPr>
        <p:txBody>
          <a:bodyPr wrap="square">
            <a:spAutoFit/>
          </a:bodyPr>
          <a:lstStyle/>
          <a:p>
            <a:pPr algn="ctr"/>
            <a:r>
              <a:rPr lang="pl-PL" dirty="0">
                <a:latin typeface="Lato" panose="020F0502020204030203" pitchFamily="34" charset="-18"/>
              </a:rPr>
              <a:t>publikacja na temat zamówień publicznych w CST2021, </a:t>
            </a:r>
          </a:p>
          <a:p>
            <a:pPr algn="ctr"/>
            <a:r>
              <a:rPr lang="pl-PL" dirty="0">
                <a:latin typeface="Arial" panose="020B0604020202020204" pitchFamily="34" charset="0"/>
                <a:ea typeface="Calibri" panose="020F0502020204030204" pitchFamily="34" charset="0"/>
              </a:rPr>
              <a:t>w</a:t>
            </a:r>
            <a:r>
              <a:rPr lang="pl-PL" sz="1800" dirty="0">
                <a:effectLst/>
                <a:latin typeface="Arial" panose="020B0604020202020204" pitchFamily="34" charset="0"/>
                <a:ea typeface="Calibri" panose="020F0502020204030204" pitchFamily="34" charset="0"/>
              </a:rPr>
              <a:t>ersja 1.8 z dnia 05.07.2024</a:t>
            </a:r>
            <a:endParaRPr lang="pl-PL" dirty="0">
              <a:latin typeface="Lato" panose="020F0502020204030203" pitchFamily="34" charset="-18"/>
            </a:endParaRPr>
          </a:p>
        </p:txBody>
      </p:sp>
      <p:cxnSp>
        <p:nvCxnSpPr>
          <p:cNvPr id="8" name="Łącznik prosty ze strzałką 7">
            <a:extLst>
              <a:ext uri="{FF2B5EF4-FFF2-40B4-BE49-F238E27FC236}">
                <a16:creationId xmlns:a16="http://schemas.microsoft.com/office/drawing/2014/main" id="{62A8DCA4-C773-B587-B04C-4CEC859DFA7C}"/>
              </a:ext>
            </a:extLst>
          </p:cNvPr>
          <p:cNvCxnSpPr>
            <a:cxnSpLocks/>
            <a:stCxn id="5" idx="0"/>
          </p:cNvCxnSpPr>
          <p:nvPr/>
        </p:nvCxnSpPr>
        <p:spPr>
          <a:xfrm flipV="1">
            <a:off x="6015789" y="5268080"/>
            <a:ext cx="0" cy="200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132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F3458952-2AAD-4856-F9BB-498F26216EB4}"/>
              </a:ext>
            </a:extLst>
          </p:cNvPr>
          <p:cNvSpPr>
            <a:spLocks noGrp="1"/>
          </p:cNvSpPr>
          <p:nvPr>
            <p:ph type="sldNum" sz="quarter" idx="4"/>
          </p:nvPr>
        </p:nvSpPr>
        <p:spPr/>
        <p:txBody>
          <a:bodyPr/>
          <a:lstStyle/>
          <a:p>
            <a:fld id="{6237701D-9FDF-4E72-9E1B-010C53472997}" type="slidenum">
              <a:rPr lang="pl-PL" smtClean="0"/>
              <a:pPr/>
              <a:t>30</a:t>
            </a:fld>
            <a:endParaRPr lang="pl-PL" dirty="0"/>
          </a:p>
        </p:txBody>
      </p:sp>
      <p:sp>
        <p:nvSpPr>
          <p:cNvPr id="4" name="pole tekstowe 3">
            <a:extLst>
              <a:ext uri="{FF2B5EF4-FFF2-40B4-BE49-F238E27FC236}">
                <a16:creationId xmlns:a16="http://schemas.microsoft.com/office/drawing/2014/main" id="{959759BA-0AF2-4754-AA9D-EB71B07C4C2F}"/>
              </a:ext>
            </a:extLst>
          </p:cNvPr>
          <p:cNvSpPr txBox="1"/>
          <p:nvPr/>
        </p:nvSpPr>
        <p:spPr>
          <a:xfrm>
            <a:off x="4914900" y="1243061"/>
            <a:ext cx="4212167" cy="338554"/>
          </a:xfrm>
          <a:prstGeom prst="rect">
            <a:avLst/>
          </a:prstGeom>
          <a:noFill/>
        </p:spPr>
        <p:txBody>
          <a:bodyPr wrap="square" rtlCol="0">
            <a:spAutoFit/>
          </a:bodyPr>
          <a:lstStyle/>
          <a:p>
            <a:r>
              <a:rPr lang="pl-PL" sz="1600" b="1" dirty="0">
                <a:latin typeface="Lato" panose="020F0502020204030203" pitchFamily="34" charset="-18"/>
              </a:rPr>
              <a:t>Ogłoszenie i zapytanie ofertowe </a:t>
            </a:r>
          </a:p>
        </p:txBody>
      </p:sp>
      <p:sp>
        <p:nvSpPr>
          <p:cNvPr id="8" name="pole tekstowe 7">
            <a:extLst>
              <a:ext uri="{FF2B5EF4-FFF2-40B4-BE49-F238E27FC236}">
                <a16:creationId xmlns:a16="http://schemas.microsoft.com/office/drawing/2014/main" id="{375A2923-FE5D-7C55-931F-979DEC37A72C}"/>
              </a:ext>
            </a:extLst>
          </p:cNvPr>
          <p:cNvSpPr txBox="1"/>
          <p:nvPr/>
        </p:nvSpPr>
        <p:spPr>
          <a:xfrm>
            <a:off x="1096433" y="1859055"/>
            <a:ext cx="9999133" cy="4170372"/>
          </a:xfrm>
          <a:prstGeom prst="rect">
            <a:avLst/>
          </a:prstGeom>
          <a:noFill/>
        </p:spPr>
        <p:txBody>
          <a:bodyPr wrap="square">
            <a:spAutoFit/>
          </a:bodyPr>
          <a:lstStyle/>
          <a:p>
            <a:pPr algn="just">
              <a:spcBef>
                <a:spcPts val="600"/>
              </a:spcBef>
              <a:spcAft>
                <a:spcPts val="600"/>
              </a:spcAft>
              <a:buNone/>
            </a:pPr>
            <a:r>
              <a:rPr lang="pl-PL" sz="1000" b="1" dirty="0">
                <a:effectLst/>
                <a:latin typeface="Lato" panose="020F0502020204030203" pitchFamily="34" charset="-18"/>
                <a:ea typeface="Times New Roman" panose="02020603050405020304" pitchFamily="18" charset="0"/>
              </a:rPr>
              <a:t>Ogłoszenie i zapytanie ofertowe powinno zawierać co najmniej:</a:t>
            </a:r>
            <a:endParaRPr lang="pl-PL" sz="1000" dirty="0">
              <a:effectLst/>
              <a:latin typeface="Lato" panose="020F0502020204030203" pitchFamily="34" charset="-18"/>
              <a:ea typeface="Times New Roman" panose="02020603050405020304" pitchFamily="18" charset="0"/>
            </a:endParaRPr>
          </a:p>
          <a:p>
            <a:pPr marL="342900" lvl="0" indent="-342900" algn="just">
              <a:spcAft>
                <a:spcPts val="600"/>
              </a:spcAft>
              <a:buFont typeface="+mj-lt"/>
              <a:buAutoNum type="alphaLcPeriod"/>
            </a:pPr>
            <a:r>
              <a:rPr lang="pl-PL" sz="1000" dirty="0">
                <a:effectLst/>
                <a:latin typeface="Lato" panose="020F0502020204030203" pitchFamily="34" charset="-18"/>
                <a:ea typeface="Times New Roman" panose="02020603050405020304" pitchFamily="18" charset="0"/>
              </a:rPr>
              <a:t>opis przedmiotu zamówienia przedstawiony w sposób umożliwiający potencjalnym wykonawcom wycenę swojej oferty, z uwzględnieniem informacji zawartych w dalszej części tego podpunktu,</a:t>
            </a:r>
          </a:p>
          <a:p>
            <a:pPr marL="342900" lvl="0" indent="-342900" algn="just">
              <a:spcAft>
                <a:spcPts val="600"/>
              </a:spcAft>
              <a:buFont typeface="+mj-lt"/>
              <a:buAutoNum type="alphaLcPeriod"/>
            </a:pPr>
            <a:r>
              <a:rPr lang="pl-PL" sz="1000" dirty="0">
                <a:effectLst/>
                <a:latin typeface="Lato" panose="020F0502020204030203" pitchFamily="34" charset="-18"/>
                <a:ea typeface="Times New Roman" panose="02020603050405020304" pitchFamily="18" charset="0"/>
              </a:rPr>
              <a:t>warunki udziału w postępowaniu (sformułowane jednoznacznie i precyzyjnie, tak by mogły być interpretowane i stosowane w jednakowy sposób, unikające warunków ograniczających konkurencję) – opcjonalnie,</a:t>
            </a:r>
          </a:p>
          <a:p>
            <a:pPr marL="342900" lvl="0" indent="-342900" algn="just">
              <a:spcAft>
                <a:spcPts val="600"/>
              </a:spcAft>
              <a:buFont typeface="+mj-lt"/>
              <a:buAutoNum type="alphaLcPeriod"/>
            </a:pPr>
            <a:r>
              <a:rPr lang="pl-PL" sz="1000" dirty="0">
                <a:effectLst/>
                <a:latin typeface="Lato" panose="020F0502020204030203" pitchFamily="34" charset="-18"/>
                <a:ea typeface="Times New Roman" panose="02020603050405020304" pitchFamily="18" charset="0"/>
              </a:rPr>
              <a:t>kryteria oceny ofert (co najmniej jedno kryterium przy czym kryterium cena jest obowiązkowe), ich wagi oraz sposób przyznawania punktacji (sformułowane jednoznacznie </a:t>
            </a:r>
            <a:br>
              <a:rPr lang="pl-PL" sz="1000" dirty="0">
                <a:effectLst/>
                <a:latin typeface="Lato" panose="020F0502020204030203" pitchFamily="34" charset="-18"/>
                <a:ea typeface="Times New Roman" panose="02020603050405020304" pitchFamily="18" charset="0"/>
              </a:rPr>
            </a:br>
            <a:r>
              <a:rPr lang="pl-PL" sz="1000" dirty="0">
                <a:effectLst/>
                <a:latin typeface="Lato" panose="020F0502020204030203" pitchFamily="34" charset="-18"/>
                <a:ea typeface="Times New Roman" panose="02020603050405020304" pitchFamily="18" charset="0"/>
              </a:rPr>
              <a:t>i precyzyjnie, tak by mogły być interpretowane i stosowane w jednakowy sposób),</a:t>
            </a:r>
          </a:p>
          <a:p>
            <a:pPr marL="342900" lvl="0" indent="-342900" algn="just">
              <a:spcAft>
                <a:spcPts val="600"/>
              </a:spcAft>
              <a:buFont typeface="+mj-lt"/>
              <a:buAutoNum type="alphaLcPeriod"/>
            </a:pPr>
            <a:r>
              <a:rPr lang="pl-PL" sz="1000" dirty="0">
                <a:effectLst/>
                <a:latin typeface="Lato" panose="020F0502020204030203" pitchFamily="34" charset="-18"/>
                <a:ea typeface="Times New Roman" panose="02020603050405020304" pitchFamily="18" charset="0"/>
              </a:rPr>
              <a:t>opis sposobu wyboru zwycięskiej oferty (spośród ofert wykonawców spełniających warunki udziału w postępowaniu i w oparciu o kryteria oceny ofert),</a:t>
            </a:r>
          </a:p>
          <a:p>
            <a:pPr marL="342900" lvl="0" indent="-342900" algn="just">
              <a:spcAft>
                <a:spcPts val="600"/>
              </a:spcAft>
              <a:buFont typeface="+mj-lt"/>
              <a:buAutoNum type="alphaLcPeriod"/>
            </a:pPr>
            <a:r>
              <a:rPr lang="pl-PL" sz="1000" dirty="0">
                <a:effectLst/>
                <a:latin typeface="Lato" panose="020F0502020204030203" pitchFamily="34" charset="-18"/>
                <a:ea typeface="Times New Roman" panose="02020603050405020304" pitchFamily="18" charset="0"/>
              </a:rPr>
              <a:t>termin na złożenie ofert,</a:t>
            </a:r>
          </a:p>
          <a:p>
            <a:pPr marL="342900" lvl="0" indent="-342900" algn="just">
              <a:spcAft>
                <a:spcPts val="600"/>
              </a:spcAft>
              <a:buFont typeface="+mj-lt"/>
              <a:buAutoNum type="alphaLcPeriod"/>
            </a:pPr>
            <a:r>
              <a:rPr lang="pl-PL" sz="1000" dirty="0">
                <a:effectLst/>
                <a:latin typeface="Lato" panose="020F0502020204030203" pitchFamily="34" charset="-18"/>
                <a:ea typeface="Times New Roman" panose="02020603050405020304" pitchFamily="18" charset="0"/>
              </a:rPr>
              <a:t>opis sposobu składania ofert,</a:t>
            </a:r>
          </a:p>
          <a:p>
            <a:pPr marL="342900" lvl="0" indent="-342900" algn="just">
              <a:spcAft>
                <a:spcPts val="600"/>
              </a:spcAft>
              <a:buFont typeface="+mj-lt"/>
              <a:buAutoNum type="alphaLcPeriod"/>
            </a:pPr>
            <a:r>
              <a:rPr lang="pl-PL" sz="1000" dirty="0">
                <a:effectLst/>
                <a:latin typeface="Lato" panose="020F0502020204030203" pitchFamily="34" charset="-18"/>
                <a:ea typeface="Times New Roman" panose="02020603050405020304" pitchFamily="18" charset="0"/>
              </a:rPr>
              <a:t>informację o obowiązku podania przez Wykonawcę ceny ofertowej w ofercie.</a:t>
            </a:r>
          </a:p>
          <a:p>
            <a:pPr algn="just">
              <a:spcAft>
                <a:spcPts val="600"/>
              </a:spcAft>
              <a:buNone/>
            </a:pPr>
            <a:r>
              <a:rPr lang="pl-PL" sz="1000" dirty="0">
                <a:effectLst/>
                <a:latin typeface="Lato" panose="020F0502020204030203" pitchFamily="34" charset="-18"/>
                <a:ea typeface="Times New Roman" panose="02020603050405020304" pitchFamily="18" charset="0"/>
              </a:rPr>
              <a:t>Termin na złożenie oferty wynosi nie mniej niż 7 dni kalendarzowych od dnia umieszczenia ogłoszenia zawierającego zapytanie ofertowe na stronie internetowej (lub w prasie </a:t>
            </a:r>
            <a:br>
              <a:rPr lang="pl-PL" sz="1000" dirty="0">
                <a:effectLst/>
                <a:latin typeface="Lato" panose="020F0502020204030203" pitchFamily="34" charset="-18"/>
                <a:ea typeface="Times New Roman" panose="02020603050405020304" pitchFamily="18" charset="0"/>
              </a:rPr>
            </a:br>
            <a:r>
              <a:rPr lang="pl-PL" sz="1000" dirty="0">
                <a:effectLst/>
                <a:latin typeface="Lato" panose="020F0502020204030203" pitchFamily="34" charset="-18"/>
                <a:ea typeface="Times New Roman" panose="02020603050405020304" pitchFamily="18" charset="0"/>
              </a:rPr>
              <a:t>w przypadku braku strony internetowej) lub przesłania zapytania ofertowego do potencjalnych wykonawców. Ogłoszenie powinno być publikowane przez Beneficjenta w sposób umożliwiający zapoznanie się z treścią zapytania ofertowego przez potencjalnych wykonawców tj. bezpośrednio na internetowej stronie głównej Beneficjenta lub w wydzielonej zakładce, dostępnej z poziomu strony głównej – zatytułowanej w taki sposób, aby nie było wątpliwości co do zawartości zakładki. Wzór zapytania ofertowego zawierającego minimalny zakres informacji stanowi załącznik nr 9, zaś wzór formularza ofertowego stanowi załącznik 7 do Podręcznika.</a:t>
            </a:r>
          </a:p>
          <a:p>
            <a:pPr algn="just">
              <a:spcAft>
                <a:spcPts val="600"/>
              </a:spcAft>
            </a:pPr>
            <a:r>
              <a:rPr lang="pl-PL" sz="1000" dirty="0">
                <a:effectLst/>
                <a:latin typeface="Lato" panose="020F0502020204030203" pitchFamily="34" charset="-18"/>
                <a:ea typeface="Times New Roman" panose="02020603050405020304" pitchFamily="18" charset="0"/>
                <a:cs typeface="Arial" panose="020B0604020202020204" pitchFamily="34" charset="0"/>
              </a:rPr>
              <a:t>Przedmiotu zamówienia nie można opisywać w sposób, który mógłby utrudniać uczciwą konkurencję, w szczególności przez wskazanie znaków towarowych, patentów lub pochodzenia, źródła lub szczególnego procesu, który charakteryzuje produkty lub usługi dostarczane przez konkretnego wykonawcę, jeżeli mogłoby to doprowadzić do uprzywilejowania lub wyeliminowania niektórych wykonawców lub produktów.</a:t>
            </a:r>
            <a:r>
              <a:rPr lang="pl-PL" sz="1000" u="sng" dirty="0">
                <a:effectLst/>
                <a:latin typeface="Lato" panose="020F0502020204030203" pitchFamily="34" charset="-18"/>
                <a:ea typeface="Times New Roman" panose="02020603050405020304" pitchFamily="18" charset="0"/>
                <a:cs typeface="Arial" panose="020B0604020202020204" pitchFamily="34" charset="0"/>
              </a:rPr>
              <a:t> Przedmiot zamówienia można opisać przez wskazanie znaków towarowych, patentów lub pochodzenia, źródła lub szczególnego procesu, który charakteryzuje produkty lub usługi dostarczane przez konkretnego wykonawcę, jeżeli zamawiający nie może opisać przedmiotu zamówienia w wystarczająco precyzyjny i zrozumiały sposób, a wskazaniu takiemu towarzyszą wyrazy „lub równoważny”. Jeżeli przedmiot zamówienia został opisany w sposób, o którym mowa w zdaniu poprzednim, zamawiający wskazuje w opisie</a:t>
            </a:r>
            <a:r>
              <a:rPr lang="pl-PL" sz="1000" u="sng" dirty="0">
                <a:effectLst/>
                <a:latin typeface="Lato" panose="020F0502020204030203" pitchFamily="34" charset="-18"/>
                <a:ea typeface="Times New Roman" panose="02020603050405020304" pitchFamily="18" charset="0"/>
              </a:rPr>
              <a:t> </a:t>
            </a:r>
            <a:r>
              <a:rPr lang="pl-PL" sz="1000" u="sng" dirty="0">
                <a:effectLst/>
                <a:latin typeface="Lato" panose="020F0502020204030203" pitchFamily="34" charset="-18"/>
                <a:ea typeface="Times New Roman" panose="02020603050405020304" pitchFamily="18" charset="0"/>
                <a:cs typeface="Arial" panose="020B0604020202020204" pitchFamily="34" charset="0"/>
              </a:rPr>
              <a:t>przedmiotu zamówienia kryteria stosowane w celu oceny równoważności</a:t>
            </a:r>
            <a:r>
              <a:rPr lang="pl-PL" sz="1000" dirty="0">
                <a:effectLst/>
                <a:latin typeface="Lato" panose="020F0502020204030203" pitchFamily="34" charset="-18"/>
                <a:ea typeface="Times New Roman" panose="02020603050405020304" pitchFamily="18" charset="0"/>
                <a:cs typeface="Arial" panose="020B0604020202020204" pitchFamily="34" charset="0"/>
              </a:rPr>
              <a:t>.</a:t>
            </a:r>
            <a:endParaRPr lang="pl-PL" sz="1000" dirty="0">
              <a:effectLst/>
              <a:latin typeface="Lato" panose="020F0502020204030203" pitchFamily="34" charset="-18"/>
              <a:ea typeface="Times New Roman" panose="02020603050405020304" pitchFamily="18" charset="0"/>
            </a:endParaRPr>
          </a:p>
        </p:txBody>
      </p:sp>
    </p:spTree>
    <p:extLst>
      <p:ext uri="{BB962C8B-B14F-4D97-AF65-F5344CB8AC3E}">
        <p14:creationId xmlns:p14="http://schemas.microsoft.com/office/powerpoint/2010/main" val="2859907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985AD0E1-AEEC-3CBF-79F7-C2530751E9A7}"/>
              </a:ext>
            </a:extLst>
          </p:cNvPr>
          <p:cNvSpPr>
            <a:spLocks noGrp="1"/>
          </p:cNvSpPr>
          <p:nvPr>
            <p:ph type="sldNum" sz="quarter" idx="4"/>
          </p:nvPr>
        </p:nvSpPr>
        <p:spPr/>
        <p:txBody>
          <a:bodyPr/>
          <a:lstStyle/>
          <a:p>
            <a:fld id="{6237701D-9FDF-4E72-9E1B-010C53472997}" type="slidenum">
              <a:rPr lang="pl-PL" smtClean="0"/>
              <a:pPr/>
              <a:t>31</a:t>
            </a:fld>
            <a:endParaRPr lang="pl-PL" dirty="0"/>
          </a:p>
        </p:txBody>
      </p:sp>
      <p:sp>
        <p:nvSpPr>
          <p:cNvPr id="3" name="pole tekstowe 2">
            <a:extLst>
              <a:ext uri="{FF2B5EF4-FFF2-40B4-BE49-F238E27FC236}">
                <a16:creationId xmlns:a16="http://schemas.microsoft.com/office/drawing/2014/main" id="{9F642C2B-CC8B-B81E-2CDC-B9325C928540}"/>
              </a:ext>
            </a:extLst>
          </p:cNvPr>
          <p:cNvSpPr txBox="1"/>
          <p:nvPr/>
        </p:nvSpPr>
        <p:spPr>
          <a:xfrm>
            <a:off x="5054602" y="1315803"/>
            <a:ext cx="1676400" cy="338554"/>
          </a:xfrm>
          <a:prstGeom prst="rect">
            <a:avLst/>
          </a:prstGeom>
          <a:noFill/>
        </p:spPr>
        <p:txBody>
          <a:bodyPr wrap="square" rtlCol="0">
            <a:spAutoFit/>
          </a:bodyPr>
          <a:lstStyle/>
          <a:p>
            <a:r>
              <a:rPr lang="pl-PL" sz="1600" b="1" dirty="0">
                <a:latin typeface="Lato" panose="020F0502020204030203" pitchFamily="34" charset="-18"/>
              </a:rPr>
              <a:t>Wybór oferty</a:t>
            </a:r>
          </a:p>
        </p:txBody>
      </p:sp>
      <p:sp>
        <p:nvSpPr>
          <p:cNvPr id="5" name="pole tekstowe 4">
            <a:extLst>
              <a:ext uri="{FF2B5EF4-FFF2-40B4-BE49-F238E27FC236}">
                <a16:creationId xmlns:a16="http://schemas.microsoft.com/office/drawing/2014/main" id="{1C9022FF-DC08-10F0-FA62-1B9EF8B28C36}"/>
              </a:ext>
            </a:extLst>
          </p:cNvPr>
          <p:cNvSpPr txBox="1"/>
          <p:nvPr/>
        </p:nvSpPr>
        <p:spPr>
          <a:xfrm>
            <a:off x="897467" y="1972733"/>
            <a:ext cx="10185400" cy="3400931"/>
          </a:xfrm>
          <a:prstGeom prst="rect">
            <a:avLst/>
          </a:prstGeom>
          <a:noFill/>
        </p:spPr>
        <p:txBody>
          <a:bodyPr wrap="square">
            <a:spAutoFit/>
          </a:bodyPr>
          <a:lstStyle/>
          <a:p>
            <a:pPr algn="just">
              <a:spcAft>
                <a:spcPts val="600"/>
              </a:spcAft>
              <a:buNone/>
            </a:pPr>
            <a:r>
              <a:rPr lang="pl-PL" sz="1200" dirty="0">
                <a:effectLst/>
                <a:latin typeface="Lato" panose="020F0502020204030203" pitchFamily="34" charset="-18"/>
                <a:ea typeface="Times New Roman" panose="02020603050405020304" pitchFamily="18" charset="0"/>
              </a:rPr>
              <a:t>Beneficjent ma obowiązek dokonać wyboru najkorzystniejszej spośród złożonych ofert spełniających warunki udziału w postępowaniu w oparciu o sposób i kryteria wyboru ofert ustalone w zapytaniu ofertowym. </a:t>
            </a:r>
          </a:p>
          <a:p>
            <a:pPr algn="just">
              <a:spcAft>
                <a:spcPts val="600"/>
              </a:spcAft>
              <a:buNone/>
            </a:pPr>
            <a:r>
              <a:rPr lang="pl-PL" sz="1200" dirty="0">
                <a:effectLst/>
                <a:latin typeface="Lato" panose="020F0502020204030203" pitchFamily="34" charset="-18"/>
                <a:ea typeface="Times New Roman" panose="02020603050405020304" pitchFamily="18" charset="0"/>
              </a:rPr>
              <a:t>Wybór oferty dokumentowany jest protokołem lub notatką. Wzór protokołu zawierającego minimalny zakres informacji stanowi załącznik nr 8 do Podręcznika.</a:t>
            </a:r>
          </a:p>
          <a:p>
            <a:pPr algn="just">
              <a:spcAft>
                <a:spcPts val="600"/>
              </a:spcAft>
              <a:buNone/>
            </a:pPr>
            <a:r>
              <a:rPr lang="pl-PL" sz="1200" dirty="0">
                <a:effectLst/>
                <a:latin typeface="Lato" panose="020F0502020204030203" pitchFamily="34" charset="-18"/>
                <a:ea typeface="Times New Roman" panose="02020603050405020304" pitchFamily="18" charset="0"/>
              </a:rPr>
              <a:t>Udzielenie zamówienia co do zasady przyjmuje formę umowy.</a:t>
            </a:r>
          </a:p>
          <a:p>
            <a:pPr algn="just">
              <a:spcAft>
                <a:spcPts val="600"/>
              </a:spcAft>
              <a:buNone/>
            </a:pPr>
            <a:r>
              <a:rPr lang="pl-PL" sz="1200" dirty="0">
                <a:effectLst/>
                <a:latin typeface="Lato" panose="020F0502020204030203" pitchFamily="34" charset="-18"/>
                <a:ea typeface="Times New Roman" panose="02020603050405020304" pitchFamily="18" charset="0"/>
              </a:rPr>
              <a:t>Dla udokumentowania udzielenia zamówienia w tym m.in. zawarcia umowy z wykonawcą i protokołu konieczna jest forma pisemna.</a:t>
            </a:r>
          </a:p>
          <a:p>
            <a:pPr algn="just">
              <a:spcAft>
                <a:spcPts val="600"/>
              </a:spcAft>
              <a:buNone/>
            </a:pPr>
            <a:endParaRPr lang="pl-PL" sz="1200" dirty="0">
              <a:effectLst/>
              <a:latin typeface="Lato" panose="020F0502020204030203" pitchFamily="34" charset="-18"/>
              <a:ea typeface="Times New Roman" panose="02020603050405020304" pitchFamily="18" charset="0"/>
            </a:endParaRPr>
          </a:p>
          <a:p>
            <a:pPr algn="just">
              <a:spcAft>
                <a:spcPts val="600"/>
              </a:spcAft>
              <a:buNone/>
            </a:pPr>
            <a:r>
              <a:rPr lang="pl-PL" sz="1200" dirty="0">
                <a:effectLst/>
                <a:latin typeface="Lato" panose="020F0502020204030203" pitchFamily="34" charset="-18"/>
                <a:ea typeface="Times New Roman" panose="02020603050405020304" pitchFamily="18" charset="0"/>
              </a:rPr>
              <a:t>Jeśli w wyniku zamieszczenia ogłoszenia Beneficjent otrzyma </a:t>
            </a:r>
            <a:r>
              <a:rPr lang="pl-PL" sz="1200" b="1" dirty="0">
                <a:effectLst/>
                <a:latin typeface="Lato" panose="020F0502020204030203" pitchFamily="34" charset="-18"/>
                <a:ea typeface="Times New Roman" panose="02020603050405020304" pitchFamily="18" charset="0"/>
              </a:rPr>
              <a:t>jedną</a:t>
            </a:r>
            <a:r>
              <a:rPr lang="pl-PL" sz="1200" dirty="0">
                <a:effectLst/>
                <a:latin typeface="Lato" panose="020F0502020204030203" pitchFamily="34" charset="-18"/>
                <a:ea typeface="Times New Roman" panose="02020603050405020304" pitchFamily="18" charset="0"/>
              </a:rPr>
              <a:t> ofertę, uznaje się, że zasada konkurencyjności została spełniona. W przypadku jeśli Beneficjent nie zamieścił ogłoszenia, lecz przesłał jedynie zapytania ofertowe do co najmniej 3 potencjalnych wykonawców, zasadę konkurencyjności uznaje się za spełnioną, jeśli Beneficjent otrzyma co najmniej </a:t>
            </a:r>
            <a:r>
              <a:rPr lang="pl-PL" sz="1200" b="1" dirty="0">
                <a:effectLst/>
                <a:latin typeface="Lato" panose="020F0502020204030203" pitchFamily="34" charset="-18"/>
                <a:ea typeface="Times New Roman" panose="02020603050405020304" pitchFamily="18" charset="0"/>
              </a:rPr>
              <a:t>dwie</a:t>
            </a:r>
            <a:r>
              <a:rPr lang="pl-PL" sz="1200" dirty="0">
                <a:effectLst/>
                <a:latin typeface="Lato" panose="020F0502020204030203" pitchFamily="34" charset="-18"/>
                <a:ea typeface="Times New Roman" panose="02020603050405020304" pitchFamily="18" charset="0"/>
              </a:rPr>
              <a:t> </a:t>
            </a:r>
            <a:r>
              <a:rPr lang="pl-PL" sz="1200" b="1" dirty="0">
                <a:effectLst/>
                <a:latin typeface="Lato" panose="020F0502020204030203" pitchFamily="34" charset="-18"/>
                <a:ea typeface="Times New Roman" panose="02020603050405020304" pitchFamily="18" charset="0"/>
              </a:rPr>
              <a:t>ważne</a:t>
            </a:r>
            <a:r>
              <a:rPr lang="pl-PL" sz="1200" dirty="0">
                <a:effectLst/>
                <a:latin typeface="Lato" panose="020F0502020204030203" pitchFamily="34" charset="-18"/>
                <a:ea typeface="Times New Roman" panose="02020603050405020304" pitchFamily="18" charset="0"/>
              </a:rPr>
              <a:t> oferty.</a:t>
            </a:r>
          </a:p>
          <a:p>
            <a:pPr algn="just">
              <a:spcAft>
                <a:spcPts val="600"/>
              </a:spcAft>
              <a:buNone/>
            </a:pPr>
            <a:endParaRPr lang="pl-PL" sz="1200" dirty="0">
              <a:effectLst/>
              <a:latin typeface="Lato" panose="020F0502020204030203" pitchFamily="34" charset="-18"/>
              <a:ea typeface="Times New Roman" panose="02020603050405020304" pitchFamily="18" charset="0"/>
            </a:endParaRPr>
          </a:p>
          <a:p>
            <a:pPr algn="just">
              <a:spcAft>
                <a:spcPts val="600"/>
              </a:spcAft>
            </a:pPr>
            <a:r>
              <a:rPr lang="pl-PL" sz="1200" dirty="0">
                <a:effectLst/>
                <a:latin typeface="Lato" panose="020F0502020204030203" pitchFamily="34" charset="-18"/>
                <a:ea typeface="Times New Roman" panose="02020603050405020304" pitchFamily="18" charset="0"/>
              </a:rPr>
              <a:t>W przypadku wysłania zapytań ofertowych do co najmniej 3 potencjalnych wykonawców (gdy nie doszło dodatkowo do opublikowania ogłoszenia), i gdy Beneficjent nie otrzymał dwóch ważnych ofert, należy jeden raz powtórzyć procedurę wysłania zapytań ofertowych do trzech potencjalnych wykonawców (lecz do żadnego z tych, którzy nie złożyli zgłoszeń w wyniku wysłania pierwszego zapytania). Jeżeli w wyniku powtórzenia procedury Beneficjent otrzyma </a:t>
            </a:r>
            <a:r>
              <a:rPr lang="pl-PL" sz="1200" b="1" dirty="0">
                <a:effectLst/>
                <a:latin typeface="Lato" panose="020F0502020204030203" pitchFamily="34" charset="-18"/>
                <a:ea typeface="Times New Roman" panose="02020603050405020304" pitchFamily="18" charset="0"/>
              </a:rPr>
              <a:t>jedną</a:t>
            </a:r>
            <a:r>
              <a:rPr lang="pl-PL" sz="1200" dirty="0">
                <a:effectLst/>
                <a:latin typeface="Lato" panose="020F0502020204030203" pitchFamily="34" charset="-18"/>
                <a:ea typeface="Times New Roman" panose="02020603050405020304" pitchFamily="18" charset="0"/>
              </a:rPr>
              <a:t> ofertę, uznaje się, że zasada konkurencyjności została spełniona.</a:t>
            </a:r>
          </a:p>
        </p:txBody>
      </p:sp>
    </p:spTree>
    <p:extLst>
      <p:ext uri="{BB962C8B-B14F-4D97-AF65-F5344CB8AC3E}">
        <p14:creationId xmlns:p14="http://schemas.microsoft.com/office/powerpoint/2010/main" val="2658410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A7D839F1-2620-C678-71E3-1B3C7B0F7068}"/>
              </a:ext>
            </a:extLst>
          </p:cNvPr>
          <p:cNvSpPr>
            <a:spLocks noGrp="1"/>
          </p:cNvSpPr>
          <p:nvPr>
            <p:ph type="sldNum" sz="quarter" idx="4"/>
          </p:nvPr>
        </p:nvSpPr>
        <p:spPr/>
        <p:txBody>
          <a:bodyPr/>
          <a:lstStyle/>
          <a:p>
            <a:fld id="{6237701D-9FDF-4E72-9E1B-010C53472997}" type="slidenum">
              <a:rPr lang="pl-PL" smtClean="0"/>
              <a:pPr/>
              <a:t>32</a:t>
            </a:fld>
            <a:endParaRPr lang="pl-PL" dirty="0"/>
          </a:p>
        </p:txBody>
      </p:sp>
      <p:sp>
        <p:nvSpPr>
          <p:cNvPr id="4" name="pole tekstowe 3">
            <a:extLst>
              <a:ext uri="{FF2B5EF4-FFF2-40B4-BE49-F238E27FC236}">
                <a16:creationId xmlns:a16="http://schemas.microsoft.com/office/drawing/2014/main" id="{5B282CDC-6983-68A8-D337-5A179CF9FCC7}"/>
              </a:ext>
            </a:extLst>
          </p:cNvPr>
          <p:cNvSpPr txBox="1"/>
          <p:nvPr/>
        </p:nvSpPr>
        <p:spPr>
          <a:xfrm>
            <a:off x="5065184" y="1432466"/>
            <a:ext cx="6100232" cy="338554"/>
          </a:xfrm>
          <a:prstGeom prst="rect">
            <a:avLst/>
          </a:prstGeom>
          <a:noFill/>
        </p:spPr>
        <p:txBody>
          <a:bodyPr wrap="square">
            <a:spAutoFit/>
          </a:bodyPr>
          <a:lstStyle/>
          <a:p>
            <a:pPr algn="just">
              <a:spcAft>
                <a:spcPts val="600"/>
              </a:spcAft>
              <a:buNone/>
            </a:pPr>
            <a:r>
              <a:rPr lang="pl-PL" sz="1600" b="1" dirty="0">
                <a:effectLst/>
                <a:latin typeface="Lato" panose="020F0502020204030203" pitchFamily="34" charset="-18"/>
                <a:ea typeface="Times New Roman" panose="02020603050405020304" pitchFamily="18" charset="0"/>
              </a:rPr>
              <a:t>Ważna oferta</a:t>
            </a:r>
          </a:p>
        </p:txBody>
      </p:sp>
      <p:sp>
        <p:nvSpPr>
          <p:cNvPr id="6" name="pole tekstowe 5">
            <a:extLst>
              <a:ext uri="{FF2B5EF4-FFF2-40B4-BE49-F238E27FC236}">
                <a16:creationId xmlns:a16="http://schemas.microsoft.com/office/drawing/2014/main" id="{FAB3D2CA-CD3E-348C-F8EE-6193EA62E6F2}"/>
              </a:ext>
            </a:extLst>
          </p:cNvPr>
          <p:cNvSpPr txBox="1"/>
          <p:nvPr/>
        </p:nvSpPr>
        <p:spPr>
          <a:xfrm>
            <a:off x="1373717" y="2242403"/>
            <a:ext cx="9150350" cy="830997"/>
          </a:xfrm>
          <a:prstGeom prst="rect">
            <a:avLst/>
          </a:prstGeom>
          <a:noFill/>
        </p:spPr>
        <p:txBody>
          <a:bodyPr wrap="square">
            <a:spAutoFit/>
          </a:bodyPr>
          <a:lstStyle/>
          <a:p>
            <a:pPr algn="just">
              <a:spcAft>
                <a:spcPts val="600"/>
              </a:spcAft>
              <a:buNone/>
            </a:pPr>
            <a:r>
              <a:rPr lang="pl-PL" sz="1600" dirty="0">
                <a:effectLst/>
                <a:latin typeface="Lato" panose="020F0502020204030203" pitchFamily="34" charset="-18"/>
                <a:ea typeface="Times New Roman" panose="02020603050405020304" pitchFamily="18" charset="0"/>
              </a:rPr>
              <a:t>Przez ofertę nieważną należy rozumieć w szczególności ofertę niezgodną z wymogami ogłoszenia/zapytania ofertowego, sprzeczną z przepisami prawa, która nie podlega ocenie w ramach postawionych kryteriów oceny ofert.</a:t>
            </a:r>
          </a:p>
        </p:txBody>
      </p:sp>
    </p:spTree>
    <p:extLst>
      <p:ext uri="{BB962C8B-B14F-4D97-AF65-F5344CB8AC3E}">
        <p14:creationId xmlns:p14="http://schemas.microsoft.com/office/powerpoint/2010/main" val="653427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B7E7805D-4BE6-F5FA-E8DA-1290AF8C5467}"/>
              </a:ext>
            </a:extLst>
          </p:cNvPr>
          <p:cNvSpPr>
            <a:spLocks noGrp="1"/>
          </p:cNvSpPr>
          <p:nvPr>
            <p:ph type="sldNum" sz="quarter" idx="4"/>
          </p:nvPr>
        </p:nvSpPr>
        <p:spPr/>
        <p:txBody>
          <a:bodyPr/>
          <a:lstStyle/>
          <a:p>
            <a:fld id="{6237701D-9FDF-4E72-9E1B-010C53472997}" type="slidenum">
              <a:rPr lang="pl-PL" smtClean="0"/>
              <a:pPr/>
              <a:t>33</a:t>
            </a:fld>
            <a:endParaRPr lang="pl-PL" dirty="0"/>
          </a:p>
        </p:txBody>
      </p:sp>
      <p:sp>
        <p:nvSpPr>
          <p:cNvPr id="3" name="pole tekstowe 2">
            <a:extLst>
              <a:ext uri="{FF2B5EF4-FFF2-40B4-BE49-F238E27FC236}">
                <a16:creationId xmlns:a16="http://schemas.microsoft.com/office/drawing/2014/main" id="{CBFB9CCE-A5B6-B490-4A61-5ED9156DDFD6}"/>
              </a:ext>
            </a:extLst>
          </p:cNvPr>
          <p:cNvSpPr txBox="1"/>
          <p:nvPr/>
        </p:nvSpPr>
        <p:spPr>
          <a:xfrm>
            <a:off x="4614333" y="1376511"/>
            <a:ext cx="3843867" cy="338554"/>
          </a:xfrm>
          <a:prstGeom prst="rect">
            <a:avLst/>
          </a:prstGeom>
          <a:noFill/>
        </p:spPr>
        <p:txBody>
          <a:bodyPr wrap="square" rtlCol="0">
            <a:spAutoFit/>
          </a:bodyPr>
          <a:lstStyle/>
          <a:p>
            <a:r>
              <a:rPr lang="pl-PL" sz="1600" b="1" dirty="0">
                <a:latin typeface="Lato" panose="020F0502020204030203" pitchFamily="34" charset="-18"/>
              </a:rPr>
              <a:t>Zwiększenie wartości zamówienia </a:t>
            </a:r>
          </a:p>
        </p:txBody>
      </p:sp>
      <p:sp>
        <p:nvSpPr>
          <p:cNvPr id="5" name="pole tekstowe 4">
            <a:extLst>
              <a:ext uri="{FF2B5EF4-FFF2-40B4-BE49-F238E27FC236}">
                <a16:creationId xmlns:a16="http://schemas.microsoft.com/office/drawing/2014/main" id="{C7476724-DF79-629D-4706-D47E12DE8509}"/>
              </a:ext>
            </a:extLst>
          </p:cNvPr>
          <p:cNvSpPr txBox="1"/>
          <p:nvPr/>
        </p:nvSpPr>
        <p:spPr>
          <a:xfrm>
            <a:off x="982133" y="2239707"/>
            <a:ext cx="9849909" cy="2031325"/>
          </a:xfrm>
          <a:prstGeom prst="rect">
            <a:avLst/>
          </a:prstGeom>
          <a:noFill/>
        </p:spPr>
        <p:txBody>
          <a:bodyPr wrap="square">
            <a:spAutoFit/>
          </a:bodyPr>
          <a:lstStyle/>
          <a:p>
            <a:pPr algn="just">
              <a:spcAft>
                <a:spcPts val="600"/>
              </a:spcAft>
            </a:pPr>
            <a:r>
              <a:rPr lang="pl-PL" sz="1400" dirty="0">
                <a:effectLst/>
                <a:latin typeface="Lato" panose="020F0502020204030203" pitchFamily="34" charset="-18"/>
                <a:ea typeface="Times New Roman" panose="02020603050405020304" pitchFamily="18" charset="0"/>
              </a:rPr>
              <a:t>W odniesieniu do zamówień, w stosunku do których Beneficjent zamieścił ogłoszenie dopuszcza się zwiększenie wartości takich zamówień udzielonych z zastosowaniem zasady konkurencyjności (np. zwiększenie liczby jednostek), o ile w ogłoszeniu przewidziano taką możliwość. W takim przypadku nie jest konieczne ponowne stosowanie zasady konkurencyjności. W przypadku, gdy zamiast zamieszczenia ogłoszenia Beneficjent przesłał jedynie zapytanie ofertowe do potencjalnych wykonawców zwiększenie wartości takiego zamówienia, o ile w zapytaniu ofertowym przewidziano taką możliwość, nie może doprowadzić do osiągnięcia progu co najmniej 130 000 PLN netto dla łącznej wartości zamówienia podstawowego wraz z jego zwiększeniem. W przypadku Zamawiających obowiązanych do stosowania ustawy PZP również </a:t>
            </a:r>
            <a:br>
              <a:rPr lang="pl-PL" sz="1400" dirty="0">
                <a:effectLst/>
                <a:latin typeface="Lato" panose="020F0502020204030203" pitchFamily="34" charset="-18"/>
                <a:ea typeface="Times New Roman" panose="02020603050405020304" pitchFamily="18" charset="0"/>
              </a:rPr>
            </a:br>
            <a:r>
              <a:rPr lang="pl-PL" sz="1400" dirty="0">
                <a:effectLst/>
                <a:latin typeface="Lato" panose="020F0502020204030203" pitchFamily="34" charset="-18"/>
                <a:ea typeface="Times New Roman" panose="02020603050405020304" pitchFamily="18" charset="0"/>
              </a:rPr>
              <a:t>w przypadku publikacji ogłoszenia w ramach zasady konkurencyjności, zwiększenie wartości zamówienia nie może prowadzić do osiągnięcia prog</a:t>
            </a:r>
            <a:r>
              <a:rPr lang="pl-PL" sz="1400" dirty="0">
                <a:latin typeface="Lato" panose="020F0502020204030203" pitchFamily="34" charset="-18"/>
                <a:ea typeface="Times New Roman" panose="02020603050405020304" pitchFamily="18" charset="0"/>
              </a:rPr>
              <a:t>u co najmniej 130 000 PLN netto.</a:t>
            </a:r>
            <a:endParaRPr lang="pl-PL"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74171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B5A7AA9F-1C29-88AE-874F-ABC7175ACC58}"/>
              </a:ext>
            </a:extLst>
          </p:cNvPr>
          <p:cNvSpPr>
            <a:spLocks noGrp="1"/>
          </p:cNvSpPr>
          <p:nvPr>
            <p:ph type="sldNum" sz="quarter" idx="4"/>
          </p:nvPr>
        </p:nvSpPr>
        <p:spPr/>
        <p:txBody>
          <a:bodyPr/>
          <a:lstStyle/>
          <a:p>
            <a:fld id="{6237701D-9FDF-4E72-9E1B-010C53472997}" type="slidenum">
              <a:rPr lang="pl-PL" smtClean="0"/>
              <a:pPr/>
              <a:t>34</a:t>
            </a:fld>
            <a:endParaRPr lang="pl-PL" dirty="0"/>
          </a:p>
        </p:txBody>
      </p:sp>
      <p:sp>
        <p:nvSpPr>
          <p:cNvPr id="3" name="pole tekstowe 2">
            <a:extLst>
              <a:ext uri="{FF2B5EF4-FFF2-40B4-BE49-F238E27FC236}">
                <a16:creationId xmlns:a16="http://schemas.microsoft.com/office/drawing/2014/main" id="{F0C1FF3C-BDEC-0F47-7282-D4E0093E1CD8}"/>
              </a:ext>
            </a:extLst>
          </p:cNvPr>
          <p:cNvSpPr txBox="1"/>
          <p:nvPr/>
        </p:nvSpPr>
        <p:spPr>
          <a:xfrm>
            <a:off x="3826932" y="1410378"/>
            <a:ext cx="5562601" cy="338554"/>
          </a:xfrm>
          <a:prstGeom prst="rect">
            <a:avLst/>
          </a:prstGeom>
          <a:noFill/>
        </p:spPr>
        <p:txBody>
          <a:bodyPr wrap="square" rtlCol="0">
            <a:spAutoFit/>
          </a:bodyPr>
          <a:lstStyle/>
          <a:p>
            <a:r>
              <a:rPr lang="pl-PL" sz="1600" b="1" dirty="0">
                <a:latin typeface="Lato" panose="020F0502020204030203" pitchFamily="34" charset="-18"/>
              </a:rPr>
              <a:t>Udzielenie zamówienia dotychczasowemu wykonawcy</a:t>
            </a:r>
          </a:p>
        </p:txBody>
      </p:sp>
      <p:sp>
        <p:nvSpPr>
          <p:cNvPr id="5" name="pole tekstowe 4">
            <a:extLst>
              <a:ext uri="{FF2B5EF4-FFF2-40B4-BE49-F238E27FC236}">
                <a16:creationId xmlns:a16="http://schemas.microsoft.com/office/drawing/2014/main" id="{7E2ED5D6-FF2C-38AE-20E6-1A5100641295}"/>
              </a:ext>
            </a:extLst>
          </p:cNvPr>
          <p:cNvSpPr txBox="1"/>
          <p:nvPr/>
        </p:nvSpPr>
        <p:spPr>
          <a:xfrm>
            <a:off x="791633" y="2263680"/>
            <a:ext cx="10608733" cy="1384995"/>
          </a:xfrm>
          <a:prstGeom prst="rect">
            <a:avLst/>
          </a:prstGeom>
          <a:noFill/>
        </p:spPr>
        <p:txBody>
          <a:bodyPr wrap="square">
            <a:spAutoFit/>
          </a:bodyPr>
          <a:lstStyle/>
          <a:p>
            <a:pPr algn="just"/>
            <a:r>
              <a:rPr lang="pl-PL" sz="1400" dirty="0">
                <a:effectLst/>
                <a:latin typeface="Lato" panose="020F0502020204030203" pitchFamily="34" charset="-18"/>
                <a:ea typeface="Times New Roman" panose="02020603050405020304" pitchFamily="18" charset="0"/>
              </a:rPr>
              <a:t>W odniesieniu do zamówień, w stosunku do których Beneficjent zamieścił ogłoszenie lub wysłał zapytanie ofertowe do wybranych Wykonawców dopuszczalne jest udzielenie zamówienia dotychczasowemu wykonawcy bez zastosowania zasady konkurencyjności </a:t>
            </a:r>
            <a:br>
              <a:rPr lang="pl-PL" sz="1400" dirty="0">
                <a:effectLst/>
                <a:latin typeface="Lato" panose="020F0502020204030203" pitchFamily="34" charset="-18"/>
                <a:ea typeface="Times New Roman" panose="02020603050405020304" pitchFamily="18" charset="0"/>
              </a:rPr>
            </a:br>
            <a:r>
              <a:rPr lang="pl-PL" sz="1400" dirty="0">
                <a:effectLst/>
                <a:latin typeface="Lato" panose="020F0502020204030203" pitchFamily="34" charset="-18"/>
                <a:ea typeface="Times New Roman" panose="02020603050405020304" pitchFamily="18" charset="0"/>
              </a:rPr>
              <a:t>w przypadku, gdy łączna wartość zmian jest mniejsza niż kwoty określone w przepisach wydanych na podstawie art. 3 ust. 1 </a:t>
            </a:r>
            <a:r>
              <a:rPr lang="pl-PL" sz="1400">
                <a:effectLst/>
                <a:latin typeface="Lato" panose="020F0502020204030203" pitchFamily="34" charset="-18"/>
                <a:ea typeface="Times New Roman" panose="02020603050405020304" pitchFamily="18" charset="0"/>
              </a:rPr>
              <a:t>ustawy </a:t>
            </a:r>
            <a:br>
              <a:rPr lang="pl-PL" sz="1400">
                <a:effectLst/>
                <a:latin typeface="Lato" panose="020F0502020204030203" pitchFamily="34" charset="-18"/>
                <a:ea typeface="Times New Roman" panose="02020603050405020304" pitchFamily="18" charset="0"/>
              </a:rPr>
            </a:br>
            <a:r>
              <a:rPr lang="pl-PL" sz="1400">
                <a:effectLst/>
                <a:latin typeface="Lato" panose="020F0502020204030203" pitchFamily="34" charset="-18"/>
                <a:ea typeface="Times New Roman" panose="02020603050405020304" pitchFamily="18" charset="0"/>
              </a:rPr>
              <a:t>z </a:t>
            </a:r>
            <a:r>
              <a:rPr lang="pl-PL" sz="1400" dirty="0">
                <a:effectLst/>
                <a:latin typeface="Lato" panose="020F0502020204030203" pitchFamily="34" charset="-18"/>
                <a:ea typeface="Times New Roman" panose="02020603050405020304" pitchFamily="18" charset="0"/>
              </a:rPr>
              <a:t>dnia 11 września 2019 r. Prawo zamówień publicznych (Dz.U.2024.1320) i jednocześnie nie przekraczają 10% wartości zamówienia określonej pierwotnie w umowie w przypadku zamówień na usługi lub dostawy albo, w przypadku zamówień na roboty budowlane, jest nie większa niż 15% wartości zamówienia określonej pierwotnie w umowie.</a:t>
            </a:r>
            <a:endParaRPr lang="pl-PL"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94613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5C714AD2-D571-6CD5-9C42-2C80D2D6D2CB}"/>
              </a:ext>
            </a:extLst>
          </p:cNvPr>
          <p:cNvSpPr>
            <a:spLocks noGrp="1"/>
          </p:cNvSpPr>
          <p:nvPr>
            <p:ph type="sldNum" sz="quarter" idx="4"/>
          </p:nvPr>
        </p:nvSpPr>
        <p:spPr/>
        <p:txBody>
          <a:bodyPr/>
          <a:lstStyle/>
          <a:p>
            <a:fld id="{6237701D-9FDF-4E72-9E1B-010C53472997}" type="slidenum">
              <a:rPr lang="pl-PL" smtClean="0"/>
              <a:pPr/>
              <a:t>35</a:t>
            </a:fld>
            <a:endParaRPr lang="pl-PL" dirty="0"/>
          </a:p>
        </p:txBody>
      </p:sp>
      <p:sp>
        <p:nvSpPr>
          <p:cNvPr id="4" name="pole tekstowe 3">
            <a:extLst>
              <a:ext uri="{FF2B5EF4-FFF2-40B4-BE49-F238E27FC236}">
                <a16:creationId xmlns:a16="http://schemas.microsoft.com/office/drawing/2014/main" id="{278DCD18-8455-71F5-F4B7-14ECA4307384}"/>
              </a:ext>
            </a:extLst>
          </p:cNvPr>
          <p:cNvSpPr txBox="1"/>
          <p:nvPr/>
        </p:nvSpPr>
        <p:spPr>
          <a:xfrm>
            <a:off x="2845858" y="1152086"/>
            <a:ext cx="6500283" cy="338554"/>
          </a:xfrm>
          <a:prstGeom prst="rect">
            <a:avLst/>
          </a:prstGeom>
          <a:noFill/>
        </p:spPr>
        <p:txBody>
          <a:bodyPr wrap="square">
            <a:spAutoFit/>
          </a:bodyPr>
          <a:lstStyle/>
          <a:p>
            <a:r>
              <a:rPr lang="pl-PL" sz="1600" b="1" dirty="0">
                <a:latin typeface="Lato" panose="020F0502020204030203" pitchFamily="34" charset="-18"/>
              </a:rPr>
              <a:t>Przekazywanie dokumentów podlegających zasadzie konkurencyjności</a:t>
            </a:r>
          </a:p>
        </p:txBody>
      </p:sp>
      <p:sp>
        <p:nvSpPr>
          <p:cNvPr id="8" name="pole tekstowe 7">
            <a:extLst>
              <a:ext uri="{FF2B5EF4-FFF2-40B4-BE49-F238E27FC236}">
                <a16:creationId xmlns:a16="http://schemas.microsoft.com/office/drawing/2014/main" id="{42247B94-E2D1-054A-7276-EE3A957CE2D5}"/>
              </a:ext>
            </a:extLst>
          </p:cNvPr>
          <p:cNvSpPr txBox="1"/>
          <p:nvPr/>
        </p:nvSpPr>
        <p:spPr>
          <a:xfrm>
            <a:off x="1187450" y="1874096"/>
            <a:ext cx="9353550" cy="3493264"/>
          </a:xfrm>
          <a:prstGeom prst="rect">
            <a:avLst/>
          </a:prstGeom>
          <a:noFill/>
        </p:spPr>
        <p:txBody>
          <a:bodyPr wrap="square">
            <a:spAutoFit/>
          </a:bodyPr>
          <a:lstStyle/>
          <a:p>
            <a:pPr algn="just">
              <a:buNone/>
            </a:pPr>
            <a:r>
              <a:rPr lang="pl-PL" sz="1200" dirty="0">
                <a:effectLst/>
                <a:latin typeface="Lato" panose="020F0502020204030203" pitchFamily="34" charset="-18"/>
                <a:ea typeface="Times New Roman" panose="02020603050405020304" pitchFamily="18" charset="0"/>
              </a:rPr>
              <a:t>Za dokumentację dotyczącą przeprowadzania zamówień zgodnie z zasadą konkurencyjności podlegającą kontroli przez IP uważa się </a:t>
            </a:r>
            <a:r>
              <a:rPr lang="pl-PL" sz="1200" u="sng" dirty="0">
                <a:effectLst/>
                <a:latin typeface="Lato" panose="020F0502020204030203" pitchFamily="34" charset="-18"/>
                <a:ea typeface="Times New Roman" panose="02020603050405020304" pitchFamily="18" charset="0"/>
              </a:rPr>
              <a:t>w szczególności:</a:t>
            </a:r>
          </a:p>
          <a:p>
            <a:pPr marL="342900" lvl="0" indent="-342900" algn="just">
              <a:spcBef>
                <a:spcPts val="600"/>
              </a:spcBef>
              <a:buFont typeface="+mj-lt"/>
              <a:buAutoNum type="alphaLcPeriod"/>
            </a:pPr>
            <a:r>
              <a:rPr lang="pl-PL" sz="1200" dirty="0">
                <a:effectLst/>
                <a:latin typeface="Lato" panose="020F0502020204030203" pitchFamily="34" charset="-18"/>
                <a:ea typeface="Times New Roman" panose="02020603050405020304" pitchFamily="18" charset="0"/>
              </a:rPr>
              <a:t>potwierdzenie wysłania zapytań ofertowych do co najmniej 3 potencjalnych wykonawców, wraz z podaniem danych tych wykonawców, np. kopii wysłanych e-maili (jeżeli wysłano),</a:t>
            </a:r>
          </a:p>
          <a:p>
            <a:pPr marL="342900" lvl="0" indent="-342900" algn="just">
              <a:spcBef>
                <a:spcPts val="600"/>
              </a:spcBef>
              <a:buFont typeface="+mj-lt"/>
              <a:buAutoNum type="alphaLcPeriod"/>
            </a:pPr>
            <a:r>
              <a:rPr lang="pl-PL" sz="1200" dirty="0">
                <a:effectLst/>
                <a:latin typeface="Lato" panose="020F0502020204030203" pitchFamily="34" charset="-18"/>
                <a:ea typeface="Times New Roman" panose="02020603050405020304" pitchFamily="18" charset="0"/>
              </a:rPr>
              <a:t>kopię zapytania ofertowego (jeżeli wysłano),</a:t>
            </a:r>
          </a:p>
          <a:p>
            <a:pPr marL="342900" lvl="0" indent="-342900" algn="just">
              <a:spcBef>
                <a:spcPts val="600"/>
              </a:spcBef>
              <a:buFont typeface="+mj-lt"/>
              <a:buAutoNum type="alphaLcPeriod"/>
            </a:pPr>
            <a:r>
              <a:rPr lang="pl-PL" sz="1200" dirty="0">
                <a:effectLst/>
                <a:latin typeface="Lato" panose="020F0502020204030203" pitchFamily="34" charset="-18"/>
                <a:ea typeface="Times New Roman" panose="02020603050405020304" pitchFamily="18" charset="0"/>
              </a:rPr>
              <a:t>kopię strony ogłoszenia w prasie, umożliwiającą identyfikację tytułu gazety i daty wydania, potwierdzenie publikacji ogłoszenia na stronie internetowej np. w formie wydruku ze strony internetowej (zrzut ekranu), jeżeli publikowano, przy czym Beneficjent powinien zachować dokumenty związane z udzielanym zamówieniem na swojej stronie internetowej, co najmniej do czasu zakończenia kontroli zamówienia przez IP,</a:t>
            </a:r>
          </a:p>
          <a:p>
            <a:pPr marL="342900" lvl="0" indent="-342900" algn="just">
              <a:spcBef>
                <a:spcPts val="600"/>
              </a:spcBef>
              <a:buFont typeface="+mj-lt"/>
              <a:buAutoNum type="alphaLcPeriod"/>
            </a:pPr>
            <a:r>
              <a:rPr lang="pl-PL" sz="1200" dirty="0">
                <a:effectLst/>
                <a:latin typeface="Lato" panose="020F0502020204030203" pitchFamily="34" charset="-18"/>
                <a:ea typeface="Times New Roman" panose="02020603050405020304" pitchFamily="18" charset="0"/>
              </a:rPr>
              <a:t>kopię zwycięskiej oferty,</a:t>
            </a:r>
          </a:p>
          <a:p>
            <a:pPr marL="342900" lvl="0" indent="-342900" algn="just">
              <a:spcBef>
                <a:spcPts val="600"/>
              </a:spcBef>
              <a:buFont typeface="+mj-lt"/>
              <a:buAutoNum type="alphaLcPeriod"/>
            </a:pPr>
            <a:r>
              <a:rPr lang="pl-PL" sz="1200" dirty="0">
                <a:effectLst/>
                <a:latin typeface="Lato" panose="020F0502020204030203" pitchFamily="34" charset="-18"/>
                <a:ea typeface="Times New Roman" panose="02020603050405020304" pitchFamily="18" charset="0"/>
              </a:rPr>
              <a:t>protokół/notatkę z rozeznania ofertowego, które powinny wskazywać kryteria wyboru ofert przyjęte przez Beneficjenta, wykaz ofert, które wpłynęły do Beneficjenta w odpowiedzi na zapytanie ofertowe, wskazanie i uzasadnienie wyboru wykonawcy oparte na przyjętych kryteriach wyboru, datę sporządzenia i podpis Beneficjenta lub innej upoważnionej osoby,</a:t>
            </a:r>
          </a:p>
          <a:p>
            <a:pPr marL="342900" lvl="0" indent="-342900" algn="just">
              <a:spcBef>
                <a:spcPts val="600"/>
              </a:spcBef>
              <a:buFont typeface="+mj-lt"/>
              <a:buAutoNum type="alphaLcPeriod"/>
            </a:pPr>
            <a:r>
              <a:rPr lang="pl-PL" sz="1200" dirty="0">
                <a:effectLst/>
                <a:latin typeface="Lato" panose="020F0502020204030203" pitchFamily="34" charset="-18"/>
                <a:ea typeface="Times New Roman" panose="02020603050405020304" pitchFamily="18" charset="0"/>
              </a:rPr>
              <a:t>załącznik do protokołu - oświadczenie o braku powiązań ze zwycięskim wykonawcą, podpisane przez Beneficjenta lub osoby wykonujące w imieniu Beneficjenta czynności związane z przygotowaniem i przeprowadzeniem wyboru wykonawcy.</a:t>
            </a:r>
          </a:p>
          <a:p>
            <a:pPr algn="just"/>
            <a:r>
              <a:rPr lang="pl-PL" sz="1100" dirty="0">
                <a:effectLst/>
                <a:latin typeface="Lato" panose="020F0502020204030203" pitchFamily="34" charset="-18"/>
                <a:ea typeface="Times New Roman" panose="02020603050405020304" pitchFamily="18" charset="0"/>
              </a:rPr>
              <a:t> </a:t>
            </a:r>
            <a:endParaRPr lang="pl-PL"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06986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9E72CE04-8CBC-F2C2-323A-0687765164FF}"/>
              </a:ext>
            </a:extLst>
          </p:cNvPr>
          <p:cNvSpPr>
            <a:spLocks noGrp="1"/>
          </p:cNvSpPr>
          <p:nvPr>
            <p:ph type="sldNum" sz="quarter" idx="4"/>
          </p:nvPr>
        </p:nvSpPr>
        <p:spPr/>
        <p:txBody>
          <a:bodyPr/>
          <a:lstStyle/>
          <a:p>
            <a:fld id="{6237701D-9FDF-4E72-9E1B-010C53472997}" type="slidenum">
              <a:rPr lang="pl-PL" smtClean="0"/>
              <a:pPr/>
              <a:t>36</a:t>
            </a:fld>
            <a:endParaRPr lang="pl-PL" dirty="0"/>
          </a:p>
        </p:txBody>
      </p:sp>
      <p:sp>
        <p:nvSpPr>
          <p:cNvPr id="4" name="pole tekstowe 3">
            <a:extLst>
              <a:ext uri="{FF2B5EF4-FFF2-40B4-BE49-F238E27FC236}">
                <a16:creationId xmlns:a16="http://schemas.microsoft.com/office/drawing/2014/main" id="{80FA3AF5-6CBA-6CDC-6A0F-871B6453CBD5}"/>
              </a:ext>
            </a:extLst>
          </p:cNvPr>
          <p:cNvSpPr txBox="1"/>
          <p:nvPr/>
        </p:nvSpPr>
        <p:spPr>
          <a:xfrm>
            <a:off x="1016000" y="2822695"/>
            <a:ext cx="10160000" cy="738664"/>
          </a:xfrm>
          <a:prstGeom prst="rect">
            <a:avLst/>
          </a:prstGeom>
          <a:noFill/>
        </p:spPr>
        <p:txBody>
          <a:bodyPr wrap="square">
            <a:spAutoFit/>
          </a:bodyPr>
          <a:lstStyle/>
          <a:p>
            <a:pPr algn="just"/>
            <a:r>
              <a:rPr lang="pl-PL" sz="1400" dirty="0">
                <a:effectLst/>
                <a:latin typeface="Lato" panose="020F0502020204030203" pitchFamily="34" charset="-18"/>
                <a:ea typeface="Times New Roman" panose="02020603050405020304" pitchFamily="18" charset="0"/>
              </a:rPr>
              <a:t>W przypadku stwierdzenia, że podczas udzielania zamówień na podstawie zasady konkurencyjności doszło do naruszenia tych zasad IZ, IP lub inny uprawniony Organ </a:t>
            </a:r>
            <a:r>
              <a:rPr lang="pl-PL" sz="1400" dirty="0">
                <a:latin typeface="Lato" panose="020F0502020204030203" pitchFamily="34" charset="-18"/>
                <a:ea typeface="Times New Roman" panose="02020603050405020304" pitchFamily="18" charset="0"/>
              </a:rPr>
              <a:t>K</a:t>
            </a:r>
            <a:r>
              <a:rPr lang="pl-PL" sz="1400" dirty="0">
                <a:effectLst/>
                <a:latin typeface="Lato" panose="020F0502020204030203" pitchFamily="34" charset="-18"/>
                <a:ea typeface="Times New Roman" panose="02020603050405020304" pitchFamily="18" charset="0"/>
              </a:rPr>
              <a:t>ontrolny ma prawo wymierzyć korektę finansową zgodnie z „Tabelą Korekt" stanowiącą Załącznik do Umowy finansowej/Porozumienia finansowego. </a:t>
            </a:r>
            <a:endParaRPr lang="pl-PL"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59688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2DADEE72-00D3-4A19-6767-B8E18819FEE1}"/>
              </a:ext>
            </a:extLst>
          </p:cNvPr>
          <p:cNvSpPr>
            <a:spLocks noGrp="1"/>
          </p:cNvSpPr>
          <p:nvPr>
            <p:ph type="sldNum" sz="quarter" idx="4"/>
          </p:nvPr>
        </p:nvSpPr>
        <p:spPr/>
        <p:txBody>
          <a:bodyPr/>
          <a:lstStyle/>
          <a:p>
            <a:fld id="{6237701D-9FDF-4E72-9E1B-010C53472997}" type="slidenum">
              <a:rPr lang="pl-PL" smtClean="0"/>
              <a:pPr/>
              <a:t>37</a:t>
            </a:fld>
            <a:endParaRPr lang="pl-PL" dirty="0"/>
          </a:p>
        </p:txBody>
      </p:sp>
      <p:pic>
        <p:nvPicPr>
          <p:cNvPr id="4" name="Obraz 3">
            <a:extLst>
              <a:ext uri="{FF2B5EF4-FFF2-40B4-BE49-F238E27FC236}">
                <a16:creationId xmlns:a16="http://schemas.microsoft.com/office/drawing/2014/main" id="{9136EF81-F633-3857-899B-CE3C0E4608E2}"/>
              </a:ext>
            </a:extLst>
          </p:cNvPr>
          <p:cNvPicPr>
            <a:picLocks noChangeAspect="1"/>
          </p:cNvPicPr>
          <p:nvPr/>
        </p:nvPicPr>
        <p:blipFill>
          <a:blip r:embed="rId2"/>
          <a:stretch>
            <a:fillRect/>
          </a:stretch>
        </p:blipFill>
        <p:spPr>
          <a:xfrm>
            <a:off x="1802677" y="1241968"/>
            <a:ext cx="8052523" cy="4544347"/>
          </a:xfrm>
          <a:prstGeom prst="rect">
            <a:avLst/>
          </a:prstGeom>
        </p:spPr>
      </p:pic>
    </p:spTree>
    <p:extLst>
      <p:ext uri="{BB962C8B-B14F-4D97-AF65-F5344CB8AC3E}">
        <p14:creationId xmlns:p14="http://schemas.microsoft.com/office/powerpoint/2010/main" val="1562199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D35C46FF-0486-938D-A5AA-D72887CAA7C6}"/>
              </a:ext>
            </a:extLst>
          </p:cNvPr>
          <p:cNvSpPr>
            <a:spLocks noGrp="1"/>
          </p:cNvSpPr>
          <p:nvPr>
            <p:ph type="sldNum" sz="quarter" idx="4"/>
          </p:nvPr>
        </p:nvSpPr>
        <p:spPr/>
        <p:txBody>
          <a:bodyPr/>
          <a:lstStyle/>
          <a:p>
            <a:fld id="{6237701D-9FDF-4E72-9E1B-010C53472997}" type="slidenum">
              <a:rPr lang="pl-PL" smtClean="0"/>
              <a:pPr/>
              <a:t>38</a:t>
            </a:fld>
            <a:endParaRPr lang="pl-PL" dirty="0"/>
          </a:p>
        </p:txBody>
      </p:sp>
      <p:pic>
        <p:nvPicPr>
          <p:cNvPr id="4" name="Obraz 3">
            <a:extLst>
              <a:ext uri="{FF2B5EF4-FFF2-40B4-BE49-F238E27FC236}">
                <a16:creationId xmlns:a16="http://schemas.microsoft.com/office/drawing/2014/main" id="{81C66480-205C-F3B9-3B1F-14DC7E08AFA4}"/>
              </a:ext>
            </a:extLst>
          </p:cNvPr>
          <p:cNvPicPr>
            <a:picLocks noChangeAspect="1"/>
          </p:cNvPicPr>
          <p:nvPr/>
        </p:nvPicPr>
        <p:blipFill>
          <a:blip r:embed="rId2"/>
          <a:stretch>
            <a:fillRect/>
          </a:stretch>
        </p:blipFill>
        <p:spPr>
          <a:xfrm>
            <a:off x="2260367" y="1273119"/>
            <a:ext cx="7671266" cy="4721281"/>
          </a:xfrm>
          <a:prstGeom prst="rect">
            <a:avLst/>
          </a:prstGeom>
        </p:spPr>
      </p:pic>
    </p:spTree>
    <p:extLst>
      <p:ext uri="{BB962C8B-B14F-4D97-AF65-F5344CB8AC3E}">
        <p14:creationId xmlns:p14="http://schemas.microsoft.com/office/powerpoint/2010/main" val="3794423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46E05289-0D1B-0F4D-2092-65D2424DBF01}"/>
              </a:ext>
            </a:extLst>
          </p:cNvPr>
          <p:cNvSpPr>
            <a:spLocks noGrp="1"/>
          </p:cNvSpPr>
          <p:nvPr>
            <p:ph type="sldNum" sz="quarter" idx="4"/>
          </p:nvPr>
        </p:nvSpPr>
        <p:spPr/>
        <p:txBody>
          <a:bodyPr/>
          <a:lstStyle/>
          <a:p>
            <a:fld id="{6237701D-9FDF-4E72-9E1B-010C53472997}" type="slidenum">
              <a:rPr lang="pl-PL" smtClean="0"/>
              <a:pPr/>
              <a:t>39</a:t>
            </a:fld>
            <a:endParaRPr lang="pl-PL" dirty="0"/>
          </a:p>
        </p:txBody>
      </p:sp>
      <p:pic>
        <p:nvPicPr>
          <p:cNvPr id="4" name="Obraz 3">
            <a:extLst>
              <a:ext uri="{FF2B5EF4-FFF2-40B4-BE49-F238E27FC236}">
                <a16:creationId xmlns:a16="http://schemas.microsoft.com/office/drawing/2014/main" id="{800F9773-0117-5853-1C7F-54BEF45373A7}"/>
              </a:ext>
            </a:extLst>
          </p:cNvPr>
          <p:cNvPicPr>
            <a:picLocks noChangeAspect="1"/>
          </p:cNvPicPr>
          <p:nvPr/>
        </p:nvPicPr>
        <p:blipFill>
          <a:blip r:embed="rId2"/>
          <a:stretch>
            <a:fillRect/>
          </a:stretch>
        </p:blipFill>
        <p:spPr>
          <a:xfrm>
            <a:off x="2183084" y="1157394"/>
            <a:ext cx="7572470" cy="4811605"/>
          </a:xfrm>
          <a:prstGeom prst="rect">
            <a:avLst/>
          </a:prstGeom>
        </p:spPr>
      </p:pic>
    </p:spTree>
    <p:extLst>
      <p:ext uri="{BB962C8B-B14F-4D97-AF65-F5344CB8AC3E}">
        <p14:creationId xmlns:p14="http://schemas.microsoft.com/office/powerpoint/2010/main" val="3993574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102DDDC1-6DF6-81E5-A325-49C46A8A7BB9}"/>
              </a:ext>
            </a:extLst>
          </p:cNvPr>
          <p:cNvSpPr>
            <a:spLocks noGrp="1"/>
          </p:cNvSpPr>
          <p:nvPr>
            <p:ph type="sldNum" sz="quarter" idx="4"/>
          </p:nvPr>
        </p:nvSpPr>
        <p:spPr/>
        <p:txBody>
          <a:bodyPr/>
          <a:lstStyle/>
          <a:p>
            <a:fld id="{6237701D-9FDF-4E72-9E1B-010C53472997}" type="slidenum">
              <a:rPr lang="pl-PL" smtClean="0"/>
              <a:pPr/>
              <a:t>4</a:t>
            </a:fld>
            <a:endParaRPr lang="pl-PL" dirty="0"/>
          </a:p>
        </p:txBody>
      </p:sp>
      <p:pic>
        <p:nvPicPr>
          <p:cNvPr id="6" name="Obraz 5">
            <a:extLst>
              <a:ext uri="{FF2B5EF4-FFF2-40B4-BE49-F238E27FC236}">
                <a16:creationId xmlns:a16="http://schemas.microsoft.com/office/drawing/2014/main" id="{A7AC7896-6A0F-35A3-132D-0E8A9AD1030C}"/>
              </a:ext>
            </a:extLst>
          </p:cNvPr>
          <p:cNvPicPr>
            <a:picLocks noChangeAspect="1"/>
          </p:cNvPicPr>
          <p:nvPr/>
        </p:nvPicPr>
        <p:blipFill>
          <a:blip r:embed="rId2"/>
          <a:stretch>
            <a:fillRect/>
          </a:stretch>
        </p:blipFill>
        <p:spPr>
          <a:xfrm>
            <a:off x="1132533" y="1927083"/>
            <a:ext cx="9792179" cy="4151258"/>
          </a:xfrm>
          <a:prstGeom prst="rect">
            <a:avLst/>
          </a:prstGeom>
        </p:spPr>
      </p:pic>
      <p:cxnSp>
        <p:nvCxnSpPr>
          <p:cNvPr id="9" name="Łącznik: łamany 8">
            <a:extLst>
              <a:ext uri="{FF2B5EF4-FFF2-40B4-BE49-F238E27FC236}">
                <a16:creationId xmlns:a16="http://schemas.microsoft.com/office/drawing/2014/main" id="{3CE4442E-711C-E1A3-094F-308D3F6E951D}"/>
              </a:ext>
            </a:extLst>
          </p:cNvPr>
          <p:cNvCxnSpPr>
            <a:cxnSpLocks/>
          </p:cNvCxnSpPr>
          <p:nvPr/>
        </p:nvCxnSpPr>
        <p:spPr>
          <a:xfrm>
            <a:off x="9095873" y="4263991"/>
            <a:ext cx="880442" cy="48010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pole tekstowe 3">
            <a:extLst>
              <a:ext uri="{FF2B5EF4-FFF2-40B4-BE49-F238E27FC236}">
                <a16:creationId xmlns:a16="http://schemas.microsoft.com/office/drawing/2014/main" id="{2B156DFF-8E7D-3143-F145-753E0A37B791}"/>
              </a:ext>
            </a:extLst>
          </p:cNvPr>
          <p:cNvSpPr txBox="1"/>
          <p:nvPr/>
        </p:nvSpPr>
        <p:spPr>
          <a:xfrm>
            <a:off x="869941" y="1179562"/>
            <a:ext cx="10659607" cy="646331"/>
          </a:xfrm>
          <a:prstGeom prst="rect">
            <a:avLst/>
          </a:prstGeom>
          <a:noFill/>
        </p:spPr>
        <p:txBody>
          <a:bodyPr wrap="square">
            <a:spAutoFit/>
          </a:bodyPr>
          <a:lstStyle/>
          <a:p>
            <a:pPr algn="just"/>
            <a:r>
              <a:rPr lang="pl-PL" dirty="0">
                <a:latin typeface="Lato" panose="020F0502020204030203" pitchFamily="34" charset="-18"/>
              </a:rPr>
              <a:t>W celu przesłania zamówienia publicznego należy z listy projektów wybrać funkcję </a:t>
            </a:r>
            <a:r>
              <a:rPr lang="pl-PL" b="1" dirty="0">
                <a:latin typeface="Lato" panose="020F0502020204030203" pitchFamily="34" charset="-18"/>
              </a:rPr>
              <a:t>,,Zamówienia publiczne’’, klikając w tym celu najpierw  w pole ,,Rozliczenie projektu’’. </a:t>
            </a:r>
          </a:p>
        </p:txBody>
      </p:sp>
      <p:cxnSp>
        <p:nvCxnSpPr>
          <p:cNvPr id="5" name="Łącznik: łamany 4">
            <a:extLst>
              <a:ext uri="{FF2B5EF4-FFF2-40B4-BE49-F238E27FC236}">
                <a16:creationId xmlns:a16="http://schemas.microsoft.com/office/drawing/2014/main" id="{D785716C-1FF2-438C-340B-0BA5C02DC483}"/>
              </a:ext>
            </a:extLst>
          </p:cNvPr>
          <p:cNvCxnSpPr>
            <a:cxnSpLocks/>
          </p:cNvCxnSpPr>
          <p:nvPr/>
        </p:nvCxnSpPr>
        <p:spPr>
          <a:xfrm rot="5400000">
            <a:off x="10536901" y="3412412"/>
            <a:ext cx="836179" cy="2258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308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8734D30B-853E-CD1E-11CC-E8D6FDFDC1C0}"/>
              </a:ext>
            </a:extLst>
          </p:cNvPr>
          <p:cNvSpPr>
            <a:spLocks noGrp="1"/>
          </p:cNvSpPr>
          <p:nvPr>
            <p:ph type="sldNum" sz="quarter" idx="4"/>
          </p:nvPr>
        </p:nvSpPr>
        <p:spPr/>
        <p:txBody>
          <a:bodyPr/>
          <a:lstStyle/>
          <a:p>
            <a:fld id="{6237701D-9FDF-4E72-9E1B-010C53472997}" type="slidenum">
              <a:rPr lang="pl-PL" smtClean="0"/>
              <a:pPr/>
              <a:t>40</a:t>
            </a:fld>
            <a:endParaRPr lang="pl-PL" dirty="0"/>
          </a:p>
        </p:txBody>
      </p:sp>
      <p:pic>
        <p:nvPicPr>
          <p:cNvPr id="4" name="Obraz 3">
            <a:extLst>
              <a:ext uri="{FF2B5EF4-FFF2-40B4-BE49-F238E27FC236}">
                <a16:creationId xmlns:a16="http://schemas.microsoft.com/office/drawing/2014/main" id="{8719526A-22DD-92FF-E863-270C0A18B4E6}"/>
              </a:ext>
            </a:extLst>
          </p:cNvPr>
          <p:cNvPicPr>
            <a:picLocks noChangeAspect="1"/>
          </p:cNvPicPr>
          <p:nvPr/>
        </p:nvPicPr>
        <p:blipFill>
          <a:blip r:embed="rId2"/>
          <a:stretch>
            <a:fillRect/>
          </a:stretch>
        </p:blipFill>
        <p:spPr>
          <a:xfrm>
            <a:off x="2206778" y="1066221"/>
            <a:ext cx="7778443" cy="4949293"/>
          </a:xfrm>
          <a:prstGeom prst="rect">
            <a:avLst/>
          </a:prstGeom>
        </p:spPr>
      </p:pic>
    </p:spTree>
    <p:extLst>
      <p:ext uri="{BB962C8B-B14F-4D97-AF65-F5344CB8AC3E}">
        <p14:creationId xmlns:p14="http://schemas.microsoft.com/office/powerpoint/2010/main" val="1092940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4F670268-6DE6-0317-617E-BA42B33C53AB}"/>
              </a:ext>
            </a:extLst>
          </p:cNvPr>
          <p:cNvSpPr>
            <a:spLocks noGrp="1"/>
          </p:cNvSpPr>
          <p:nvPr>
            <p:ph type="sldNum" sz="quarter" idx="4"/>
          </p:nvPr>
        </p:nvSpPr>
        <p:spPr/>
        <p:txBody>
          <a:bodyPr/>
          <a:lstStyle/>
          <a:p>
            <a:fld id="{6237701D-9FDF-4E72-9E1B-010C53472997}" type="slidenum">
              <a:rPr lang="pl-PL" smtClean="0"/>
              <a:pPr/>
              <a:t>41</a:t>
            </a:fld>
            <a:endParaRPr lang="pl-PL" dirty="0"/>
          </a:p>
        </p:txBody>
      </p:sp>
      <p:pic>
        <p:nvPicPr>
          <p:cNvPr id="4" name="Obraz 3">
            <a:extLst>
              <a:ext uri="{FF2B5EF4-FFF2-40B4-BE49-F238E27FC236}">
                <a16:creationId xmlns:a16="http://schemas.microsoft.com/office/drawing/2014/main" id="{455B93C4-BBDD-5039-0592-23FE62B95AC4}"/>
              </a:ext>
            </a:extLst>
          </p:cNvPr>
          <p:cNvPicPr>
            <a:picLocks noChangeAspect="1"/>
          </p:cNvPicPr>
          <p:nvPr/>
        </p:nvPicPr>
        <p:blipFill>
          <a:blip r:embed="rId2"/>
          <a:stretch>
            <a:fillRect/>
          </a:stretch>
        </p:blipFill>
        <p:spPr>
          <a:xfrm>
            <a:off x="2082056" y="981064"/>
            <a:ext cx="8492811" cy="5095686"/>
          </a:xfrm>
          <a:prstGeom prst="rect">
            <a:avLst/>
          </a:prstGeom>
        </p:spPr>
      </p:pic>
    </p:spTree>
    <p:extLst>
      <p:ext uri="{BB962C8B-B14F-4D97-AF65-F5344CB8AC3E}">
        <p14:creationId xmlns:p14="http://schemas.microsoft.com/office/powerpoint/2010/main" val="1766851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3B05A43D-B0D9-33F9-7E49-4646FE471D3F}"/>
              </a:ext>
            </a:extLst>
          </p:cNvPr>
          <p:cNvSpPr>
            <a:spLocks noGrp="1"/>
          </p:cNvSpPr>
          <p:nvPr>
            <p:ph type="sldNum" sz="quarter" idx="4"/>
          </p:nvPr>
        </p:nvSpPr>
        <p:spPr/>
        <p:txBody>
          <a:bodyPr/>
          <a:lstStyle/>
          <a:p>
            <a:fld id="{6237701D-9FDF-4E72-9E1B-010C53472997}" type="slidenum">
              <a:rPr lang="pl-PL" smtClean="0"/>
              <a:pPr/>
              <a:t>42</a:t>
            </a:fld>
            <a:endParaRPr lang="pl-PL" dirty="0"/>
          </a:p>
        </p:txBody>
      </p:sp>
      <p:pic>
        <p:nvPicPr>
          <p:cNvPr id="4" name="Obraz 3">
            <a:extLst>
              <a:ext uri="{FF2B5EF4-FFF2-40B4-BE49-F238E27FC236}">
                <a16:creationId xmlns:a16="http://schemas.microsoft.com/office/drawing/2014/main" id="{63349A87-A9A8-D449-03EE-4C23CD908FEB}"/>
              </a:ext>
            </a:extLst>
          </p:cNvPr>
          <p:cNvPicPr>
            <a:picLocks noChangeAspect="1"/>
          </p:cNvPicPr>
          <p:nvPr/>
        </p:nvPicPr>
        <p:blipFill>
          <a:blip r:embed="rId2"/>
          <a:stretch>
            <a:fillRect/>
          </a:stretch>
        </p:blipFill>
        <p:spPr>
          <a:xfrm>
            <a:off x="1985853" y="1133818"/>
            <a:ext cx="7813894" cy="4987001"/>
          </a:xfrm>
          <a:prstGeom prst="rect">
            <a:avLst/>
          </a:prstGeom>
        </p:spPr>
      </p:pic>
    </p:spTree>
    <p:extLst>
      <p:ext uri="{BB962C8B-B14F-4D97-AF65-F5344CB8AC3E}">
        <p14:creationId xmlns:p14="http://schemas.microsoft.com/office/powerpoint/2010/main" val="16576453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55071191-B3CF-7568-F1CE-1F499231F147}"/>
              </a:ext>
            </a:extLst>
          </p:cNvPr>
          <p:cNvSpPr>
            <a:spLocks noGrp="1"/>
          </p:cNvSpPr>
          <p:nvPr>
            <p:ph type="sldNum" sz="quarter" idx="4"/>
          </p:nvPr>
        </p:nvSpPr>
        <p:spPr/>
        <p:txBody>
          <a:bodyPr/>
          <a:lstStyle/>
          <a:p>
            <a:fld id="{6237701D-9FDF-4E72-9E1B-010C53472997}" type="slidenum">
              <a:rPr lang="pl-PL" smtClean="0"/>
              <a:pPr/>
              <a:t>43</a:t>
            </a:fld>
            <a:endParaRPr lang="pl-PL" dirty="0"/>
          </a:p>
        </p:txBody>
      </p:sp>
      <p:pic>
        <p:nvPicPr>
          <p:cNvPr id="4" name="Obraz 3">
            <a:extLst>
              <a:ext uri="{FF2B5EF4-FFF2-40B4-BE49-F238E27FC236}">
                <a16:creationId xmlns:a16="http://schemas.microsoft.com/office/drawing/2014/main" id="{3348C546-CB3D-E5D7-7B84-213DF4BC025E}"/>
              </a:ext>
            </a:extLst>
          </p:cNvPr>
          <p:cNvPicPr>
            <a:picLocks noChangeAspect="1"/>
          </p:cNvPicPr>
          <p:nvPr/>
        </p:nvPicPr>
        <p:blipFill>
          <a:blip r:embed="rId2"/>
          <a:stretch>
            <a:fillRect/>
          </a:stretch>
        </p:blipFill>
        <p:spPr>
          <a:xfrm>
            <a:off x="2051735" y="1047917"/>
            <a:ext cx="8088529" cy="4979770"/>
          </a:xfrm>
          <a:prstGeom prst="rect">
            <a:avLst/>
          </a:prstGeom>
        </p:spPr>
      </p:pic>
    </p:spTree>
    <p:extLst>
      <p:ext uri="{BB962C8B-B14F-4D97-AF65-F5344CB8AC3E}">
        <p14:creationId xmlns:p14="http://schemas.microsoft.com/office/powerpoint/2010/main" val="5830031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CF88F42D-53A3-A5C8-1D01-054F286F8067}"/>
              </a:ext>
            </a:extLst>
          </p:cNvPr>
          <p:cNvSpPr>
            <a:spLocks noGrp="1"/>
          </p:cNvSpPr>
          <p:nvPr>
            <p:ph type="sldNum" sz="quarter" idx="4"/>
          </p:nvPr>
        </p:nvSpPr>
        <p:spPr/>
        <p:txBody>
          <a:bodyPr/>
          <a:lstStyle/>
          <a:p>
            <a:fld id="{6237701D-9FDF-4E72-9E1B-010C53472997}" type="slidenum">
              <a:rPr lang="pl-PL" smtClean="0"/>
              <a:pPr/>
              <a:t>44</a:t>
            </a:fld>
            <a:endParaRPr lang="pl-PL" dirty="0"/>
          </a:p>
        </p:txBody>
      </p:sp>
      <p:pic>
        <p:nvPicPr>
          <p:cNvPr id="4" name="Obraz 3">
            <a:extLst>
              <a:ext uri="{FF2B5EF4-FFF2-40B4-BE49-F238E27FC236}">
                <a16:creationId xmlns:a16="http://schemas.microsoft.com/office/drawing/2014/main" id="{1CE3FD36-283A-7EAD-9CD8-57ED5B30F48A}"/>
              </a:ext>
            </a:extLst>
          </p:cNvPr>
          <p:cNvPicPr>
            <a:picLocks noChangeAspect="1"/>
          </p:cNvPicPr>
          <p:nvPr/>
        </p:nvPicPr>
        <p:blipFill>
          <a:blip r:embed="rId2"/>
          <a:stretch>
            <a:fillRect/>
          </a:stretch>
        </p:blipFill>
        <p:spPr>
          <a:xfrm>
            <a:off x="1993685" y="1018421"/>
            <a:ext cx="7957045" cy="4821158"/>
          </a:xfrm>
          <a:prstGeom prst="rect">
            <a:avLst/>
          </a:prstGeom>
        </p:spPr>
      </p:pic>
    </p:spTree>
    <p:extLst>
      <p:ext uri="{BB962C8B-B14F-4D97-AF65-F5344CB8AC3E}">
        <p14:creationId xmlns:p14="http://schemas.microsoft.com/office/powerpoint/2010/main" val="41866242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C8332148-900D-B705-5E65-0CB71D6C15B2}"/>
              </a:ext>
            </a:extLst>
          </p:cNvPr>
          <p:cNvSpPr>
            <a:spLocks noGrp="1"/>
          </p:cNvSpPr>
          <p:nvPr>
            <p:ph type="sldNum" sz="quarter" idx="4"/>
          </p:nvPr>
        </p:nvSpPr>
        <p:spPr/>
        <p:txBody>
          <a:bodyPr/>
          <a:lstStyle/>
          <a:p>
            <a:fld id="{6237701D-9FDF-4E72-9E1B-010C53472997}" type="slidenum">
              <a:rPr lang="pl-PL" smtClean="0"/>
              <a:pPr/>
              <a:t>45</a:t>
            </a:fld>
            <a:endParaRPr lang="pl-PL" dirty="0"/>
          </a:p>
        </p:txBody>
      </p:sp>
      <p:pic>
        <p:nvPicPr>
          <p:cNvPr id="4" name="Obraz 3">
            <a:extLst>
              <a:ext uri="{FF2B5EF4-FFF2-40B4-BE49-F238E27FC236}">
                <a16:creationId xmlns:a16="http://schemas.microsoft.com/office/drawing/2014/main" id="{44CF5392-E099-8BAC-2F33-A614C7DC1624}"/>
              </a:ext>
            </a:extLst>
          </p:cNvPr>
          <p:cNvPicPr>
            <a:picLocks noChangeAspect="1"/>
          </p:cNvPicPr>
          <p:nvPr/>
        </p:nvPicPr>
        <p:blipFill>
          <a:blip r:embed="rId2"/>
          <a:stretch>
            <a:fillRect/>
          </a:stretch>
        </p:blipFill>
        <p:spPr>
          <a:xfrm>
            <a:off x="2109039" y="1063365"/>
            <a:ext cx="7636093" cy="4866736"/>
          </a:xfrm>
          <a:prstGeom prst="rect">
            <a:avLst/>
          </a:prstGeom>
        </p:spPr>
      </p:pic>
    </p:spTree>
    <p:extLst>
      <p:ext uri="{BB962C8B-B14F-4D97-AF65-F5344CB8AC3E}">
        <p14:creationId xmlns:p14="http://schemas.microsoft.com/office/powerpoint/2010/main" val="36199352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9017C2D2-2235-7CC1-ED29-44C48B8CF9EC}"/>
              </a:ext>
            </a:extLst>
          </p:cNvPr>
          <p:cNvSpPr>
            <a:spLocks noGrp="1"/>
          </p:cNvSpPr>
          <p:nvPr>
            <p:ph type="sldNum" sz="quarter" idx="4"/>
          </p:nvPr>
        </p:nvSpPr>
        <p:spPr/>
        <p:txBody>
          <a:bodyPr/>
          <a:lstStyle/>
          <a:p>
            <a:fld id="{6237701D-9FDF-4E72-9E1B-010C53472997}" type="slidenum">
              <a:rPr lang="pl-PL" smtClean="0"/>
              <a:pPr/>
              <a:t>46</a:t>
            </a:fld>
            <a:endParaRPr lang="pl-PL" dirty="0"/>
          </a:p>
        </p:txBody>
      </p:sp>
      <p:pic>
        <p:nvPicPr>
          <p:cNvPr id="4" name="Obraz 3">
            <a:extLst>
              <a:ext uri="{FF2B5EF4-FFF2-40B4-BE49-F238E27FC236}">
                <a16:creationId xmlns:a16="http://schemas.microsoft.com/office/drawing/2014/main" id="{DBF0A80C-2091-CAE2-DE07-1D1DAC5228E7}"/>
              </a:ext>
            </a:extLst>
          </p:cNvPr>
          <p:cNvPicPr>
            <a:picLocks noChangeAspect="1"/>
          </p:cNvPicPr>
          <p:nvPr/>
        </p:nvPicPr>
        <p:blipFill>
          <a:blip r:embed="rId2"/>
          <a:stretch>
            <a:fillRect/>
          </a:stretch>
        </p:blipFill>
        <p:spPr>
          <a:xfrm>
            <a:off x="1818716" y="1686262"/>
            <a:ext cx="8554567" cy="3485475"/>
          </a:xfrm>
          <a:prstGeom prst="rect">
            <a:avLst/>
          </a:prstGeom>
        </p:spPr>
      </p:pic>
    </p:spTree>
    <p:extLst>
      <p:ext uri="{BB962C8B-B14F-4D97-AF65-F5344CB8AC3E}">
        <p14:creationId xmlns:p14="http://schemas.microsoft.com/office/powerpoint/2010/main" val="20513084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E80CC47-330E-8C94-589A-BE8F535E7377}"/>
              </a:ext>
            </a:extLst>
          </p:cNvPr>
          <p:cNvSpPr>
            <a:spLocks noGrp="1"/>
          </p:cNvSpPr>
          <p:nvPr>
            <p:ph type="sldNum" sz="quarter" idx="4"/>
          </p:nvPr>
        </p:nvSpPr>
        <p:spPr/>
        <p:txBody>
          <a:bodyPr/>
          <a:lstStyle/>
          <a:p>
            <a:fld id="{6237701D-9FDF-4E72-9E1B-010C53472997}" type="slidenum">
              <a:rPr lang="pl-PL" smtClean="0"/>
              <a:pPr/>
              <a:t>47</a:t>
            </a:fld>
            <a:endParaRPr lang="pl-PL" dirty="0"/>
          </a:p>
        </p:txBody>
      </p:sp>
      <p:pic>
        <p:nvPicPr>
          <p:cNvPr id="4" name="Obraz 3">
            <a:extLst>
              <a:ext uri="{FF2B5EF4-FFF2-40B4-BE49-F238E27FC236}">
                <a16:creationId xmlns:a16="http://schemas.microsoft.com/office/drawing/2014/main" id="{B7F4F8FB-C83F-7FE8-EE0C-3BDAD963CDB7}"/>
              </a:ext>
            </a:extLst>
          </p:cNvPr>
          <p:cNvPicPr>
            <a:picLocks noChangeAspect="1"/>
          </p:cNvPicPr>
          <p:nvPr/>
        </p:nvPicPr>
        <p:blipFill>
          <a:blip r:embed="rId2"/>
          <a:stretch>
            <a:fillRect/>
          </a:stretch>
        </p:blipFill>
        <p:spPr>
          <a:xfrm>
            <a:off x="2034335" y="1938867"/>
            <a:ext cx="8534019" cy="3192745"/>
          </a:xfrm>
          <a:prstGeom prst="rect">
            <a:avLst/>
          </a:prstGeom>
        </p:spPr>
      </p:pic>
    </p:spTree>
    <p:extLst>
      <p:ext uri="{BB962C8B-B14F-4D97-AF65-F5344CB8AC3E}">
        <p14:creationId xmlns:p14="http://schemas.microsoft.com/office/powerpoint/2010/main" val="38320762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24565E4B-2DD8-F4C4-4BB6-549E61FA2BAF}"/>
              </a:ext>
            </a:extLst>
          </p:cNvPr>
          <p:cNvSpPr>
            <a:spLocks noGrp="1"/>
          </p:cNvSpPr>
          <p:nvPr>
            <p:ph type="sldNum" sz="quarter" idx="4"/>
          </p:nvPr>
        </p:nvSpPr>
        <p:spPr/>
        <p:txBody>
          <a:bodyPr/>
          <a:lstStyle/>
          <a:p>
            <a:fld id="{6237701D-9FDF-4E72-9E1B-010C53472997}" type="slidenum">
              <a:rPr lang="pl-PL" smtClean="0"/>
              <a:pPr/>
              <a:t>48</a:t>
            </a:fld>
            <a:endParaRPr lang="pl-PL" dirty="0"/>
          </a:p>
        </p:txBody>
      </p:sp>
      <p:pic>
        <p:nvPicPr>
          <p:cNvPr id="4" name="Obraz 3">
            <a:extLst>
              <a:ext uri="{FF2B5EF4-FFF2-40B4-BE49-F238E27FC236}">
                <a16:creationId xmlns:a16="http://schemas.microsoft.com/office/drawing/2014/main" id="{3D374802-E96F-88CF-8D57-880103763488}"/>
              </a:ext>
            </a:extLst>
          </p:cNvPr>
          <p:cNvPicPr>
            <a:picLocks noChangeAspect="1"/>
          </p:cNvPicPr>
          <p:nvPr/>
        </p:nvPicPr>
        <p:blipFill>
          <a:blip r:embed="rId2"/>
          <a:stretch>
            <a:fillRect/>
          </a:stretch>
        </p:blipFill>
        <p:spPr>
          <a:xfrm>
            <a:off x="1835986" y="1810389"/>
            <a:ext cx="9458546" cy="3476791"/>
          </a:xfrm>
          <a:prstGeom prst="rect">
            <a:avLst/>
          </a:prstGeom>
        </p:spPr>
      </p:pic>
    </p:spTree>
    <p:extLst>
      <p:ext uri="{BB962C8B-B14F-4D97-AF65-F5344CB8AC3E}">
        <p14:creationId xmlns:p14="http://schemas.microsoft.com/office/powerpoint/2010/main" val="26124173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4"/>
          </p:nvPr>
        </p:nvSpPr>
        <p:spPr/>
        <p:txBody>
          <a:bodyPr/>
          <a:lstStyle/>
          <a:p>
            <a:r>
              <a:rPr lang="pl-PL" dirty="0"/>
              <a:t>26</a:t>
            </a:r>
          </a:p>
        </p:txBody>
      </p:sp>
      <p:sp>
        <p:nvSpPr>
          <p:cNvPr id="3" name="pole tekstowe 2"/>
          <p:cNvSpPr txBox="1"/>
          <p:nvPr/>
        </p:nvSpPr>
        <p:spPr>
          <a:xfrm>
            <a:off x="2247900" y="2005461"/>
            <a:ext cx="7772400" cy="1138773"/>
          </a:xfrm>
          <a:prstGeom prst="rect">
            <a:avLst/>
          </a:prstGeom>
          <a:noFill/>
        </p:spPr>
        <p:txBody>
          <a:bodyPr wrap="square" rtlCol="0">
            <a:spAutoFit/>
          </a:bodyPr>
          <a:lstStyle/>
          <a:p>
            <a:pPr algn="ctr"/>
            <a:r>
              <a:rPr lang="pl-PL" sz="4000" b="1" dirty="0">
                <a:solidFill>
                  <a:srgbClr val="003399"/>
                </a:solidFill>
                <a:latin typeface="Lato" panose="020F0502020204030203" pitchFamily="34" charset="-18"/>
              </a:rPr>
              <a:t>Dziękujemy za uwagę</a:t>
            </a:r>
          </a:p>
          <a:p>
            <a:pPr algn="ctr"/>
            <a:endParaRPr lang="pl-PL" sz="2800" b="1" dirty="0">
              <a:solidFill>
                <a:srgbClr val="003399"/>
              </a:solidFill>
              <a:latin typeface="Lato" panose="020F0502020204030203" pitchFamily="34" charset="-18"/>
            </a:endParaRPr>
          </a:p>
        </p:txBody>
      </p:sp>
      <p:sp>
        <p:nvSpPr>
          <p:cNvPr id="4" name="pole tekstowe 3"/>
          <p:cNvSpPr txBox="1"/>
          <p:nvPr/>
        </p:nvSpPr>
        <p:spPr>
          <a:xfrm>
            <a:off x="2366433" y="3513667"/>
            <a:ext cx="7772400" cy="1631216"/>
          </a:xfrm>
          <a:prstGeom prst="rect">
            <a:avLst/>
          </a:prstGeom>
          <a:noFill/>
        </p:spPr>
        <p:txBody>
          <a:bodyPr wrap="square" rtlCol="0">
            <a:spAutoFit/>
          </a:bodyPr>
          <a:lstStyle/>
          <a:p>
            <a:pPr algn="ctr"/>
            <a:r>
              <a:rPr lang="pl-PL" sz="2000" b="1" dirty="0">
                <a:solidFill>
                  <a:srgbClr val="003399"/>
                </a:solidFill>
                <a:latin typeface="Lato" panose="020F0502020204030203" pitchFamily="34" charset="-18"/>
              </a:rPr>
              <a:t>Centrum Obsługi Projektów Europejskich </a:t>
            </a:r>
            <a:br>
              <a:rPr lang="pl-PL" sz="2000" dirty="0">
                <a:solidFill>
                  <a:srgbClr val="003399"/>
                </a:solidFill>
                <a:latin typeface="Lato" panose="020F0502020204030203" pitchFamily="34" charset="-18"/>
              </a:rPr>
            </a:br>
            <a:r>
              <a:rPr lang="pl-PL" sz="2000" b="1" dirty="0">
                <a:solidFill>
                  <a:srgbClr val="003399"/>
                </a:solidFill>
                <a:latin typeface="Lato" panose="020F0502020204030203" pitchFamily="34" charset="-18"/>
              </a:rPr>
              <a:t>Ministerstwa Spraw Wewnętrznych</a:t>
            </a:r>
            <a:r>
              <a:rPr lang="pl-PL" sz="2000" dirty="0">
                <a:solidFill>
                  <a:srgbClr val="003399"/>
                </a:solidFill>
                <a:latin typeface="Lato" panose="020F0502020204030203" pitchFamily="34" charset="-18"/>
              </a:rPr>
              <a:t> </a:t>
            </a:r>
            <a:r>
              <a:rPr lang="pl-PL" sz="2000" b="1" dirty="0">
                <a:solidFill>
                  <a:srgbClr val="003399"/>
                </a:solidFill>
                <a:latin typeface="Lato" panose="020F0502020204030203" pitchFamily="34" charset="-18"/>
              </a:rPr>
              <a:t>i Administracji</a:t>
            </a:r>
            <a:r>
              <a:rPr lang="pl-PL" sz="2000" dirty="0">
                <a:solidFill>
                  <a:srgbClr val="003399"/>
                </a:solidFill>
                <a:latin typeface="Lato" panose="020F0502020204030203" pitchFamily="34" charset="-18"/>
              </a:rPr>
              <a:t> </a:t>
            </a:r>
            <a:br>
              <a:rPr lang="pl-PL" sz="2000" dirty="0">
                <a:solidFill>
                  <a:srgbClr val="003399"/>
                </a:solidFill>
                <a:latin typeface="Lato" panose="020F0502020204030203" pitchFamily="34" charset="-18"/>
              </a:rPr>
            </a:br>
            <a:br>
              <a:rPr lang="pl-PL" sz="2000" dirty="0">
                <a:solidFill>
                  <a:srgbClr val="003399"/>
                </a:solidFill>
                <a:latin typeface="Lato" panose="020F0502020204030203" pitchFamily="34" charset="-18"/>
              </a:rPr>
            </a:br>
            <a:r>
              <a:rPr lang="pl-PL" sz="2000" b="1" dirty="0">
                <a:solidFill>
                  <a:srgbClr val="003399"/>
                </a:solidFill>
                <a:latin typeface="Lato" panose="020F0502020204030203" pitchFamily="34" charset="-18"/>
                <a:hlinkClick r:id="rId2"/>
              </a:rPr>
              <a:t>www.copemswia.gov.pl</a:t>
            </a:r>
            <a:endParaRPr lang="pl-PL" sz="2000" b="1" dirty="0">
              <a:solidFill>
                <a:srgbClr val="003399"/>
              </a:solidFill>
              <a:latin typeface="Lato" panose="020F0502020204030203" pitchFamily="34" charset="-18"/>
            </a:endParaRPr>
          </a:p>
          <a:p>
            <a:pPr algn="ctr"/>
            <a:r>
              <a:rPr lang="pl-PL" sz="2000" b="1" dirty="0">
                <a:solidFill>
                  <a:srgbClr val="003399"/>
                </a:solidFill>
                <a:latin typeface="Lato" panose="020F0502020204030203" pitchFamily="34" charset="-18"/>
              </a:rPr>
              <a:t>ul. Zygmunta Modzelewskiego 77, 02-679 Warszawa</a:t>
            </a:r>
          </a:p>
        </p:txBody>
      </p:sp>
    </p:spTree>
    <p:extLst>
      <p:ext uri="{BB962C8B-B14F-4D97-AF65-F5344CB8AC3E}">
        <p14:creationId xmlns:p14="http://schemas.microsoft.com/office/powerpoint/2010/main" val="2737224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65952E1B-03B1-2431-61D3-F12B0AE0028D}"/>
              </a:ext>
            </a:extLst>
          </p:cNvPr>
          <p:cNvSpPr>
            <a:spLocks noGrp="1"/>
          </p:cNvSpPr>
          <p:nvPr>
            <p:ph type="sldNum" sz="quarter" idx="4"/>
          </p:nvPr>
        </p:nvSpPr>
        <p:spPr/>
        <p:txBody>
          <a:bodyPr/>
          <a:lstStyle/>
          <a:p>
            <a:fld id="{6237701D-9FDF-4E72-9E1B-010C53472997}" type="slidenum">
              <a:rPr lang="pl-PL" smtClean="0"/>
              <a:pPr/>
              <a:t>5</a:t>
            </a:fld>
            <a:endParaRPr lang="pl-PL" dirty="0"/>
          </a:p>
        </p:txBody>
      </p:sp>
      <p:pic>
        <p:nvPicPr>
          <p:cNvPr id="4" name="Obraz 3">
            <a:extLst>
              <a:ext uri="{FF2B5EF4-FFF2-40B4-BE49-F238E27FC236}">
                <a16:creationId xmlns:a16="http://schemas.microsoft.com/office/drawing/2014/main" id="{5D419663-50B5-548B-0D03-4E8A190F9DDB}"/>
              </a:ext>
            </a:extLst>
          </p:cNvPr>
          <p:cNvPicPr>
            <a:picLocks noChangeAspect="1"/>
          </p:cNvPicPr>
          <p:nvPr/>
        </p:nvPicPr>
        <p:blipFill>
          <a:blip r:embed="rId2"/>
          <a:stretch>
            <a:fillRect/>
          </a:stretch>
        </p:blipFill>
        <p:spPr>
          <a:xfrm>
            <a:off x="617994" y="2206217"/>
            <a:ext cx="10844818" cy="3636279"/>
          </a:xfrm>
          <a:prstGeom prst="rect">
            <a:avLst/>
          </a:prstGeom>
        </p:spPr>
      </p:pic>
      <p:cxnSp>
        <p:nvCxnSpPr>
          <p:cNvPr id="6" name="Łącznik: łamany 5">
            <a:extLst>
              <a:ext uri="{FF2B5EF4-FFF2-40B4-BE49-F238E27FC236}">
                <a16:creationId xmlns:a16="http://schemas.microsoft.com/office/drawing/2014/main" id="{705ED555-FA42-369C-F043-8B26C0DA2A09}"/>
              </a:ext>
            </a:extLst>
          </p:cNvPr>
          <p:cNvCxnSpPr>
            <a:cxnSpLocks/>
          </p:cNvCxnSpPr>
          <p:nvPr/>
        </p:nvCxnSpPr>
        <p:spPr>
          <a:xfrm>
            <a:off x="8142349" y="3223847"/>
            <a:ext cx="775406" cy="64355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pole tekstowe 2">
            <a:extLst>
              <a:ext uri="{FF2B5EF4-FFF2-40B4-BE49-F238E27FC236}">
                <a16:creationId xmlns:a16="http://schemas.microsoft.com/office/drawing/2014/main" id="{4AEC8B0A-39DB-C608-BADE-B4AEB8C87FA0}"/>
              </a:ext>
            </a:extLst>
          </p:cNvPr>
          <p:cNvSpPr txBox="1"/>
          <p:nvPr/>
        </p:nvSpPr>
        <p:spPr>
          <a:xfrm>
            <a:off x="890707" y="1255888"/>
            <a:ext cx="10659607" cy="646331"/>
          </a:xfrm>
          <a:prstGeom prst="rect">
            <a:avLst/>
          </a:prstGeom>
          <a:noFill/>
        </p:spPr>
        <p:txBody>
          <a:bodyPr wrap="square">
            <a:spAutoFit/>
          </a:bodyPr>
          <a:lstStyle/>
          <a:p>
            <a:pPr algn="just"/>
            <a:r>
              <a:rPr lang="pl-PL" dirty="0">
                <a:latin typeface="Lato" panose="020F0502020204030203" pitchFamily="34" charset="-18"/>
              </a:rPr>
              <a:t>Po kliknięciu, system ,,przenosi nas’’ do listy zamówień w projekcie. </a:t>
            </a:r>
            <a:r>
              <a:rPr lang="pl-PL" sz="1800" dirty="0">
                <a:latin typeface="Lato" panose="020F0502020204030203" pitchFamily="34" charset="-18"/>
              </a:rPr>
              <a:t>Aby dodać zamówienie publiczne do projektu, należy z zakładki </a:t>
            </a:r>
            <a:r>
              <a:rPr lang="pl-PL" sz="1800" b="1" dirty="0">
                <a:latin typeface="Lato" panose="020F0502020204030203" pitchFamily="34" charset="-18"/>
              </a:rPr>
              <a:t>,,Zarządzanie zamówieniami’’ </a:t>
            </a:r>
            <a:r>
              <a:rPr lang="pl-PL" sz="1800" dirty="0">
                <a:latin typeface="Lato" panose="020F0502020204030203" pitchFamily="34" charset="-18"/>
              </a:rPr>
              <a:t>przejść do opcji </a:t>
            </a:r>
            <a:r>
              <a:rPr lang="pl-PL" sz="1800" b="1" dirty="0">
                <a:latin typeface="Lato" panose="020F0502020204030203" pitchFamily="34" charset="-18"/>
              </a:rPr>
              <a:t>,,Utwórz zamówienie’’.</a:t>
            </a:r>
          </a:p>
        </p:txBody>
      </p:sp>
    </p:spTree>
    <p:extLst>
      <p:ext uri="{BB962C8B-B14F-4D97-AF65-F5344CB8AC3E}">
        <p14:creationId xmlns:p14="http://schemas.microsoft.com/office/powerpoint/2010/main" val="4236339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A5B80F8-88D1-3C33-7B80-65DDDE551DBA}"/>
              </a:ext>
            </a:extLst>
          </p:cNvPr>
          <p:cNvSpPr>
            <a:spLocks noGrp="1"/>
          </p:cNvSpPr>
          <p:nvPr>
            <p:ph type="sldNum" sz="quarter" idx="4"/>
          </p:nvPr>
        </p:nvSpPr>
        <p:spPr/>
        <p:txBody>
          <a:bodyPr/>
          <a:lstStyle/>
          <a:p>
            <a:fld id="{6237701D-9FDF-4E72-9E1B-010C53472997}" type="slidenum">
              <a:rPr lang="pl-PL" smtClean="0"/>
              <a:pPr/>
              <a:t>6</a:t>
            </a:fld>
            <a:endParaRPr lang="pl-PL" dirty="0"/>
          </a:p>
        </p:txBody>
      </p:sp>
      <p:cxnSp>
        <p:nvCxnSpPr>
          <p:cNvPr id="8" name="Łącznik: łamany 7">
            <a:extLst>
              <a:ext uri="{FF2B5EF4-FFF2-40B4-BE49-F238E27FC236}">
                <a16:creationId xmlns:a16="http://schemas.microsoft.com/office/drawing/2014/main" id="{3B6537B4-A7B8-095D-4DD2-0D4B861461B9}"/>
              </a:ext>
            </a:extLst>
          </p:cNvPr>
          <p:cNvCxnSpPr>
            <a:cxnSpLocks/>
          </p:cNvCxnSpPr>
          <p:nvPr/>
        </p:nvCxnSpPr>
        <p:spPr>
          <a:xfrm>
            <a:off x="3359445" y="5027030"/>
            <a:ext cx="665736" cy="63439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pole tekstowe 8">
            <a:extLst>
              <a:ext uri="{FF2B5EF4-FFF2-40B4-BE49-F238E27FC236}">
                <a16:creationId xmlns:a16="http://schemas.microsoft.com/office/drawing/2014/main" id="{E976668D-5019-29DA-7047-3E5474E5391F}"/>
              </a:ext>
            </a:extLst>
          </p:cNvPr>
          <p:cNvSpPr txBox="1"/>
          <p:nvPr/>
        </p:nvSpPr>
        <p:spPr>
          <a:xfrm>
            <a:off x="934651" y="3409164"/>
            <a:ext cx="2556922" cy="2677656"/>
          </a:xfrm>
          <a:prstGeom prst="rect">
            <a:avLst/>
          </a:prstGeom>
          <a:noFill/>
        </p:spPr>
        <p:txBody>
          <a:bodyPr wrap="square" rtlCol="0">
            <a:spAutoFit/>
          </a:bodyPr>
          <a:lstStyle/>
          <a:p>
            <a:pPr algn="just"/>
            <a:r>
              <a:rPr lang="pl-PL" sz="1400" dirty="0">
                <a:latin typeface="Lato" panose="020F0502020204030203" pitchFamily="34" charset="-18"/>
              </a:rPr>
              <a:t>W polu ,,Uwagi’’ warto dodać pozostałe istotne informacje, w szczególności:</a:t>
            </a:r>
          </a:p>
          <a:p>
            <a:r>
              <a:rPr lang="pl-PL" sz="1400" dirty="0">
                <a:latin typeface="Lato" panose="020F0502020204030203" pitchFamily="34" charset="-18"/>
              </a:rPr>
              <a:t>-</a:t>
            </a:r>
            <a:r>
              <a:rPr lang="pl-PL" sz="1400" b="1" dirty="0">
                <a:latin typeface="Lato" panose="020F0502020204030203" pitchFamily="34" charset="-18"/>
              </a:rPr>
              <a:t>nr zamówienia </a:t>
            </a:r>
            <a:r>
              <a:rPr lang="pl-PL" sz="1400" dirty="0">
                <a:latin typeface="Lato" panose="020F0502020204030203" pitchFamily="34" charset="-18"/>
              </a:rPr>
              <a:t>(CST nie zawiera takiego pola),</a:t>
            </a:r>
          </a:p>
          <a:p>
            <a:r>
              <a:rPr lang="pl-PL" sz="1400" dirty="0">
                <a:latin typeface="Lato" panose="020F0502020204030203" pitchFamily="34" charset="-18"/>
              </a:rPr>
              <a:t>-informację, że dokumentacja postępowania objęta jest </a:t>
            </a:r>
            <a:r>
              <a:rPr lang="pl-PL" sz="1400" b="1" dirty="0">
                <a:latin typeface="Lato" panose="020F0502020204030203" pitchFamily="34" charset="-18"/>
              </a:rPr>
              <a:t>klauzulą poufności</a:t>
            </a:r>
            <a:r>
              <a:rPr lang="pl-PL" sz="1400" dirty="0">
                <a:latin typeface="Lato" panose="020F0502020204030203" pitchFamily="34" charset="-18"/>
              </a:rPr>
              <a:t>,</a:t>
            </a:r>
          </a:p>
          <a:p>
            <a:r>
              <a:rPr lang="pl-PL" sz="1400" dirty="0">
                <a:latin typeface="Lato" panose="020F0502020204030203" pitchFamily="34" charset="-18"/>
              </a:rPr>
              <a:t>-informację, że postępowanie współfinansowane jest</a:t>
            </a:r>
            <a:r>
              <a:rPr lang="pl-PL" sz="1400" b="1" dirty="0">
                <a:latin typeface="Lato" panose="020F0502020204030203" pitchFamily="34" charset="-18"/>
              </a:rPr>
              <a:t> </a:t>
            </a:r>
            <a:br>
              <a:rPr lang="pl-PL" sz="1400" b="1" dirty="0">
                <a:latin typeface="Lato" panose="020F0502020204030203" pitchFamily="34" charset="-18"/>
              </a:rPr>
            </a:br>
            <a:r>
              <a:rPr lang="pl-PL" sz="1400" b="1" dirty="0">
                <a:latin typeface="Lato" panose="020F0502020204030203" pitchFamily="34" charset="-18"/>
              </a:rPr>
              <a:t>z kilku projektów </a:t>
            </a:r>
            <a:r>
              <a:rPr lang="pl-PL" sz="1400" dirty="0">
                <a:latin typeface="Lato" panose="020F0502020204030203" pitchFamily="34" charset="-18"/>
              </a:rPr>
              <a:t>(jeśli tak, to która część)</a:t>
            </a:r>
          </a:p>
        </p:txBody>
      </p:sp>
      <p:pic>
        <p:nvPicPr>
          <p:cNvPr id="11" name="Obraz 10">
            <a:extLst>
              <a:ext uri="{FF2B5EF4-FFF2-40B4-BE49-F238E27FC236}">
                <a16:creationId xmlns:a16="http://schemas.microsoft.com/office/drawing/2014/main" id="{07225BF9-4758-8C91-1235-68A4A86C87E8}"/>
              </a:ext>
            </a:extLst>
          </p:cNvPr>
          <p:cNvPicPr>
            <a:picLocks noChangeAspect="1"/>
          </p:cNvPicPr>
          <p:nvPr/>
        </p:nvPicPr>
        <p:blipFill>
          <a:blip r:embed="rId2"/>
          <a:stretch>
            <a:fillRect/>
          </a:stretch>
        </p:blipFill>
        <p:spPr>
          <a:xfrm>
            <a:off x="4020769" y="1154494"/>
            <a:ext cx="7995385" cy="4785970"/>
          </a:xfrm>
          <a:prstGeom prst="rect">
            <a:avLst/>
          </a:prstGeom>
        </p:spPr>
      </p:pic>
      <p:cxnSp>
        <p:nvCxnSpPr>
          <p:cNvPr id="15" name="Łącznik: łamany 14">
            <a:extLst>
              <a:ext uri="{FF2B5EF4-FFF2-40B4-BE49-F238E27FC236}">
                <a16:creationId xmlns:a16="http://schemas.microsoft.com/office/drawing/2014/main" id="{1FBF5FDD-6C6C-22E2-82B5-7F7D8D3D5F2F}"/>
              </a:ext>
            </a:extLst>
          </p:cNvPr>
          <p:cNvCxnSpPr/>
          <p:nvPr/>
        </p:nvCxnSpPr>
        <p:spPr>
          <a:xfrm>
            <a:off x="3474280" y="2133601"/>
            <a:ext cx="584200" cy="5164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pole tekstowe 16">
            <a:extLst>
              <a:ext uri="{FF2B5EF4-FFF2-40B4-BE49-F238E27FC236}">
                <a16:creationId xmlns:a16="http://schemas.microsoft.com/office/drawing/2014/main" id="{5A0A3462-BD9F-A28C-759E-10BDD2694E54}"/>
              </a:ext>
            </a:extLst>
          </p:cNvPr>
          <p:cNvSpPr txBox="1"/>
          <p:nvPr/>
        </p:nvSpPr>
        <p:spPr>
          <a:xfrm>
            <a:off x="955068" y="1777257"/>
            <a:ext cx="2302933" cy="738664"/>
          </a:xfrm>
          <a:prstGeom prst="rect">
            <a:avLst/>
          </a:prstGeom>
          <a:noFill/>
        </p:spPr>
        <p:txBody>
          <a:bodyPr wrap="square" rtlCol="0">
            <a:spAutoFit/>
          </a:bodyPr>
          <a:lstStyle/>
          <a:p>
            <a:pPr algn="just"/>
            <a:r>
              <a:rPr lang="pl-PL" sz="1400" dirty="0">
                <a:latin typeface="Lato" panose="020F0502020204030203" pitchFamily="34" charset="-18"/>
              </a:rPr>
              <a:t>Należy wprowadzić numer ogłoszenia z BZP lub DZ.U.UE</a:t>
            </a:r>
          </a:p>
        </p:txBody>
      </p:sp>
      <p:sp>
        <p:nvSpPr>
          <p:cNvPr id="20" name="pole tekstowe 19">
            <a:extLst>
              <a:ext uri="{FF2B5EF4-FFF2-40B4-BE49-F238E27FC236}">
                <a16:creationId xmlns:a16="http://schemas.microsoft.com/office/drawing/2014/main" id="{10289927-6E81-BBE1-AB52-040B6198ABB7}"/>
              </a:ext>
            </a:extLst>
          </p:cNvPr>
          <p:cNvSpPr txBox="1"/>
          <p:nvPr/>
        </p:nvSpPr>
        <p:spPr>
          <a:xfrm>
            <a:off x="955068" y="2650068"/>
            <a:ext cx="2302933" cy="523220"/>
          </a:xfrm>
          <a:prstGeom prst="rect">
            <a:avLst/>
          </a:prstGeom>
          <a:noFill/>
        </p:spPr>
        <p:txBody>
          <a:bodyPr wrap="square" rtlCol="0">
            <a:spAutoFit/>
          </a:bodyPr>
          <a:lstStyle/>
          <a:p>
            <a:pPr algn="just"/>
            <a:r>
              <a:rPr lang="pl-PL" sz="1400" dirty="0">
                <a:latin typeface="Lato" panose="020F0502020204030203" pitchFamily="34" charset="-18"/>
              </a:rPr>
              <a:t>Szacunkowa wartość danego zamówienia</a:t>
            </a:r>
          </a:p>
        </p:txBody>
      </p:sp>
      <p:cxnSp>
        <p:nvCxnSpPr>
          <p:cNvPr id="21" name="Łącznik: łamany 20">
            <a:extLst>
              <a:ext uri="{FF2B5EF4-FFF2-40B4-BE49-F238E27FC236}">
                <a16:creationId xmlns:a16="http://schemas.microsoft.com/office/drawing/2014/main" id="{3E880F97-7C60-5470-7F00-6BF58099BEF4}"/>
              </a:ext>
            </a:extLst>
          </p:cNvPr>
          <p:cNvCxnSpPr>
            <a:cxnSpLocks/>
          </p:cNvCxnSpPr>
          <p:nvPr/>
        </p:nvCxnSpPr>
        <p:spPr>
          <a:xfrm rot="16200000" flipH="1">
            <a:off x="2920627" y="3572428"/>
            <a:ext cx="1766927" cy="5842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Łącznik: łamany 3">
            <a:extLst>
              <a:ext uri="{FF2B5EF4-FFF2-40B4-BE49-F238E27FC236}">
                <a16:creationId xmlns:a16="http://schemas.microsoft.com/office/drawing/2014/main" id="{B2AEE7FF-63E4-FB81-0EDE-F25B6A74783C}"/>
              </a:ext>
            </a:extLst>
          </p:cNvPr>
          <p:cNvCxnSpPr/>
          <p:nvPr/>
        </p:nvCxnSpPr>
        <p:spPr>
          <a:xfrm rot="10800000" flipV="1">
            <a:off x="5698903" y="1457455"/>
            <a:ext cx="889000" cy="7704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pole tekstowe 4">
            <a:extLst>
              <a:ext uri="{FF2B5EF4-FFF2-40B4-BE49-F238E27FC236}">
                <a16:creationId xmlns:a16="http://schemas.microsoft.com/office/drawing/2014/main" id="{C0EAC9CB-0073-1C0D-3F6E-FCADC439AB03}"/>
              </a:ext>
            </a:extLst>
          </p:cNvPr>
          <p:cNvSpPr txBox="1"/>
          <p:nvPr/>
        </p:nvSpPr>
        <p:spPr>
          <a:xfrm>
            <a:off x="6587903" y="1293910"/>
            <a:ext cx="5448668" cy="307777"/>
          </a:xfrm>
          <a:prstGeom prst="rect">
            <a:avLst/>
          </a:prstGeom>
          <a:noFill/>
        </p:spPr>
        <p:txBody>
          <a:bodyPr wrap="square" rtlCol="0">
            <a:spAutoFit/>
          </a:bodyPr>
          <a:lstStyle/>
          <a:p>
            <a:r>
              <a:rPr lang="pl-PL" sz="1400" dirty="0">
                <a:latin typeface="Lato" panose="020F0502020204030203" pitchFamily="34" charset="-18"/>
              </a:rPr>
              <a:t>Nazwa powinna być zgodna z nazwą z dokumentacji postępowania</a:t>
            </a:r>
          </a:p>
        </p:txBody>
      </p:sp>
      <p:sp>
        <p:nvSpPr>
          <p:cNvPr id="3" name="pole tekstowe 2">
            <a:extLst>
              <a:ext uri="{FF2B5EF4-FFF2-40B4-BE49-F238E27FC236}">
                <a16:creationId xmlns:a16="http://schemas.microsoft.com/office/drawing/2014/main" id="{835F9805-BCFE-ACB2-952C-090928FBFAF1}"/>
              </a:ext>
            </a:extLst>
          </p:cNvPr>
          <p:cNvSpPr txBox="1"/>
          <p:nvPr/>
        </p:nvSpPr>
        <p:spPr>
          <a:xfrm>
            <a:off x="465495" y="1016912"/>
            <a:ext cx="3440195" cy="523220"/>
          </a:xfrm>
          <a:prstGeom prst="rect">
            <a:avLst/>
          </a:prstGeom>
          <a:noFill/>
        </p:spPr>
        <p:txBody>
          <a:bodyPr wrap="square">
            <a:spAutoFit/>
          </a:bodyPr>
          <a:lstStyle/>
          <a:p>
            <a:pPr algn="ctr"/>
            <a:r>
              <a:rPr lang="pl-PL" sz="1400" b="1" dirty="0">
                <a:latin typeface="Lato" panose="020F0502020204030203" pitchFamily="34" charset="-18"/>
              </a:rPr>
              <a:t>Aby dodać zamówienie publiczne, </a:t>
            </a:r>
          </a:p>
          <a:p>
            <a:pPr algn="ctr"/>
            <a:r>
              <a:rPr lang="pl-PL" sz="1400" b="1" dirty="0">
                <a:latin typeface="Lato" panose="020F0502020204030203" pitchFamily="34" charset="-18"/>
              </a:rPr>
              <a:t>należy wypełnić poniższe puste pola, m.in.:</a:t>
            </a:r>
          </a:p>
        </p:txBody>
      </p:sp>
    </p:spTree>
    <p:extLst>
      <p:ext uri="{BB962C8B-B14F-4D97-AF65-F5344CB8AC3E}">
        <p14:creationId xmlns:p14="http://schemas.microsoft.com/office/powerpoint/2010/main" val="324184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F2997608-24C2-CECE-B430-09C4A1ECF0DD}"/>
              </a:ext>
            </a:extLst>
          </p:cNvPr>
          <p:cNvSpPr>
            <a:spLocks noGrp="1"/>
          </p:cNvSpPr>
          <p:nvPr>
            <p:ph type="sldNum" sz="quarter" idx="4"/>
          </p:nvPr>
        </p:nvSpPr>
        <p:spPr/>
        <p:txBody>
          <a:bodyPr/>
          <a:lstStyle/>
          <a:p>
            <a:fld id="{6237701D-9FDF-4E72-9E1B-010C53472997}" type="slidenum">
              <a:rPr lang="pl-PL" smtClean="0"/>
              <a:pPr/>
              <a:t>7</a:t>
            </a:fld>
            <a:endParaRPr lang="pl-PL" dirty="0"/>
          </a:p>
        </p:txBody>
      </p:sp>
      <p:pic>
        <p:nvPicPr>
          <p:cNvPr id="4" name="Obraz 3">
            <a:extLst>
              <a:ext uri="{FF2B5EF4-FFF2-40B4-BE49-F238E27FC236}">
                <a16:creationId xmlns:a16="http://schemas.microsoft.com/office/drawing/2014/main" id="{B849AF1A-D58B-1784-5605-AF106691DBDD}"/>
              </a:ext>
            </a:extLst>
          </p:cNvPr>
          <p:cNvPicPr>
            <a:picLocks noChangeAspect="1"/>
          </p:cNvPicPr>
          <p:nvPr/>
        </p:nvPicPr>
        <p:blipFill>
          <a:blip r:embed="rId2"/>
          <a:stretch>
            <a:fillRect/>
          </a:stretch>
        </p:blipFill>
        <p:spPr>
          <a:xfrm>
            <a:off x="4205260" y="1665798"/>
            <a:ext cx="7810894" cy="3320088"/>
          </a:xfrm>
          <a:prstGeom prst="rect">
            <a:avLst/>
          </a:prstGeom>
        </p:spPr>
      </p:pic>
      <p:cxnSp>
        <p:nvCxnSpPr>
          <p:cNvPr id="8" name="Łącznik: łamany 7">
            <a:extLst>
              <a:ext uri="{FF2B5EF4-FFF2-40B4-BE49-F238E27FC236}">
                <a16:creationId xmlns:a16="http://schemas.microsoft.com/office/drawing/2014/main" id="{0522C6CE-AA9E-5FAC-EC45-C8FDF06EFB44}"/>
              </a:ext>
            </a:extLst>
          </p:cNvPr>
          <p:cNvCxnSpPr>
            <a:cxnSpLocks/>
          </p:cNvCxnSpPr>
          <p:nvPr/>
        </p:nvCxnSpPr>
        <p:spPr>
          <a:xfrm>
            <a:off x="3160964" y="1934676"/>
            <a:ext cx="1134533" cy="108373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pole tekstowe 9">
            <a:extLst>
              <a:ext uri="{FF2B5EF4-FFF2-40B4-BE49-F238E27FC236}">
                <a16:creationId xmlns:a16="http://schemas.microsoft.com/office/drawing/2014/main" id="{1374A006-CADB-D97C-9AF5-6FAE471CB9EF}"/>
              </a:ext>
            </a:extLst>
          </p:cNvPr>
          <p:cNvSpPr txBox="1"/>
          <p:nvPr/>
        </p:nvSpPr>
        <p:spPr>
          <a:xfrm>
            <a:off x="400832" y="1147403"/>
            <a:ext cx="2760132" cy="5909310"/>
          </a:xfrm>
          <a:prstGeom prst="rect">
            <a:avLst/>
          </a:prstGeom>
          <a:noFill/>
        </p:spPr>
        <p:txBody>
          <a:bodyPr wrap="square" rtlCol="0">
            <a:spAutoFit/>
          </a:bodyPr>
          <a:lstStyle/>
          <a:p>
            <a:pPr algn="just"/>
            <a:r>
              <a:rPr lang="pl-PL" sz="1400" dirty="0">
                <a:latin typeface="Lato" panose="020F0502020204030203" pitchFamily="34" charset="-18"/>
              </a:rPr>
              <a:t>Następnie należy dodać dokumentację postępowania. </a:t>
            </a:r>
          </a:p>
          <a:p>
            <a:pPr algn="just"/>
            <a:endParaRPr lang="pl-PL" sz="1400" dirty="0">
              <a:latin typeface="Lato" panose="020F0502020204030203" pitchFamily="34" charset="-18"/>
            </a:endParaRPr>
          </a:p>
          <a:p>
            <a:pPr algn="just"/>
            <a:r>
              <a:rPr lang="pl-PL" sz="1400" dirty="0">
                <a:latin typeface="Lato" panose="020F0502020204030203" pitchFamily="34" charset="-18"/>
              </a:rPr>
              <a:t>Aby dodać dokumentację postępowania do załączników, sugerujemy umieścić uprzednio dokumentację w  folderze ZIP, </a:t>
            </a:r>
            <a:br>
              <a:rPr lang="pl-PL" sz="1400" dirty="0">
                <a:latin typeface="Lato" panose="020F0502020204030203" pitchFamily="34" charset="-18"/>
              </a:rPr>
            </a:br>
            <a:r>
              <a:rPr lang="pl-PL" sz="1400" dirty="0">
                <a:latin typeface="Lato" panose="020F0502020204030203" pitchFamily="34" charset="-18"/>
              </a:rPr>
              <a:t>a następnie zagnieździć plik ZIP w pliku Word </a:t>
            </a:r>
            <a:r>
              <a:rPr lang="pl-PL" sz="1400" i="1" dirty="0">
                <a:latin typeface="Lato" panose="020F0502020204030203" pitchFamily="34" charset="-18"/>
              </a:rPr>
              <a:t>(zobrazowane na kolejnym slajdzie). </a:t>
            </a:r>
            <a:r>
              <a:rPr lang="pl-PL" sz="1400" dirty="0">
                <a:latin typeface="Lato" panose="020F0502020204030203" pitchFamily="34" charset="-18"/>
              </a:rPr>
              <a:t>Ma to na celu harmonizację dokumentów</a:t>
            </a:r>
            <a:br>
              <a:rPr lang="pl-PL" sz="1400" dirty="0">
                <a:latin typeface="Lato" panose="020F0502020204030203" pitchFamily="34" charset="-18"/>
              </a:rPr>
            </a:br>
            <a:r>
              <a:rPr lang="pl-PL" sz="1400" dirty="0">
                <a:latin typeface="Lato" panose="020F0502020204030203" pitchFamily="34" charset="-18"/>
              </a:rPr>
              <a:t>w zakładce ,,Załączniki’’ danego projektu i zapewnienie tym samym łatwości w odnalezieniu całości dokumentacji.</a:t>
            </a:r>
          </a:p>
          <a:p>
            <a:pPr algn="just"/>
            <a:endParaRPr lang="pl-PL" sz="1400" dirty="0">
              <a:latin typeface="Lato" panose="020F0502020204030203" pitchFamily="34" charset="-18"/>
            </a:endParaRPr>
          </a:p>
          <a:p>
            <a:pPr algn="just"/>
            <a:r>
              <a:rPr lang="pl-PL" sz="1400" dirty="0">
                <a:latin typeface="Lato" panose="020F0502020204030203" pitchFamily="34" charset="-18"/>
              </a:rPr>
              <a:t>Plik Word, w którym zagnieżdżony jest ZIP </a:t>
            </a:r>
            <a:br>
              <a:rPr lang="pl-PL" sz="1400" dirty="0">
                <a:latin typeface="Lato" panose="020F0502020204030203" pitchFamily="34" charset="-18"/>
              </a:rPr>
            </a:br>
            <a:r>
              <a:rPr lang="pl-PL" sz="1400" dirty="0">
                <a:latin typeface="Lato" panose="020F0502020204030203" pitchFamily="34" charset="-18"/>
              </a:rPr>
              <a:t>z dokumentacją do PZP dla przejrzystości powinien być nazwany z użyciem w tytule pliku numeru postępowania, tj.: ,,Dokumentacja PZP nr 39/2024’’.</a:t>
            </a:r>
          </a:p>
          <a:p>
            <a:pPr algn="just"/>
            <a:endParaRPr lang="pl-PL" sz="1400" dirty="0">
              <a:latin typeface="Lato" panose="020F0502020204030203" pitchFamily="34" charset="-18"/>
            </a:endParaRPr>
          </a:p>
          <a:p>
            <a:pPr algn="just"/>
            <a:endParaRPr lang="pl-PL" sz="1400" dirty="0">
              <a:latin typeface="Lato" panose="020F0502020204030203" pitchFamily="34" charset="-18"/>
            </a:endParaRPr>
          </a:p>
        </p:txBody>
      </p:sp>
    </p:spTree>
    <p:extLst>
      <p:ext uri="{BB962C8B-B14F-4D97-AF65-F5344CB8AC3E}">
        <p14:creationId xmlns:p14="http://schemas.microsoft.com/office/powerpoint/2010/main" val="3651726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5CD5D953-21FE-AA72-3B59-FFFDB85F1C93}"/>
              </a:ext>
            </a:extLst>
          </p:cNvPr>
          <p:cNvSpPr>
            <a:spLocks noGrp="1"/>
          </p:cNvSpPr>
          <p:nvPr>
            <p:ph type="sldNum" sz="quarter" idx="4"/>
          </p:nvPr>
        </p:nvSpPr>
        <p:spPr/>
        <p:txBody>
          <a:bodyPr/>
          <a:lstStyle/>
          <a:p>
            <a:fld id="{6237701D-9FDF-4E72-9E1B-010C53472997}" type="slidenum">
              <a:rPr lang="pl-PL" smtClean="0"/>
              <a:pPr/>
              <a:t>8</a:t>
            </a:fld>
            <a:endParaRPr lang="pl-PL" dirty="0"/>
          </a:p>
        </p:txBody>
      </p:sp>
      <p:pic>
        <p:nvPicPr>
          <p:cNvPr id="5" name="Obraz 4">
            <a:extLst>
              <a:ext uri="{FF2B5EF4-FFF2-40B4-BE49-F238E27FC236}">
                <a16:creationId xmlns:a16="http://schemas.microsoft.com/office/drawing/2014/main" id="{C5C8984D-3FAD-2791-2ED7-7FFC46DE2137}"/>
              </a:ext>
            </a:extLst>
          </p:cNvPr>
          <p:cNvPicPr>
            <a:picLocks noChangeAspect="1"/>
          </p:cNvPicPr>
          <p:nvPr/>
        </p:nvPicPr>
        <p:blipFill>
          <a:blip r:embed="rId2"/>
          <a:stretch>
            <a:fillRect/>
          </a:stretch>
        </p:blipFill>
        <p:spPr>
          <a:xfrm>
            <a:off x="876791" y="2195750"/>
            <a:ext cx="10561675" cy="2757251"/>
          </a:xfrm>
          <a:prstGeom prst="rect">
            <a:avLst/>
          </a:prstGeom>
        </p:spPr>
      </p:pic>
      <p:cxnSp>
        <p:nvCxnSpPr>
          <p:cNvPr id="4" name="Łącznik prosty ze strzałką 3">
            <a:extLst>
              <a:ext uri="{FF2B5EF4-FFF2-40B4-BE49-F238E27FC236}">
                <a16:creationId xmlns:a16="http://schemas.microsoft.com/office/drawing/2014/main" id="{AD01C987-EA33-2152-9A81-EA4945B46DF4}"/>
              </a:ext>
            </a:extLst>
          </p:cNvPr>
          <p:cNvCxnSpPr>
            <a:cxnSpLocks/>
          </p:cNvCxnSpPr>
          <p:nvPr/>
        </p:nvCxnSpPr>
        <p:spPr>
          <a:xfrm>
            <a:off x="6341533" y="3318933"/>
            <a:ext cx="0" cy="635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pole tekstowe 5">
            <a:extLst>
              <a:ext uri="{FF2B5EF4-FFF2-40B4-BE49-F238E27FC236}">
                <a16:creationId xmlns:a16="http://schemas.microsoft.com/office/drawing/2014/main" id="{7F7C2D00-7D62-23DC-A363-CF66C90DAE4D}"/>
              </a:ext>
            </a:extLst>
          </p:cNvPr>
          <p:cNvSpPr txBox="1"/>
          <p:nvPr/>
        </p:nvSpPr>
        <p:spPr>
          <a:xfrm>
            <a:off x="939800" y="1198562"/>
            <a:ext cx="10625666" cy="646331"/>
          </a:xfrm>
          <a:prstGeom prst="rect">
            <a:avLst/>
          </a:prstGeom>
          <a:noFill/>
        </p:spPr>
        <p:txBody>
          <a:bodyPr wrap="square" rtlCol="0">
            <a:spAutoFit/>
          </a:bodyPr>
          <a:lstStyle/>
          <a:p>
            <a:r>
              <a:rPr lang="pl-PL" dirty="0">
                <a:latin typeface="Lato" panose="020F0502020204030203" pitchFamily="34" charset="-18"/>
              </a:rPr>
              <a:t>Przykład pliku Word dodawany do załączników zamówienia publicznego w projekcie, w którym zawarty jest folder ZIP z dokumentacją postępowania. </a:t>
            </a:r>
          </a:p>
        </p:txBody>
      </p:sp>
    </p:spTree>
    <p:extLst>
      <p:ext uri="{BB962C8B-B14F-4D97-AF65-F5344CB8AC3E}">
        <p14:creationId xmlns:p14="http://schemas.microsoft.com/office/powerpoint/2010/main" val="4281426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421AF048-2801-2E64-61BC-5FAD9D5DC433}"/>
              </a:ext>
            </a:extLst>
          </p:cNvPr>
          <p:cNvSpPr>
            <a:spLocks noGrp="1"/>
          </p:cNvSpPr>
          <p:nvPr>
            <p:ph type="sldNum" sz="quarter" idx="4"/>
          </p:nvPr>
        </p:nvSpPr>
        <p:spPr/>
        <p:txBody>
          <a:bodyPr/>
          <a:lstStyle/>
          <a:p>
            <a:fld id="{6237701D-9FDF-4E72-9E1B-010C53472997}" type="slidenum">
              <a:rPr lang="pl-PL" smtClean="0"/>
              <a:pPr/>
              <a:t>9</a:t>
            </a:fld>
            <a:endParaRPr lang="pl-PL" dirty="0"/>
          </a:p>
        </p:txBody>
      </p:sp>
      <p:pic>
        <p:nvPicPr>
          <p:cNvPr id="4" name="Obraz 3">
            <a:extLst>
              <a:ext uri="{FF2B5EF4-FFF2-40B4-BE49-F238E27FC236}">
                <a16:creationId xmlns:a16="http://schemas.microsoft.com/office/drawing/2014/main" id="{4927B003-E2BA-9EC1-08EC-EBC3404E97B8}"/>
              </a:ext>
            </a:extLst>
          </p:cNvPr>
          <p:cNvPicPr>
            <a:picLocks noChangeAspect="1"/>
          </p:cNvPicPr>
          <p:nvPr/>
        </p:nvPicPr>
        <p:blipFill>
          <a:blip r:embed="rId2"/>
          <a:stretch>
            <a:fillRect/>
          </a:stretch>
        </p:blipFill>
        <p:spPr>
          <a:xfrm>
            <a:off x="1413933" y="993868"/>
            <a:ext cx="10126134" cy="5038783"/>
          </a:xfrm>
          <a:prstGeom prst="rect">
            <a:avLst/>
          </a:prstGeom>
        </p:spPr>
      </p:pic>
      <p:sp>
        <p:nvSpPr>
          <p:cNvPr id="3" name="pole tekstowe 2">
            <a:extLst>
              <a:ext uri="{FF2B5EF4-FFF2-40B4-BE49-F238E27FC236}">
                <a16:creationId xmlns:a16="http://schemas.microsoft.com/office/drawing/2014/main" id="{0B0A11E2-38E3-E9AB-49E9-195C8DB48D66}"/>
              </a:ext>
            </a:extLst>
          </p:cNvPr>
          <p:cNvSpPr txBox="1"/>
          <p:nvPr/>
        </p:nvSpPr>
        <p:spPr>
          <a:xfrm>
            <a:off x="8865791" y="3205482"/>
            <a:ext cx="2302933" cy="307777"/>
          </a:xfrm>
          <a:prstGeom prst="rect">
            <a:avLst/>
          </a:prstGeom>
          <a:noFill/>
        </p:spPr>
        <p:txBody>
          <a:bodyPr wrap="square" rtlCol="0">
            <a:spAutoFit/>
          </a:bodyPr>
          <a:lstStyle/>
          <a:p>
            <a:pPr algn="just"/>
            <a:r>
              <a:rPr lang="pl-PL" sz="1400" dirty="0">
                <a:latin typeface="Lato" panose="020F0502020204030203" pitchFamily="34" charset="-18"/>
              </a:rPr>
              <a:t>Sukces! </a:t>
            </a:r>
            <a:r>
              <a:rPr lang="pl-PL" sz="1400" dirty="0">
                <a:latin typeface="Lato" panose="020F0502020204030203" pitchFamily="34" charset="-18"/>
                <a:sym typeface="Wingdings" panose="05000000000000000000" pitchFamily="2" charset="2"/>
              </a:rPr>
              <a:t></a:t>
            </a:r>
            <a:endParaRPr lang="pl-PL" sz="1400" dirty="0">
              <a:latin typeface="Lato" panose="020F0502020204030203" pitchFamily="34" charset="-18"/>
            </a:endParaRPr>
          </a:p>
        </p:txBody>
      </p:sp>
    </p:spTree>
    <p:extLst>
      <p:ext uri="{BB962C8B-B14F-4D97-AF65-F5344CB8AC3E}">
        <p14:creationId xmlns:p14="http://schemas.microsoft.com/office/powerpoint/2010/main" val="85582805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ojekt niestandardowy">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3926</TotalTime>
  <Words>4171</Words>
  <Application>Microsoft Office PowerPoint</Application>
  <PresentationFormat>Panoramiczny</PresentationFormat>
  <Paragraphs>206</Paragraphs>
  <Slides>49</Slides>
  <Notes>0</Notes>
  <HiddenSlides>0</HiddenSlides>
  <MMClips>0</MMClips>
  <ScaleCrop>false</ScaleCrop>
  <HeadingPairs>
    <vt:vector size="6" baseType="variant">
      <vt:variant>
        <vt:lpstr>Używane czcionki</vt:lpstr>
      </vt:variant>
      <vt:variant>
        <vt:i4>4</vt:i4>
      </vt:variant>
      <vt:variant>
        <vt:lpstr>Motyw</vt:lpstr>
      </vt:variant>
      <vt:variant>
        <vt:i4>2</vt:i4>
      </vt:variant>
      <vt:variant>
        <vt:lpstr>Tytuły slajdów</vt:lpstr>
      </vt:variant>
      <vt:variant>
        <vt:i4>49</vt:i4>
      </vt:variant>
    </vt:vector>
  </HeadingPairs>
  <TitlesOfParts>
    <vt:vector size="55" baseType="lpstr">
      <vt:lpstr>Arial</vt:lpstr>
      <vt:lpstr>Calibri</vt:lpstr>
      <vt:lpstr>Lato</vt:lpstr>
      <vt:lpstr>Times New Roman</vt:lpstr>
      <vt:lpstr>Motyw pakietu Office</vt:lpstr>
      <vt:lpstr>Projekt niestandardowy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Jakub Kowalczyk</dc:creator>
  <cp:lastModifiedBy>Luiza Cieślińska</cp:lastModifiedBy>
  <cp:revision>306</cp:revision>
  <dcterms:created xsi:type="dcterms:W3CDTF">2017-05-30T08:43:19Z</dcterms:created>
  <dcterms:modified xsi:type="dcterms:W3CDTF">2025-04-10T09:14:14Z</dcterms:modified>
</cp:coreProperties>
</file>