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64" r:id="rId2"/>
    <p:sldId id="327" r:id="rId3"/>
    <p:sldId id="329" r:id="rId4"/>
    <p:sldId id="331" r:id="rId5"/>
    <p:sldId id="333" r:id="rId6"/>
    <p:sldId id="355" r:id="rId7"/>
    <p:sldId id="354" r:id="rId8"/>
    <p:sldId id="335" r:id="rId9"/>
    <p:sldId id="338" r:id="rId10"/>
    <p:sldId id="339" r:id="rId11"/>
    <p:sldId id="341" r:id="rId12"/>
    <p:sldId id="340" r:id="rId13"/>
    <p:sldId id="342" r:id="rId14"/>
    <p:sldId id="343" r:id="rId15"/>
    <p:sldId id="344" r:id="rId16"/>
  </p:sldIdLst>
  <p:sldSz cx="14630400" cy="8229600"/>
  <p:notesSz cx="6811963" cy="9942513"/>
  <p:embeddedFontLst>
    <p:embeddedFont>
      <p:font typeface="Roboto Slab" pitchFamily="2" charset="0"/>
      <p:regular r:id="rId18"/>
      <p:bold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4" autoAdjust="0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3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03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7500-1F47-9459-2CC0-258263CE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7691EC-292A-ED99-82D8-B6E7CCC00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4C1434-1FEB-CD58-38C3-0832C42AD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74C8-2D4C-582C-B6B6-51BCFE3F2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1159-AEF4-C3C5-E0EF-1E43459D8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31E15-8300-960E-5AD8-C4876CA52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0BF903-249D-0638-6105-7CD17DB75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535A3-2C17-5FEF-4C77-4E199BFB82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68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4239E-3880-2C03-D59A-A977612AF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EEDE8-64AF-C7C8-2ECB-5C98B08BE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4CEF8-1580-D994-6142-E6113ED3A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AD4AC-A629-6A61-389D-9E659675A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4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11B4E-7BAB-35E6-998D-5AF1433FE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C561F-E0BC-06E3-93FB-15BDA2C2BA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74672B-B07C-5B97-E0F6-E8AB7B928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1BC2D-545B-AF6B-3336-F0FE84184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6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59941-05F8-0F6C-1419-52DDE8442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A83A3-D27F-B7BC-DCB1-6CBBD7D7C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A9491-8445-3BFD-FAFE-1497CE194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17C54-7009-8079-B0E2-B04291DF4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8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827DD-FD2D-A910-4378-6A78B172F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CD7AF-0613-B78A-6C33-4A4688640E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BE6289-A3E8-8C76-8D1E-FA3777049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B7333-6F48-8EED-4322-3892711B3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A97D7-6220-6B6B-5711-09EB67765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A3FC2-30FB-7C1E-221B-85565B318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71995-8B8F-D992-E50B-FC56EA545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F0AD9-BA29-6624-B41F-6B77B1EC1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7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BCCE3-AA2B-2D4D-5945-92A72001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D795E-5060-4F3A-28DB-E369B6D44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00616-93FD-030C-8686-BEBEBECEE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B4AD0-A4EF-D32B-F96A-DD38B72FD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E945F-BBFA-4F3B-D5E5-8F9B0D3F2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62D0BD-A33A-A834-1B24-8DE7F604A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87117-1D7C-9037-8420-D9021D546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2AD5F-F3CB-0C19-811F-B08CC4B07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F6880-E3EE-A949-AA22-3C684F34C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44ADC0-E8D0-A65E-3594-0B1284B48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2A8E5-F322-13D3-BA9C-71DA9CFB7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CC4F9-0942-4D0A-9966-DB21E568D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CEA0E-A2C4-6F3B-7DF5-8AD1722C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07E70-EF0D-F6F7-D92C-9BAFC3BF8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014B3-D958-EAB2-0E86-44A729E4C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29B0-4BD7-0591-C412-8CCF3E0844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487D4-0F11-F840-26E8-9E47308A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55A13F-CB34-0DC4-55CA-86940AEF9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9BFE43-8101-D156-AE32-95854338B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14CE-1EDE-B524-5CEA-EBB0A58E8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1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C54E2-6695-2BA0-1300-2457734B1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AE3404-298A-07A8-8936-D5B1B777C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DE1B5F-C92D-5F11-80CF-7B79E26CB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F80C2-457E-847E-1236-5973DC614C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6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F9E6C-4506-0586-BB2E-09044A6C8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80B16-5D39-7501-2725-F0C641E5E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89E76-9C06-8F14-FD71-DC79AAE36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016" tIns="33508" rIns="67016" bIns="3350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2DDFC-F6E1-6C0B-52DF-456656A99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016" tIns="33508" rIns="67016" bIns="33508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4630400" cy="320553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24399" y="4004192"/>
            <a:ext cx="8973230" cy="2759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pl-PL" sz="395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WYBRANE ASPEKTY FINANSOWE </a:t>
            </a:r>
            <a:br>
              <a:rPr lang="pl-PL" sz="395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</a:br>
            <a:r>
              <a:rPr lang="pl-PL" sz="395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podczas realizacji projektów</a:t>
            </a:r>
          </a:p>
          <a:p>
            <a:pPr marL="0" indent="0" algn="ctr">
              <a:lnSpc>
                <a:spcPts val="4950"/>
              </a:lnSpc>
              <a:buNone/>
            </a:pPr>
            <a:endParaRPr lang="pl-PL" sz="3950" dirty="0">
              <a:solidFill>
                <a:schemeClr val="accent1">
                  <a:lumMod val="50000"/>
                </a:schemeClr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ctr">
              <a:lnSpc>
                <a:spcPts val="4950"/>
              </a:lnSpc>
              <a:buNone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10 kwietnia, Warszawa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10089" y="4032766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10089" y="5138380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710089" y="7349609"/>
            <a:ext cx="13210223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endParaRPr lang="en-US" sz="155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864DD34-5E62-BB4A-C336-96A821EA1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4995" y="7134072"/>
            <a:ext cx="1815406" cy="109552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AC6F012-C6D4-6986-00B9-5FF6B0D100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9492" b="65166"/>
          <a:stretch/>
        </p:blipFill>
        <p:spPr>
          <a:xfrm>
            <a:off x="1" y="6952845"/>
            <a:ext cx="14630400" cy="12638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5AEC-814A-2098-CA0D-BAFF8021A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ED743EC-693D-B54C-0220-7075022F88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8FFE8E0A-99D5-004C-3300-9497CE9F88DB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3AFCA5C2-A209-100D-ECE8-4DC4F5554B07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76A0E34D-6915-27D4-C003-E48FFFBD9B97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B112BB08-A9B0-078B-7548-ABEF4BBF00AE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2BBF3FF4-A030-F3B7-DD7A-3B331BF021F6}"/>
              </a:ext>
            </a:extLst>
          </p:cNvPr>
          <p:cNvSpPr/>
          <p:nvPr/>
        </p:nvSpPr>
        <p:spPr>
          <a:xfrm>
            <a:off x="1069746" y="678176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BUDŻET ZADANIOWY Z PODZIAŁEM NA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05227D2-8EB7-161C-D22E-26DB9DC991BB}"/>
              </a:ext>
            </a:extLst>
          </p:cNvPr>
          <p:cNvSpPr/>
          <p:nvPr/>
        </p:nvSpPr>
        <p:spPr>
          <a:xfrm>
            <a:off x="796710" y="2516141"/>
            <a:ext cx="13435167" cy="316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koszty bezpośrednie </a:t>
            </a:r>
            <a:r>
              <a:rPr lang="pl-PL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– koszty kwalifikowalne bezpośrednio związane z zadaniami, niezbędne do jego realizacji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28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8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koszty pośrednie </a:t>
            </a:r>
            <a:r>
              <a:rPr lang="pl-PL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– pośrednio związane z projektem, są możliwe, ale nie są konieczne, wskazana odpowiednia stawka ryczałtowa do wysokości max 7% kosztów bezpośrednich, wykazywane w budżecie jedną kwotą</a:t>
            </a:r>
          </a:p>
        </p:txBody>
      </p:sp>
    </p:spTree>
    <p:extLst>
      <p:ext uri="{BB962C8B-B14F-4D97-AF65-F5344CB8AC3E}">
        <p14:creationId xmlns:p14="http://schemas.microsoft.com/office/powerpoint/2010/main" val="270021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41B92-474E-09E4-417A-0F428CE1A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D308434-7A00-3C9D-7D96-B52FD0B117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199ACD13-DF64-963B-EE60-DD7536A20583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CD3423D0-AA5E-6009-BB2A-35533186E987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E2F2FABB-10D2-5A31-9AF6-9D3EA02EB238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92D8D099-9896-DF6B-1189-F96AF4F8E78F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417DE55A-BBDB-66D3-62A0-F9B0EBEBDB04}"/>
              </a:ext>
            </a:extLst>
          </p:cNvPr>
          <p:cNvSpPr/>
          <p:nvPr/>
        </p:nvSpPr>
        <p:spPr>
          <a:xfrm>
            <a:off x="1264636" y="612736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KOSZTY POŚREDNIE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C1599BBB-CC65-0191-0C51-2AF5C4C935C1}"/>
              </a:ext>
            </a:extLst>
          </p:cNvPr>
          <p:cNvSpPr/>
          <p:nvPr/>
        </p:nvSpPr>
        <p:spPr>
          <a:xfrm>
            <a:off x="401444" y="2188403"/>
            <a:ext cx="13925820" cy="37607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Zaplanowane w budżecie projektu i poniesione w trakcie realizacji projektu mogą zostać uznane za kwalifikowalne do ściśle określnej, </a:t>
            </a:r>
            <a:r>
              <a:rPr lang="pl-PL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max wysokości 7% </a:t>
            </a:r>
            <a:r>
              <a:rPr lang="pl-PL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kwalifikowalnych kosztów bezpośrednich projektu, </a:t>
            </a:r>
            <a:r>
              <a:rPr lang="pl-PL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pod warunkiem, że:</a:t>
            </a:r>
          </a:p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pl-PL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limit kosztów pośrednich został zaplanowany w budżecie projektu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koszty pośrednie nie obejmują wydatków zaplanowanych w innych kategoriach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nie zostały sfinansowane z innego źródła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l-PL" sz="2400" kern="100" dirty="0">
              <a:solidFill>
                <a:srgbClr val="00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1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FD6CB-2823-9C77-A787-861693247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0" descr="preencoded.png">
            <a:extLst>
              <a:ext uri="{FF2B5EF4-FFF2-40B4-BE49-F238E27FC236}">
                <a16:creationId xmlns:a16="http://schemas.microsoft.com/office/drawing/2014/main" id="{12A962C0-1C4F-1735-3DB7-711185C78F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EE531CC5-EC7B-D64D-6294-C694D10AFE17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6732DA80-BC13-8475-0C5E-0148EAF58E75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F1BD92E3-D4B7-5E6B-572D-B0AED6323D0E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B3D6A6E3-46A9-61CD-4D68-5A53858A87BE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03B06225-0F4D-AE74-CAD6-E5245A66D50F}"/>
              </a:ext>
            </a:extLst>
          </p:cNvPr>
          <p:cNvSpPr/>
          <p:nvPr/>
        </p:nvSpPr>
        <p:spPr>
          <a:xfrm>
            <a:off x="1761893" y="868561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KOSZTY POŚREDNIE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D418C17-F2D3-25D5-F34C-ACAF4A1C2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015253"/>
            <a:ext cx="1104424" cy="1325285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D2D4B09C-05DA-BE4B-D780-650F32068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665822"/>
            <a:ext cx="1104424" cy="132528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402AA19D-DB2C-3A92-53A4-D4F222EDD7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991107"/>
            <a:ext cx="1104424" cy="1325285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171A993-E88C-E1B5-0DF0-868B9BDB8F5D}"/>
              </a:ext>
            </a:extLst>
          </p:cNvPr>
          <p:cNvSpPr txBox="1"/>
          <p:nvPr/>
        </p:nvSpPr>
        <p:spPr>
          <a:xfrm>
            <a:off x="2233245" y="2023393"/>
            <a:ext cx="11811001" cy="91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ROZLICZANE RYCZAŁTEM</a:t>
            </a:r>
            <a:b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stawka ryczałtowa do max 7% kwalifikowalnych kosztów bezpośrednich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A8DCB22-DD25-BA6B-9F59-13B2A3C56BFA}"/>
              </a:ext>
            </a:extLst>
          </p:cNvPr>
          <p:cNvSpPr txBox="1"/>
          <p:nvPr/>
        </p:nvSpPr>
        <p:spPr>
          <a:xfrm>
            <a:off x="2233245" y="4627848"/>
            <a:ext cx="11603365" cy="91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RAPORTOWANE JEDNĄ KWOTĄ</a:t>
            </a:r>
            <a:b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 WOP bez określenia szczegółów zakupu</a:t>
            </a:r>
            <a:endParaRPr lang="pl-PL" sz="24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AACF3B2-D866-9D61-9412-46EA0F7FAD12}"/>
              </a:ext>
            </a:extLst>
          </p:cNvPr>
          <p:cNvSpPr txBox="1"/>
          <p:nvPr/>
        </p:nvSpPr>
        <p:spPr>
          <a:xfrm>
            <a:off x="2253962" y="5722106"/>
            <a:ext cx="12073302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NIE PODLEGAJĄ KONTROLI COPE/MF I NIE WYMAGAJĄ DOKUMENTOWANIA</a:t>
            </a:r>
            <a:b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kontroli COPE podlega jedynie ich prawidłowe rozliczenie, stawka ryczałtowa, przyznana kwota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83B7061-9883-7F31-D9BB-5BBA33C4E2BF}"/>
              </a:ext>
            </a:extLst>
          </p:cNvPr>
          <p:cNvSpPr txBox="1"/>
          <p:nvPr/>
        </p:nvSpPr>
        <p:spPr>
          <a:xfrm>
            <a:off x="2253962" y="3143028"/>
            <a:ext cx="11790284" cy="133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NIE MOGĄ BYĆ TRAKTOWANE JAK REZERWA W PROJEKCIE</a:t>
            </a:r>
            <a:b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uznaje się za poniesione i rozliczone w momencie poniesienia i rozliczenia kosztów bezpośrednich</a:t>
            </a:r>
          </a:p>
        </p:txBody>
      </p:sp>
      <p:pic>
        <p:nvPicPr>
          <p:cNvPr id="24" name="Image 2" descr="preencoded.png">
            <a:extLst>
              <a:ext uri="{FF2B5EF4-FFF2-40B4-BE49-F238E27FC236}">
                <a16:creationId xmlns:a16="http://schemas.microsoft.com/office/drawing/2014/main" id="{9AF1C1A0-D5F9-2F98-71C4-92FBFBC16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73" y="3329394"/>
            <a:ext cx="1104424" cy="13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8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9AD8A-AA14-C7BB-0A71-19FBB5AA5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54DB0884-4BB3-27CB-6E3B-9A00FE4A6C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0" y="0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C077AF4E-A5BD-BAE7-D643-736293E29434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94A3B741-8E6B-2869-E035-9575F8CB3452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A5798AE9-F5A0-318B-F509-F4DCEEB4E490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992868B4-CE82-27E3-C701-8C9C8CB6D6ED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E126408B-6DD7-0275-BB6D-776E86D95023}"/>
              </a:ext>
            </a:extLst>
          </p:cNvPr>
          <p:cNvGrpSpPr/>
          <p:nvPr/>
        </p:nvGrpSpPr>
        <p:grpSpPr>
          <a:xfrm>
            <a:off x="793790" y="4037406"/>
            <a:ext cx="12464891" cy="1715571"/>
            <a:chOff x="793790" y="3235742"/>
            <a:chExt cx="12464891" cy="1715571"/>
          </a:xfrm>
        </p:grpSpPr>
        <p:sp>
          <p:nvSpPr>
            <p:cNvPr id="2" name="Text 1">
              <a:extLst>
                <a:ext uri="{FF2B5EF4-FFF2-40B4-BE49-F238E27FC236}">
                  <a16:creationId xmlns:a16="http://schemas.microsoft.com/office/drawing/2014/main" id="{F367E272-F484-8759-3C70-1DA383238468}"/>
                </a:ext>
              </a:extLst>
            </p:cNvPr>
            <p:cNvSpPr/>
            <p:nvPr/>
          </p:nvSpPr>
          <p:spPr>
            <a:xfrm>
              <a:off x="793790" y="3235742"/>
              <a:ext cx="5210889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BUDŻET PROJEKTU - 1 070 000,00 PLN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endParaRPr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6855A47D-0AE7-2C99-7B2F-AAFE837CE926}"/>
                </a:ext>
              </a:extLst>
            </p:cNvPr>
            <p:cNvSpPr/>
            <p:nvPr/>
          </p:nvSpPr>
          <p:spPr>
            <a:xfrm>
              <a:off x="793790" y="4157048"/>
              <a:ext cx="3511629" cy="7086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KB - 1 MLN PLN
KP - 70 TYS. PLN (max 7%)</a:t>
              </a:r>
            </a:p>
          </p:txBody>
        </p:sp>
        <p:pic>
          <p:nvPicPr>
            <p:cNvPr id="7" name="Image 0" descr="preencoded.png">
              <a:extLst>
                <a:ext uri="{FF2B5EF4-FFF2-40B4-BE49-F238E27FC236}">
                  <a16:creationId xmlns:a16="http://schemas.microsoft.com/office/drawing/2014/main" id="{E2CCA9DE-962C-63C3-1EA7-66D2D1C0D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7659" y="4185384"/>
              <a:ext cx="670203" cy="765929"/>
            </a:xfrm>
            <a:prstGeom prst="rect">
              <a:avLst/>
            </a:prstGeom>
          </p:spPr>
        </p:pic>
        <p:sp>
          <p:nvSpPr>
            <p:cNvPr id="9" name="Text 3">
              <a:extLst>
                <a:ext uri="{FF2B5EF4-FFF2-40B4-BE49-F238E27FC236}">
                  <a16:creationId xmlns:a16="http://schemas.microsoft.com/office/drawing/2014/main" id="{3C39D037-9FA9-EBCF-5973-3E07C4FBE8AF}"/>
                </a:ext>
              </a:extLst>
            </p:cNvPr>
            <p:cNvSpPr/>
            <p:nvPr/>
          </p:nvSpPr>
          <p:spPr>
            <a:xfrm>
              <a:off x="8218884" y="4157048"/>
              <a:ext cx="5039797" cy="7086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WoP 1 - 100 TYS. PLN KB; 0,00 PLN KP
WoP 2 - 100 TYS. PLN KB; </a:t>
              </a:r>
              <a:r>
                <a:rPr lang="pl-PL" sz="2000" b="1" dirty="0">
                  <a:solidFill>
                    <a:srgbClr val="C00000"/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KP?</a:t>
              </a:r>
              <a:endParaRPr lang="en-US" sz="2000" b="1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endParaRPr>
            </a:p>
          </p:txBody>
        </p:sp>
      </p:grpSp>
      <p:sp>
        <p:nvSpPr>
          <p:cNvPr id="13" name="Text 4">
            <a:extLst>
              <a:ext uri="{FF2B5EF4-FFF2-40B4-BE49-F238E27FC236}">
                <a16:creationId xmlns:a16="http://schemas.microsoft.com/office/drawing/2014/main" id="{2126AA1A-A6BB-C7BB-2B79-27D8F4B76CEE}"/>
              </a:ext>
            </a:extLst>
          </p:cNvPr>
          <p:cNvSpPr/>
          <p:nvPr/>
        </p:nvSpPr>
        <p:spPr>
          <a:xfrm>
            <a:off x="710820" y="664790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 WoP 2 - MAX 14 TYS. PLN </a:t>
            </a:r>
            <a:r>
              <a:rPr lang="pl-PL" sz="2000" b="1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KOSZTÓW POŚREDNICH</a:t>
            </a:r>
            <a:endParaRPr lang="en-US" sz="2000" dirty="0">
              <a:solidFill>
                <a:srgbClr val="C00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Text 0">
            <a:extLst>
              <a:ext uri="{FF2B5EF4-FFF2-40B4-BE49-F238E27FC236}">
                <a16:creationId xmlns:a16="http://schemas.microsoft.com/office/drawing/2014/main" id="{F009E601-CFA3-FD53-534C-4435C2C1D077}"/>
              </a:ext>
            </a:extLst>
          </p:cNvPr>
          <p:cNvSpPr/>
          <p:nvPr/>
        </p:nvSpPr>
        <p:spPr>
          <a:xfrm>
            <a:off x="1761893" y="868561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KOSZTY POŚREDNIE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C9176C8-37C8-0BB8-3F7C-B0D3A6462D7E}"/>
              </a:ext>
            </a:extLst>
          </p:cNvPr>
          <p:cNvSpPr txBox="1"/>
          <p:nvPr/>
        </p:nvSpPr>
        <p:spPr>
          <a:xfrm>
            <a:off x="710820" y="2456287"/>
            <a:ext cx="11811001" cy="91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NA POCZĄTKU REALIZACJI PROJEKTU </a:t>
            </a:r>
            <a:br>
              <a:rPr lang="pl-PL" sz="2400" b="1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pl-PL" sz="24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wskazane jest poniesienie kosztów bezpośrednich</a:t>
            </a:r>
          </a:p>
        </p:txBody>
      </p:sp>
    </p:spTree>
    <p:extLst>
      <p:ext uri="{BB962C8B-B14F-4D97-AF65-F5344CB8AC3E}">
        <p14:creationId xmlns:p14="http://schemas.microsoft.com/office/powerpoint/2010/main" val="36584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C6D39-AFC4-AE81-8B7B-7D167F47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0" descr="preencoded.png">
            <a:extLst>
              <a:ext uri="{FF2B5EF4-FFF2-40B4-BE49-F238E27FC236}">
                <a16:creationId xmlns:a16="http://schemas.microsoft.com/office/drawing/2014/main" id="{DE625566-0F74-AAB4-96EB-C741DB8CEA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FCC7BDA3-EEC1-CC46-F763-6441FA9BEFE0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B12289CA-3271-1893-9579-0C86F5B041DF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D8A2CDCF-77C5-E7D8-AF58-16BE41CF72C0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000BFF1C-E464-8ED7-2CA7-FA71EEF5248A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39CF64DF-FB41-1BC4-9CAE-C5D6E7A39287}"/>
              </a:ext>
            </a:extLst>
          </p:cNvPr>
          <p:cNvSpPr/>
          <p:nvPr/>
        </p:nvSpPr>
        <p:spPr>
          <a:xfrm>
            <a:off x="1761893" y="868561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WARTO WIEDZIEĆ O KOSZTACH POŚREDNICH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03D40D2-DFDA-AFFD-5757-EA918811E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859311"/>
            <a:ext cx="1104424" cy="1325285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9EE91609-F6BC-1F84-B7A4-B86C2944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4254938"/>
            <a:ext cx="1104424" cy="132528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6D587478-96BC-6BEB-6A92-897D3EBCF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5639418"/>
            <a:ext cx="1104424" cy="1325285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E4B5B591-F1F6-D8C2-CD82-E85D4EDA46A3}"/>
              </a:ext>
            </a:extLst>
          </p:cNvPr>
          <p:cNvSpPr/>
          <p:nvPr/>
        </p:nvSpPr>
        <p:spPr>
          <a:xfrm>
            <a:off x="2413437" y="4700247"/>
            <a:ext cx="10929848" cy="574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wydatki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związane z obsługą projektu, które trudno rozliczyć</a:t>
            </a: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5C643E2C-FCB6-183D-DBEA-743338A3502E}"/>
              </a:ext>
            </a:extLst>
          </p:cNvPr>
          <p:cNvSpPr/>
          <p:nvPr/>
        </p:nvSpPr>
        <p:spPr>
          <a:xfrm>
            <a:off x="2413437" y="6039118"/>
            <a:ext cx="11235656" cy="442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wynagrodzenia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dla osób zaangażowanych w projekt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6603465E-E5F7-DDED-8991-2F2CAE769BEB}"/>
              </a:ext>
            </a:extLst>
          </p:cNvPr>
          <p:cNvSpPr/>
          <p:nvPr/>
        </p:nvSpPr>
        <p:spPr>
          <a:xfrm>
            <a:off x="2413437" y="3349171"/>
            <a:ext cx="10932520" cy="4205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szkolenia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personelu zarządzającego projektem</a:t>
            </a:r>
          </a:p>
        </p:txBody>
      </p:sp>
    </p:spTree>
    <p:extLst>
      <p:ext uri="{BB962C8B-B14F-4D97-AF65-F5344CB8AC3E}">
        <p14:creationId xmlns:p14="http://schemas.microsoft.com/office/powerpoint/2010/main" val="118753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F073-0741-05EA-86D7-94A4F4BE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8153495-F4E0-58A3-54CF-8F7AC12636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0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2FE7CDF3-C399-7FFC-58C4-3D0B66986A87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C940B751-7961-E2AC-C96D-8F9152CDA4AF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F65F5483-C443-9123-2F3D-BB2083733D05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F33AA52D-F565-6D5C-2819-6B59982852C6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8AFF895A-FBD5-AFAD-65B9-45B8B7C0F3F2}"/>
              </a:ext>
            </a:extLst>
          </p:cNvPr>
          <p:cNvSpPr/>
          <p:nvPr/>
        </p:nvSpPr>
        <p:spPr>
          <a:xfrm>
            <a:off x="1277841" y="614138"/>
            <a:ext cx="12074718" cy="20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KOSZTY NIEKWALIFIKOWALNE W PROJEKTACH </a:t>
            </a:r>
            <a:endParaRPr lang="pl-PL" sz="4000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ts val="555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WYBRANYCH DO DOFINANSOWANIA</a:t>
            </a: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b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FBW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2021-2027</a:t>
            </a:r>
          </a:p>
          <a:p>
            <a:pPr marL="0" indent="0" algn="ctr">
              <a:lnSpc>
                <a:spcPts val="5550"/>
              </a:lnSpc>
              <a:buNone/>
            </a:pPr>
            <a:endParaRPr lang="en-US" sz="4000" dirty="0">
              <a:solidFill>
                <a:schemeClr val="accent1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A4D77043-D2BC-0C3D-DA80-F95180CB37A3}"/>
              </a:ext>
            </a:extLst>
          </p:cNvPr>
          <p:cNvSpPr/>
          <p:nvPr/>
        </p:nvSpPr>
        <p:spPr>
          <a:xfrm>
            <a:off x="793790" y="3583769"/>
            <a:ext cx="11820242" cy="30741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wydatki dotyczące udziału w szkoleniach osób niezwiązanych ze zwalczaniem zorganizowanej przestępczości lub zarządzeniem kryzysowym/infrastrukturą krytyczną </a:t>
            </a:r>
          </a:p>
          <a:p>
            <a:pPr lvl="0">
              <a:lnSpc>
                <a:spcPct val="115000"/>
              </a:lnSpc>
            </a:pPr>
            <a:endParaRPr lang="pl-PL" sz="28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uczestnicy projektu/grupa docelowa ma</a:t>
            </a:r>
            <a:r>
              <a:rPr lang="pl-PL" sz="28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ją</a:t>
            </a:r>
            <a:r>
              <a:rPr lang="pl-PL" sz="2800" kern="1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być bezpośrednio związani z projektem</a:t>
            </a:r>
          </a:p>
        </p:txBody>
      </p:sp>
    </p:spTree>
    <p:extLst>
      <p:ext uri="{BB962C8B-B14F-4D97-AF65-F5344CB8AC3E}">
        <p14:creationId xmlns:p14="http://schemas.microsoft.com/office/powerpoint/2010/main" val="300099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A04F-2098-3727-C1EC-78A9DB17A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06A7F23-B354-A677-CCCC-8CE92E93E2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82703B12-3DD8-861C-AD81-DEC89D8697A0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56C869A4-8028-A448-45FC-ED00E6AC7A5F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566464DB-B3CF-6727-1C22-D6DABEECED9C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E8997976-950D-AF73-6DF1-AC1BD4557DA8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4F7AA6B-9A8F-1F22-A504-4CC05AB10954}"/>
              </a:ext>
            </a:extLst>
          </p:cNvPr>
          <p:cNvSpPr/>
          <p:nvPr/>
        </p:nvSpPr>
        <p:spPr>
          <a:xfrm>
            <a:off x="1264636" y="868561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OKRES KWALIFIKOWALNOŚCI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A05818B2-FC34-ADBA-25C2-2CBFB7EA792B}"/>
              </a:ext>
            </a:extLst>
          </p:cNvPr>
          <p:cNvSpPr/>
          <p:nvPr/>
        </p:nvSpPr>
        <p:spPr>
          <a:xfrm>
            <a:off x="579863" y="2731803"/>
            <a:ext cx="13649093" cy="2419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koszty i wydatki w okresie od 1 stycznia 2021 do 31 grudnia 2029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poniesione w czasie realizacji projektu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okres kwalifikowalności KOSZTÓW = okres realizacji projektu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okres kwalifikowalności WYDATKÓW = okres realizacji projektu + max 20 dni</a:t>
            </a:r>
          </a:p>
        </p:txBody>
      </p:sp>
    </p:spTree>
    <p:extLst>
      <p:ext uri="{BB962C8B-B14F-4D97-AF65-F5344CB8AC3E}">
        <p14:creationId xmlns:p14="http://schemas.microsoft.com/office/powerpoint/2010/main" val="337609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C4048-73D0-6D78-C93E-49BC6720A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5377D4BF-4F0B-8E35-391D-937FCCBBFE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3B6A05F4-94EF-1240-92CE-FBB9664FC5B3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437B8F1B-7694-4F95-7735-0689CE05191C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6A58FF51-92CF-6E39-D83C-C2D0E58B563B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F786483D-28A6-4FFA-12FC-209E83B2F1FC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B2E47AD9-D7F7-A6E2-25F2-45B613013B1F}"/>
              </a:ext>
            </a:extLst>
          </p:cNvPr>
          <p:cNvSpPr/>
          <p:nvPr/>
        </p:nvSpPr>
        <p:spPr>
          <a:xfrm>
            <a:off x="793789" y="2553385"/>
            <a:ext cx="13435167" cy="4147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Wydatek musi być: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zaplanowany w budżecie projektu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zgodny z zasadami należytego zarządzania finansami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rzeczywiście poniesiony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właściwie udokumentowany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poniesiony w okresie kwalifikowalności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zgodny z Podręcznikiem dla Beneficjenta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rozliczony w  odpowiedniej kategorii wydatków</a:t>
            </a: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9A31EC5B-4F1B-F775-58DA-59721294527D}"/>
              </a:ext>
            </a:extLst>
          </p:cNvPr>
          <p:cNvSpPr/>
          <p:nvPr/>
        </p:nvSpPr>
        <p:spPr>
          <a:xfrm>
            <a:off x="1474013" y="875109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OGÓLNE ZASADY KWALIFIKOWALNOŚCI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4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CD334-0B98-1AB3-EB71-0C845F439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60777F61-7C78-4B78-0563-7C6E14DED5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66C36F61-DBFD-715C-B8A1-6516E3687739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E504D668-52BC-8902-ADE6-0505D792A3B6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ADB97EAB-956B-CE63-C7E1-EBA20417FC12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68713BD4-0D6C-C73E-09AC-ACCAA8E99FDF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18DA24E7-B3C5-6334-E668-5BFE48926245}"/>
              </a:ext>
            </a:extLst>
          </p:cNvPr>
          <p:cNvSpPr/>
          <p:nvPr/>
        </p:nvSpPr>
        <p:spPr>
          <a:xfrm>
            <a:off x="1761893" y="514171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ELASTYCZNOŚĆ BUDŻETU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70F55E38-D6EA-99F5-C588-323D702013AE}"/>
              </a:ext>
            </a:extLst>
          </p:cNvPr>
          <p:cNvSpPr/>
          <p:nvPr/>
        </p:nvSpPr>
        <p:spPr>
          <a:xfrm>
            <a:off x="793789" y="1832490"/>
            <a:ext cx="13435167" cy="60454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Budżet projektu </a:t>
            </a:r>
          </a:p>
          <a:p>
            <a:pPr>
              <a:buNone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Budżet jest szacunkowy i rozliczany na podstawie rzeczywiście poniesionych wydatków.</a:t>
            </a:r>
          </a:p>
          <a:p>
            <a:pPr>
              <a:buNone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buNone/>
            </a:pPr>
            <a:r>
              <a:rPr lang="pl-PL" sz="2800" b="1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Przesunięcia do 10%</a:t>
            </a:r>
          </a:p>
          <a:p>
            <a:pPr>
              <a:buNone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Możliwość przesunięcia do 10% kosztów bezpośrednich w budżecie projektu bez zgody COPE.</a:t>
            </a:r>
          </a:p>
          <a:p>
            <a:pPr>
              <a:buNone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buNone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Raportowanie</a:t>
            </a:r>
          </a:p>
          <a:p>
            <a:pPr>
              <a:buNone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Zmiany należy zaraportować w aktualnym WoP do COPE.</a:t>
            </a:r>
          </a:p>
          <a:p>
            <a:pPr>
              <a:buNone/>
            </a:pPr>
            <a:endParaRPr lang="pl-PL" sz="2800" dirty="0">
              <a:solidFill>
                <a:schemeClr val="bg2">
                  <a:lumMod val="2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buNone/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Ograniczenia</a:t>
            </a:r>
          </a:p>
          <a:p>
            <a:r>
              <a:rPr lang="pl-PL" sz="28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Przesunięcia nie dotyczą kategorii KOSZTY PERSONELU i nie powodują zmian w kosztach pośrednich.</a:t>
            </a:r>
          </a:p>
          <a:p>
            <a:endParaRPr lang="pl-PL" sz="28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0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D032-3B50-6E4C-67AD-A6027AC8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E7E9C6D-CA68-8DFD-E3E7-4882A5B2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B04AA826-DF82-EB36-E46B-DF620E4EE85B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53BD1A0E-D3DA-33F1-D636-606379B60B41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4E10DC74-22EC-E848-F334-BAEC243864D3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FE68DF9B-EA7A-C626-6B02-814BD40455B0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D1C89029-57E8-2903-6C06-4EBCE922380D}"/>
              </a:ext>
            </a:extLst>
          </p:cNvPr>
          <p:cNvSpPr/>
          <p:nvPr/>
        </p:nvSpPr>
        <p:spPr>
          <a:xfrm>
            <a:off x="1264636" y="2087583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rgbClr val="C0000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 TO OZNACZA W PRAKTYCE?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ABE9338-B410-93D4-C802-A1E699FF6671}"/>
              </a:ext>
            </a:extLst>
          </p:cNvPr>
          <p:cNvSpPr/>
          <p:nvPr/>
        </p:nvSpPr>
        <p:spPr>
          <a:xfrm>
            <a:off x="793790" y="3572768"/>
            <a:ext cx="13435167" cy="7087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40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ZADANIE. ORGANIZACJA KONFERENCJI – HOTEL ***</a:t>
            </a:r>
          </a:p>
        </p:txBody>
      </p:sp>
    </p:spTree>
    <p:extLst>
      <p:ext uri="{BB962C8B-B14F-4D97-AF65-F5344CB8AC3E}">
        <p14:creationId xmlns:p14="http://schemas.microsoft.com/office/powerpoint/2010/main" val="17164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046E-A4F5-426D-B3E3-707409C6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0" descr="preencoded.png">
            <a:extLst>
              <a:ext uri="{FF2B5EF4-FFF2-40B4-BE49-F238E27FC236}">
                <a16:creationId xmlns:a16="http://schemas.microsoft.com/office/drawing/2014/main" id="{5EBE231D-0E6A-E89F-A269-6F7220A10D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6E56C85C-0DFA-2E81-6371-A4336531183A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5329739D-F023-AF69-F4EB-797A3265EE11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D9C11E66-F89A-453E-3F1C-EC4FACAE8B85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0D63D123-AB2C-7C43-CFD4-29AD9654B7BE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2" name="Shape 1">
            <a:extLst>
              <a:ext uri="{FF2B5EF4-FFF2-40B4-BE49-F238E27FC236}">
                <a16:creationId xmlns:a16="http://schemas.microsoft.com/office/drawing/2014/main" id="{A2735F0C-5F98-05F1-B979-D95F97412705}"/>
              </a:ext>
            </a:extLst>
          </p:cNvPr>
          <p:cNvSpPr/>
          <p:nvPr/>
        </p:nvSpPr>
        <p:spPr>
          <a:xfrm>
            <a:off x="7303770" y="1531977"/>
            <a:ext cx="22860" cy="6130052"/>
          </a:xfrm>
          <a:prstGeom prst="roundRect">
            <a:avLst>
              <a:gd name="adj" fmla="val 136318"/>
            </a:avLst>
          </a:prstGeom>
          <a:solidFill>
            <a:srgbClr val="61646A"/>
          </a:solidFill>
          <a:ln/>
        </p:spPr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66A8D591-3CE3-52F4-974E-74787BCE4606}"/>
              </a:ext>
            </a:extLst>
          </p:cNvPr>
          <p:cNvSpPr/>
          <p:nvPr/>
        </p:nvSpPr>
        <p:spPr>
          <a:xfrm>
            <a:off x="7081540" y="1765578"/>
            <a:ext cx="467320" cy="46732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8D300E11-FA3C-596E-1C31-C11B40D95EDB}"/>
              </a:ext>
            </a:extLst>
          </p:cNvPr>
          <p:cNvSpPr/>
          <p:nvPr/>
        </p:nvSpPr>
        <p:spPr>
          <a:xfrm>
            <a:off x="7081540" y="2804160"/>
            <a:ext cx="467320" cy="46732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sp>
        <p:nvSpPr>
          <p:cNvPr id="24" name="Shape 10">
            <a:extLst>
              <a:ext uri="{FF2B5EF4-FFF2-40B4-BE49-F238E27FC236}">
                <a16:creationId xmlns:a16="http://schemas.microsoft.com/office/drawing/2014/main" id="{7670A5DC-FE2B-B484-71C7-B613D9B2ED0B}"/>
              </a:ext>
            </a:extLst>
          </p:cNvPr>
          <p:cNvSpPr/>
          <p:nvPr/>
        </p:nvSpPr>
        <p:spPr>
          <a:xfrm>
            <a:off x="6481227" y="4568428"/>
            <a:ext cx="623173" cy="22860"/>
          </a:xfrm>
          <a:prstGeom prst="roundRect">
            <a:avLst>
              <a:gd name="adj" fmla="val 136318"/>
            </a:avLst>
          </a:prstGeom>
          <a:solidFill>
            <a:srgbClr val="61646A"/>
          </a:solidFill>
          <a:ln/>
        </p:spPr>
      </p:sp>
      <p:sp>
        <p:nvSpPr>
          <p:cNvPr id="25" name="Shape 11">
            <a:extLst>
              <a:ext uri="{FF2B5EF4-FFF2-40B4-BE49-F238E27FC236}">
                <a16:creationId xmlns:a16="http://schemas.microsoft.com/office/drawing/2014/main" id="{A56BD30E-771D-093A-2D9D-C4C5F4C35992}"/>
              </a:ext>
            </a:extLst>
          </p:cNvPr>
          <p:cNvSpPr/>
          <p:nvPr/>
        </p:nvSpPr>
        <p:spPr>
          <a:xfrm>
            <a:off x="7081540" y="4346258"/>
            <a:ext cx="467320" cy="46732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sp>
        <p:nvSpPr>
          <p:cNvPr id="29" name="Shape 14">
            <a:extLst>
              <a:ext uri="{FF2B5EF4-FFF2-40B4-BE49-F238E27FC236}">
                <a16:creationId xmlns:a16="http://schemas.microsoft.com/office/drawing/2014/main" id="{3EE7B744-0638-2616-333D-FCDF94D9A1FE}"/>
              </a:ext>
            </a:extLst>
          </p:cNvPr>
          <p:cNvSpPr/>
          <p:nvPr/>
        </p:nvSpPr>
        <p:spPr>
          <a:xfrm>
            <a:off x="7526000" y="5858828"/>
            <a:ext cx="623173" cy="22860"/>
          </a:xfrm>
          <a:prstGeom prst="roundRect">
            <a:avLst>
              <a:gd name="adj" fmla="val 136318"/>
            </a:avLst>
          </a:prstGeom>
          <a:solidFill>
            <a:srgbClr val="61646A"/>
          </a:solidFill>
          <a:ln/>
        </p:spPr>
      </p:sp>
      <p:sp>
        <p:nvSpPr>
          <p:cNvPr id="30" name="Shape 15">
            <a:extLst>
              <a:ext uri="{FF2B5EF4-FFF2-40B4-BE49-F238E27FC236}">
                <a16:creationId xmlns:a16="http://schemas.microsoft.com/office/drawing/2014/main" id="{9B090BD9-C600-402B-3F63-888B57F967AC}"/>
              </a:ext>
            </a:extLst>
          </p:cNvPr>
          <p:cNvSpPr/>
          <p:nvPr/>
        </p:nvSpPr>
        <p:spPr>
          <a:xfrm>
            <a:off x="7081540" y="5636657"/>
            <a:ext cx="467320" cy="46732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pic>
        <p:nvPicPr>
          <p:cNvPr id="31" name="Image 3" descr="preencoded.png">
            <a:extLst>
              <a:ext uri="{FF2B5EF4-FFF2-40B4-BE49-F238E27FC236}">
                <a16:creationId xmlns:a16="http://schemas.microsoft.com/office/drawing/2014/main" id="{F435EABF-3270-A887-D23C-181DC1A64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347" y="5675531"/>
            <a:ext cx="311587" cy="389453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281CFE92-7AD3-142A-FCCB-4EAF889A864F}"/>
              </a:ext>
            </a:extLst>
          </p:cNvPr>
          <p:cNvGrpSpPr/>
          <p:nvPr/>
        </p:nvGrpSpPr>
        <p:grpSpPr>
          <a:xfrm>
            <a:off x="571559" y="1739622"/>
            <a:ext cx="13879556" cy="5258396"/>
            <a:chOff x="571559" y="1739622"/>
            <a:chExt cx="13879556" cy="5917967"/>
          </a:xfrm>
        </p:grpSpPr>
        <p:sp>
          <p:nvSpPr>
            <p:cNvPr id="6" name="Shape 2">
              <a:extLst>
                <a:ext uri="{FF2B5EF4-FFF2-40B4-BE49-F238E27FC236}">
                  <a16:creationId xmlns:a16="http://schemas.microsoft.com/office/drawing/2014/main" id="{808742B5-20D0-5940-EEDE-21F646BB6FB2}"/>
                </a:ext>
              </a:extLst>
            </p:cNvPr>
            <p:cNvSpPr/>
            <p:nvPr/>
          </p:nvSpPr>
          <p:spPr>
            <a:xfrm>
              <a:off x="6481227" y="1987748"/>
              <a:ext cx="623173" cy="22860"/>
            </a:xfrm>
            <a:prstGeom prst="roundRect">
              <a:avLst>
                <a:gd name="adj" fmla="val 136318"/>
              </a:avLst>
            </a:prstGeom>
            <a:solidFill>
              <a:srgbClr val="61646A"/>
            </a:solidFill>
            <a:ln/>
          </p:spPr>
        </p:sp>
        <p:pic>
          <p:nvPicPr>
            <p:cNvPr id="9" name="Image 0" descr="preencoded.png">
              <a:extLst>
                <a:ext uri="{FF2B5EF4-FFF2-40B4-BE49-F238E27FC236}">
                  <a16:creationId xmlns:a16="http://schemas.microsoft.com/office/drawing/2014/main" id="{B2EBA155-6973-DBE0-1EAF-C4CB5E189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9347" y="1804452"/>
              <a:ext cx="311587" cy="389453"/>
            </a:xfrm>
            <a:prstGeom prst="rect">
              <a:avLst/>
            </a:prstGeom>
          </p:spPr>
        </p:pic>
        <p:sp>
          <p:nvSpPr>
            <p:cNvPr id="13" name="Text 4">
              <a:extLst>
                <a:ext uri="{FF2B5EF4-FFF2-40B4-BE49-F238E27FC236}">
                  <a16:creationId xmlns:a16="http://schemas.microsoft.com/office/drawing/2014/main" id="{BB2A9526-2D11-07AD-BEAE-8AC44FC69510}"/>
                </a:ext>
              </a:extLst>
            </p:cNvPr>
            <p:cNvSpPr/>
            <p:nvPr/>
          </p:nvSpPr>
          <p:spPr>
            <a:xfrm>
              <a:off x="571559" y="1739622"/>
              <a:ext cx="5987064" cy="1168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r">
                <a:lnSpc>
                  <a:spcPts val="3050"/>
                </a:lnSpc>
                <a:buNone/>
              </a:pPr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WARTOŚĆ KOSZTÓW</a:t>
              </a:r>
              <a:r>
                <a:rPr lang="pl-PL" sz="2400" b="1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 </a:t>
              </a:r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BEZPOŚREDNICH: 
1 MLN</a:t>
              </a:r>
              <a:r>
                <a:rPr lang="pl-PL" sz="2400" b="1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 zł</a:t>
              </a:r>
              <a:endParaRPr lang="en-US" sz="2400" b="1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endParaRPr>
            </a:p>
          </p:txBody>
        </p:sp>
        <p:sp>
          <p:nvSpPr>
            <p:cNvPr id="14" name="Text 5">
              <a:extLst>
                <a:ext uri="{FF2B5EF4-FFF2-40B4-BE49-F238E27FC236}">
                  <a16:creationId xmlns:a16="http://schemas.microsoft.com/office/drawing/2014/main" id="{90F98F53-BC1B-20E5-354C-5891F2FFC99B}"/>
                </a:ext>
              </a:extLst>
            </p:cNvPr>
            <p:cNvSpPr/>
            <p:nvPr/>
          </p:nvSpPr>
          <p:spPr>
            <a:xfrm>
              <a:off x="727115" y="3032522"/>
              <a:ext cx="6210002" cy="103262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r">
                <a:lnSpc>
                  <a:spcPts val="2600"/>
                </a:lnSpc>
                <a:buNone/>
              </a:pP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możliwe do przesunięcia w budżecie 10% kosztów bezpośrednich (100 TYS.</a:t>
              </a:r>
              <a:r>
                <a:rPr lang="pl-PL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 PLN</a:t>
              </a: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)</a:t>
              </a:r>
            </a:p>
          </p:txBody>
        </p:sp>
        <p:sp>
          <p:nvSpPr>
            <p:cNvPr id="15" name="Shape 6">
              <a:extLst>
                <a:ext uri="{FF2B5EF4-FFF2-40B4-BE49-F238E27FC236}">
                  <a16:creationId xmlns:a16="http://schemas.microsoft.com/office/drawing/2014/main" id="{9CB1F43D-01DF-E0E7-8698-DA64C2DABF8C}"/>
                </a:ext>
              </a:extLst>
            </p:cNvPr>
            <p:cNvSpPr/>
            <p:nvPr/>
          </p:nvSpPr>
          <p:spPr>
            <a:xfrm>
              <a:off x="7526000" y="3026331"/>
              <a:ext cx="623173" cy="22860"/>
            </a:xfrm>
            <a:prstGeom prst="roundRect">
              <a:avLst>
                <a:gd name="adj" fmla="val 136318"/>
              </a:avLst>
            </a:prstGeom>
            <a:solidFill>
              <a:srgbClr val="61646A"/>
            </a:solidFill>
            <a:ln/>
          </p:spPr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67A9FBDF-EE8A-62D9-9C15-BDEE038CB240}"/>
                </a:ext>
              </a:extLst>
            </p:cNvPr>
            <p:cNvSpPr/>
            <p:nvPr/>
          </p:nvSpPr>
          <p:spPr>
            <a:xfrm>
              <a:off x="8353901" y="2778204"/>
              <a:ext cx="5549384" cy="1168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3050"/>
                </a:lnSpc>
                <a:buNone/>
              </a:pPr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KOSZT KONFERENCJI</a:t>
              </a:r>
              <a:r>
                <a:rPr lang="en-US" sz="245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
zaplanowany w budżecie projektu </a:t>
              </a:r>
              <a:br>
                <a:rPr lang="pl-PL" sz="245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</a:br>
              <a:r>
                <a:rPr lang="en-US" sz="245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80 TYS</a:t>
              </a:r>
              <a:r>
                <a:rPr lang="pl-PL" sz="245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. PLN</a:t>
              </a:r>
              <a:endParaRPr lang="en-US" sz="245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endParaRPr>
            </a:p>
          </p:txBody>
        </p:sp>
        <p:sp>
          <p:nvSpPr>
            <p:cNvPr id="23" name="Text 9">
              <a:extLst>
                <a:ext uri="{FF2B5EF4-FFF2-40B4-BE49-F238E27FC236}">
                  <a16:creationId xmlns:a16="http://schemas.microsoft.com/office/drawing/2014/main" id="{54CDF35A-DC69-19B8-9BDC-CCE5E02E5FB4}"/>
                </a:ext>
              </a:extLst>
            </p:cNvPr>
            <p:cNvSpPr/>
            <p:nvPr/>
          </p:nvSpPr>
          <p:spPr>
            <a:xfrm>
              <a:off x="8302816" y="4340790"/>
              <a:ext cx="6148299" cy="6648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faktyczny koszt konferencji w momencie realizacji zadania 180 TYS.</a:t>
              </a:r>
              <a:r>
                <a:rPr lang="pl-PL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 PLN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endParaRPr>
            </a:p>
          </p:txBody>
        </p:sp>
        <p:pic>
          <p:nvPicPr>
            <p:cNvPr id="26" name="Image 2" descr="preencoded.png">
              <a:extLst>
                <a:ext uri="{FF2B5EF4-FFF2-40B4-BE49-F238E27FC236}">
                  <a16:creationId xmlns:a16="http://schemas.microsoft.com/office/drawing/2014/main" id="{36225BA3-CB67-8333-23F7-F45BCD04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9347" y="4701773"/>
              <a:ext cx="311587" cy="389453"/>
            </a:xfrm>
            <a:prstGeom prst="rect">
              <a:avLst/>
            </a:prstGeom>
          </p:spPr>
        </p:pic>
        <p:sp>
          <p:nvSpPr>
            <p:cNvPr id="27" name="Text 12">
              <a:extLst>
                <a:ext uri="{FF2B5EF4-FFF2-40B4-BE49-F238E27FC236}">
                  <a16:creationId xmlns:a16="http://schemas.microsoft.com/office/drawing/2014/main" id="{EEC22092-04AD-B4B9-0625-1208D79C3E39}"/>
                </a:ext>
              </a:extLst>
            </p:cNvPr>
            <p:cNvSpPr/>
            <p:nvPr/>
          </p:nvSpPr>
          <p:spPr>
            <a:xfrm>
              <a:off x="3160276" y="4320302"/>
              <a:ext cx="3116223" cy="38945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r">
                <a:lnSpc>
                  <a:spcPts val="3050"/>
                </a:lnSpc>
                <a:buNone/>
              </a:pPr>
              <a:r>
                <a:rPr lang="en-US" sz="2400" b="1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MOŻLIWE?</a:t>
              </a:r>
            </a:p>
          </p:txBody>
        </p:sp>
        <p:sp>
          <p:nvSpPr>
            <p:cNvPr id="28" name="Text 13">
              <a:extLst>
                <a:ext uri="{FF2B5EF4-FFF2-40B4-BE49-F238E27FC236}">
                  <a16:creationId xmlns:a16="http://schemas.microsoft.com/office/drawing/2014/main" id="{B7E34862-2E79-80F4-5678-2015E81E4762}"/>
                </a:ext>
              </a:extLst>
            </p:cNvPr>
            <p:cNvSpPr/>
            <p:nvPr/>
          </p:nvSpPr>
          <p:spPr>
            <a:xfrm>
              <a:off x="727115" y="4834294"/>
              <a:ext cx="5549384" cy="15669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r">
                <a:lnSpc>
                  <a:spcPts val="2600"/>
                </a:lnSpc>
                <a:buNone/>
              </a:pP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TAK, ALE </a:t>
              </a: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wówczas zostanie wykorzystany maksymalny limit możliwych przesunięć środków w budżecie projektu w ramach puli 10%</a:t>
              </a:r>
            </a:p>
          </p:txBody>
        </p:sp>
        <p:sp>
          <p:nvSpPr>
            <p:cNvPr id="32" name="Text 16">
              <a:extLst>
                <a:ext uri="{FF2B5EF4-FFF2-40B4-BE49-F238E27FC236}">
                  <a16:creationId xmlns:a16="http://schemas.microsoft.com/office/drawing/2014/main" id="{C9527A23-8171-B13B-24B5-8FDD36C51A10}"/>
                </a:ext>
              </a:extLst>
            </p:cNvPr>
            <p:cNvSpPr/>
            <p:nvPr/>
          </p:nvSpPr>
          <p:spPr>
            <a:xfrm>
              <a:off x="8353901" y="5610701"/>
              <a:ext cx="3802142" cy="38945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3050"/>
                </a:lnSpc>
                <a:buNone/>
              </a:pPr>
              <a:r>
                <a:rPr lang="en-US" sz="2450" b="1" dirty="0">
                  <a:solidFill>
                    <a:srgbClr val="C00000"/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JEŚLI NIE, TO DLACZEGO?</a:t>
              </a:r>
            </a:p>
          </p:txBody>
        </p:sp>
        <p:sp>
          <p:nvSpPr>
            <p:cNvPr id="33" name="Text 17">
              <a:extLst>
                <a:ext uri="{FF2B5EF4-FFF2-40B4-BE49-F238E27FC236}">
                  <a16:creationId xmlns:a16="http://schemas.microsoft.com/office/drawing/2014/main" id="{9D240CEA-98D7-7B2A-1BB4-751CE5F10FE3}"/>
                </a:ext>
              </a:extLst>
            </p:cNvPr>
            <p:cNvSpPr/>
            <p:nvPr/>
          </p:nvSpPr>
          <p:spPr>
            <a:xfrm>
              <a:off x="8353901" y="6124693"/>
              <a:ext cx="5549384" cy="1532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600"/>
                </a:lnSpc>
                <a:buNone/>
              </a:pP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Tak duży wzrost kosztów organizacji konferencji będzie budził wątpli</a:t>
              </a:r>
              <a:r>
                <a:rPr lang="pl-PL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wo</a:t>
              </a: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ści (standar</a:t>
              </a:r>
              <a:r>
                <a:rPr lang="pl-PL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d</a:t>
              </a:r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  <a:latin typeface="Roboto Slab" pitchFamily="2" charset="0"/>
                  <a:ea typeface="Roboto Slab" pitchFamily="2" charset="0"/>
                  <a:cs typeface="Roboto Slab" pitchFamily="2" charset="0"/>
                </a:rPr>
                <a:t> hotelu, rynkowe i konkurencyjne ceny itp. )</a:t>
              </a:r>
            </a:p>
          </p:txBody>
        </p:sp>
      </p:grp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B2D969B2-B37A-86AC-1B00-02AB80836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9347" y="2843034"/>
            <a:ext cx="311587" cy="3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7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34C41-7896-A95F-4331-0A30A726F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0" descr="preencoded.png">
            <a:extLst>
              <a:ext uri="{FF2B5EF4-FFF2-40B4-BE49-F238E27FC236}">
                <a16:creationId xmlns:a16="http://schemas.microsoft.com/office/drawing/2014/main" id="{B89DC27D-CAC4-E8D7-2D03-7A04635A08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368A63C7-4690-F70B-2435-20C02ABBE364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0B23A8F5-E982-D0D8-2FD0-8D6026682C94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491EFA99-EA04-7C3F-EA14-A46A985953CF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4174441F-1F38-1E90-C9EC-21DEC821BEB0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92C92690-2D8E-542B-C9AF-22D35B2E0ED8}"/>
              </a:ext>
            </a:extLst>
          </p:cNvPr>
          <p:cNvSpPr/>
          <p:nvPr/>
        </p:nvSpPr>
        <p:spPr>
          <a:xfrm>
            <a:off x="6527721" y="1881068"/>
            <a:ext cx="589359" cy="22860"/>
          </a:xfrm>
          <a:prstGeom prst="roundRect">
            <a:avLst>
              <a:gd name="adj" fmla="val 128921"/>
            </a:avLst>
          </a:prstGeom>
          <a:solidFill>
            <a:srgbClr val="61646A"/>
          </a:solidFill>
          <a:ln/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B572E72A-3C51-83AA-35F1-9FE14F17902D}"/>
              </a:ext>
            </a:extLst>
          </p:cNvPr>
          <p:cNvSpPr/>
          <p:nvPr/>
        </p:nvSpPr>
        <p:spPr>
          <a:xfrm>
            <a:off x="7094220" y="1671518"/>
            <a:ext cx="441960" cy="44196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0E99268F-8432-EA11-93D8-1D7CACD92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860" y="1708309"/>
            <a:ext cx="294680" cy="368379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3C3BD0D9-BCB4-AE1C-99BF-261722CC3BF7}"/>
              </a:ext>
            </a:extLst>
          </p:cNvPr>
          <p:cNvSpPr/>
          <p:nvPr/>
        </p:nvSpPr>
        <p:spPr>
          <a:xfrm>
            <a:off x="227290" y="1646992"/>
            <a:ext cx="6105645" cy="62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WARTOŚĆ KOSZTÓW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BE</a:t>
            </a:r>
            <a:r>
              <a:rPr lang="pl-PL" sz="2400" b="1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Z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POŚREDNICH: 
1 MLN</a:t>
            </a:r>
          </a:p>
        </p:txBody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2406E5D8-AA7B-9B4C-BFE2-3BF4EF1A2CF8}"/>
              </a:ext>
            </a:extLst>
          </p:cNvPr>
          <p:cNvSpPr/>
          <p:nvPr/>
        </p:nvSpPr>
        <p:spPr>
          <a:xfrm>
            <a:off x="484094" y="2501384"/>
            <a:ext cx="584884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możliwe do przesunięcia w budżecie 10% kosztów bezpośrednich (100 TYS.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PLN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)</a:t>
            </a:r>
          </a:p>
        </p:txBody>
      </p:sp>
      <p:sp>
        <p:nvSpPr>
          <p:cNvPr id="14" name="Shape 6">
            <a:extLst>
              <a:ext uri="{FF2B5EF4-FFF2-40B4-BE49-F238E27FC236}">
                <a16:creationId xmlns:a16="http://schemas.microsoft.com/office/drawing/2014/main" id="{7E9D1D8C-8833-DF35-8E37-868C6D6C3A78}"/>
              </a:ext>
            </a:extLst>
          </p:cNvPr>
          <p:cNvSpPr/>
          <p:nvPr/>
        </p:nvSpPr>
        <p:spPr>
          <a:xfrm>
            <a:off x="7513320" y="2863334"/>
            <a:ext cx="589359" cy="22860"/>
          </a:xfrm>
          <a:prstGeom prst="roundRect">
            <a:avLst>
              <a:gd name="adj" fmla="val 128921"/>
            </a:avLst>
          </a:prstGeom>
          <a:solidFill>
            <a:srgbClr val="61646A"/>
          </a:solidFill>
          <a:ln/>
        </p:spPr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7E1C2504-EE59-31DF-2A91-DA596EF3148C}"/>
              </a:ext>
            </a:extLst>
          </p:cNvPr>
          <p:cNvSpPr/>
          <p:nvPr/>
        </p:nvSpPr>
        <p:spPr>
          <a:xfrm>
            <a:off x="7094220" y="2653784"/>
            <a:ext cx="441960" cy="44196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pic>
        <p:nvPicPr>
          <p:cNvPr id="19" name="Image 1" descr="preencoded.png">
            <a:extLst>
              <a:ext uri="{FF2B5EF4-FFF2-40B4-BE49-F238E27FC236}">
                <a16:creationId xmlns:a16="http://schemas.microsoft.com/office/drawing/2014/main" id="{E012B2B0-2F5A-87EC-A316-C3DB411AF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860" y="2690574"/>
            <a:ext cx="294680" cy="368379"/>
          </a:xfrm>
          <a:prstGeom prst="rect">
            <a:avLst/>
          </a:prstGeom>
        </p:spPr>
      </p:pic>
      <p:sp>
        <p:nvSpPr>
          <p:cNvPr id="20" name="Text 8">
            <a:extLst>
              <a:ext uri="{FF2B5EF4-FFF2-40B4-BE49-F238E27FC236}">
                <a16:creationId xmlns:a16="http://schemas.microsoft.com/office/drawing/2014/main" id="{E64158E2-A485-EA06-BCAE-0ECEAAE11534}"/>
              </a:ext>
            </a:extLst>
          </p:cNvPr>
          <p:cNvSpPr/>
          <p:nvPr/>
        </p:nvSpPr>
        <p:spPr>
          <a:xfrm>
            <a:off x="8297466" y="2629257"/>
            <a:ext cx="5645348" cy="1104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KOSZT KONFERENCJI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
zaplanowany w budżecie projektu </a:t>
            </a:r>
            <a:br>
              <a:rPr lang="pl-PL" sz="23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80 TYS</a:t>
            </a:r>
            <a:r>
              <a:rPr lang="pl-PL" sz="23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 PLN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2" name="Text 9">
            <a:extLst>
              <a:ext uri="{FF2B5EF4-FFF2-40B4-BE49-F238E27FC236}">
                <a16:creationId xmlns:a16="http://schemas.microsoft.com/office/drawing/2014/main" id="{9F4DA1A6-7276-7472-B767-8A2F1590BEC6}"/>
              </a:ext>
            </a:extLst>
          </p:cNvPr>
          <p:cNvSpPr/>
          <p:nvPr/>
        </p:nvSpPr>
        <p:spPr>
          <a:xfrm>
            <a:off x="8297465" y="3876962"/>
            <a:ext cx="6119993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faktyczny koszt konferencji w momencie realizacji zadania 100 TYS</a:t>
            </a:r>
            <a:r>
              <a:rPr lang="pl-PL" sz="2400" dirty="0">
                <a:solidFill>
                  <a:srgbClr val="00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 PLN</a:t>
            </a:r>
            <a:endParaRPr lang="en-US" sz="24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3" name="Shape 10">
            <a:extLst>
              <a:ext uri="{FF2B5EF4-FFF2-40B4-BE49-F238E27FC236}">
                <a16:creationId xmlns:a16="http://schemas.microsoft.com/office/drawing/2014/main" id="{3A3F2968-F92F-7A09-7F46-B44CFD14B7FB}"/>
              </a:ext>
            </a:extLst>
          </p:cNvPr>
          <p:cNvSpPr/>
          <p:nvPr/>
        </p:nvSpPr>
        <p:spPr>
          <a:xfrm>
            <a:off x="6527721" y="4083606"/>
            <a:ext cx="589359" cy="22860"/>
          </a:xfrm>
          <a:prstGeom prst="roundRect">
            <a:avLst>
              <a:gd name="adj" fmla="val 128921"/>
            </a:avLst>
          </a:prstGeom>
          <a:solidFill>
            <a:srgbClr val="61646A"/>
          </a:solidFill>
          <a:ln/>
        </p:spPr>
      </p:sp>
      <p:sp>
        <p:nvSpPr>
          <p:cNvPr id="24" name="Shape 11">
            <a:extLst>
              <a:ext uri="{FF2B5EF4-FFF2-40B4-BE49-F238E27FC236}">
                <a16:creationId xmlns:a16="http://schemas.microsoft.com/office/drawing/2014/main" id="{1421FF8A-F299-8064-52D2-0C5419F5B06B}"/>
              </a:ext>
            </a:extLst>
          </p:cNvPr>
          <p:cNvSpPr/>
          <p:nvPr/>
        </p:nvSpPr>
        <p:spPr>
          <a:xfrm>
            <a:off x="7094220" y="3874056"/>
            <a:ext cx="441960" cy="44196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pic>
        <p:nvPicPr>
          <p:cNvPr id="25" name="Image 2" descr="preencoded.png">
            <a:extLst>
              <a:ext uri="{FF2B5EF4-FFF2-40B4-BE49-F238E27FC236}">
                <a16:creationId xmlns:a16="http://schemas.microsoft.com/office/drawing/2014/main" id="{5988BC0D-E874-3DE1-C31B-D6780B9EA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860" y="3910846"/>
            <a:ext cx="294680" cy="368379"/>
          </a:xfrm>
          <a:prstGeom prst="rect">
            <a:avLst/>
          </a:prstGeom>
        </p:spPr>
      </p:pic>
      <p:sp>
        <p:nvSpPr>
          <p:cNvPr id="26" name="Text 12">
            <a:extLst>
              <a:ext uri="{FF2B5EF4-FFF2-40B4-BE49-F238E27FC236}">
                <a16:creationId xmlns:a16="http://schemas.microsoft.com/office/drawing/2014/main" id="{1BCB2236-C1B3-B906-41A4-F7E671ABFE37}"/>
              </a:ext>
            </a:extLst>
          </p:cNvPr>
          <p:cNvSpPr/>
          <p:nvPr/>
        </p:nvSpPr>
        <p:spPr>
          <a:xfrm>
            <a:off x="2884765" y="3849529"/>
            <a:ext cx="3448169" cy="368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WZROST KOSZTÓW O 2%</a:t>
            </a: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1CE03040-B2B9-CE7A-7849-2C2399D16C34}"/>
              </a:ext>
            </a:extLst>
          </p:cNvPr>
          <p:cNvSpPr/>
          <p:nvPr/>
        </p:nvSpPr>
        <p:spPr>
          <a:xfrm>
            <a:off x="687586" y="4335660"/>
            <a:ext cx="5645348" cy="1173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przesunięcie 20 TYS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 zł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w budżecie projektu wymaga wyjaśnienia w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WOP, ale wydaje się racjonalne i uzasadnione</a:t>
            </a:r>
          </a:p>
        </p:txBody>
      </p:sp>
      <p:sp>
        <p:nvSpPr>
          <p:cNvPr id="28" name="Shape 14">
            <a:extLst>
              <a:ext uri="{FF2B5EF4-FFF2-40B4-BE49-F238E27FC236}">
                <a16:creationId xmlns:a16="http://schemas.microsoft.com/office/drawing/2014/main" id="{E9EF2DE0-731A-4632-16D7-2A34211A700B}"/>
              </a:ext>
            </a:extLst>
          </p:cNvPr>
          <p:cNvSpPr/>
          <p:nvPr/>
        </p:nvSpPr>
        <p:spPr>
          <a:xfrm>
            <a:off x="7513320" y="5303996"/>
            <a:ext cx="589359" cy="22860"/>
          </a:xfrm>
          <a:prstGeom prst="roundRect">
            <a:avLst>
              <a:gd name="adj" fmla="val 128921"/>
            </a:avLst>
          </a:prstGeom>
          <a:solidFill>
            <a:srgbClr val="61646A"/>
          </a:solidFill>
          <a:ln/>
        </p:spPr>
      </p:sp>
      <p:sp>
        <p:nvSpPr>
          <p:cNvPr id="29" name="Shape 15">
            <a:extLst>
              <a:ext uri="{FF2B5EF4-FFF2-40B4-BE49-F238E27FC236}">
                <a16:creationId xmlns:a16="http://schemas.microsoft.com/office/drawing/2014/main" id="{D4F3EAFF-389E-4203-C5CB-38B7CA7AC4DB}"/>
              </a:ext>
            </a:extLst>
          </p:cNvPr>
          <p:cNvSpPr/>
          <p:nvPr/>
        </p:nvSpPr>
        <p:spPr>
          <a:xfrm>
            <a:off x="7094220" y="5094446"/>
            <a:ext cx="441960" cy="44196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pic>
        <p:nvPicPr>
          <p:cNvPr id="30" name="Image 3" descr="preencoded.png">
            <a:extLst>
              <a:ext uri="{FF2B5EF4-FFF2-40B4-BE49-F238E27FC236}">
                <a16:creationId xmlns:a16="http://schemas.microsoft.com/office/drawing/2014/main" id="{43905B4E-6FA5-3382-1368-8FAF75BE38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860" y="5131237"/>
            <a:ext cx="294680" cy="368379"/>
          </a:xfrm>
          <a:prstGeom prst="rect">
            <a:avLst/>
          </a:prstGeom>
        </p:spPr>
      </p:pic>
      <p:sp>
        <p:nvSpPr>
          <p:cNvPr id="31" name="Text 16">
            <a:extLst>
              <a:ext uri="{FF2B5EF4-FFF2-40B4-BE49-F238E27FC236}">
                <a16:creationId xmlns:a16="http://schemas.microsoft.com/office/drawing/2014/main" id="{C8F00C19-A38D-0E19-5701-755216CBDBF0}"/>
              </a:ext>
            </a:extLst>
          </p:cNvPr>
          <p:cNvSpPr/>
          <p:nvPr/>
        </p:nvSpPr>
        <p:spPr>
          <a:xfrm>
            <a:off x="8297466" y="5069919"/>
            <a:ext cx="5645348" cy="736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DO PRZESUNIĘCIA POZOSTAJE JESZCZE 8% </a:t>
            </a:r>
          </a:p>
        </p:txBody>
      </p:sp>
      <p:sp>
        <p:nvSpPr>
          <p:cNvPr id="32" name="Text 17">
            <a:extLst>
              <a:ext uri="{FF2B5EF4-FFF2-40B4-BE49-F238E27FC236}">
                <a16:creationId xmlns:a16="http://schemas.microsoft.com/office/drawing/2014/main" id="{4D16809C-E0D2-A736-D952-CA7CE58CF37C}"/>
              </a:ext>
            </a:extLst>
          </p:cNvPr>
          <p:cNvSpPr/>
          <p:nvPr/>
        </p:nvSpPr>
        <p:spPr>
          <a:xfrm>
            <a:off x="8297466" y="5924312"/>
            <a:ext cx="5645348" cy="688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wartości kosztów bezpośrednich </a:t>
            </a:r>
            <a:br>
              <a:rPr lang="pl-PL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 budżecie projektu. </a:t>
            </a:r>
          </a:p>
        </p:txBody>
      </p:sp>
      <p:sp>
        <p:nvSpPr>
          <p:cNvPr id="33" name="Shape 18">
            <a:extLst>
              <a:ext uri="{FF2B5EF4-FFF2-40B4-BE49-F238E27FC236}">
                <a16:creationId xmlns:a16="http://schemas.microsoft.com/office/drawing/2014/main" id="{4D0FEAF0-48A2-D2C1-CD3B-26D61A8C2B33}"/>
              </a:ext>
            </a:extLst>
          </p:cNvPr>
          <p:cNvSpPr/>
          <p:nvPr/>
        </p:nvSpPr>
        <p:spPr>
          <a:xfrm>
            <a:off x="6527721" y="6188154"/>
            <a:ext cx="589359" cy="22860"/>
          </a:xfrm>
          <a:prstGeom prst="roundRect">
            <a:avLst>
              <a:gd name="adj" fmla="val 128921"/>
            </a:avLst>
          </a:prstGeom>
          <a:solidFill>
            <a:srgbClr val="61646A"/>
          </a:solidFill>
          <a:ln/>
        </p:spPr>
      </p:sp>
      <p:sp>
        <p:nvSpPr>
          <p:cNvPr id="34" name="Shape 19">
            <a:extLst>
              <a:ext uri="{FF2B5EF4-FFF2-40B4-BE49-F238E27FC236}">
                <a16:creationId xmlns:a16="http://schemas.microsoft.com/office/drawing/2014/main" id="{D6FD667E-16A3-6982-F8AC-0389278CB0F7}"/>
              </a:ext>
            </a:extLst>
          </p:cNvPr>
          <p:cNvSpPr/>
          <p:nvPr/>
        </p:nvSpPr>
        <p:spPr>
          <a:xfrm>
            <a:off x="7094220" y="5978604"/>
            <a:ext cx="441960" cy="441960"/>
          </a:xfrm>
          <a:prstGeom prst="roundRect">
            <a:avLst>
              <a:gd name="adj" fmla="val 6668"/>
            </a:avLst>
          </a:prstGeom>
          <a:solidFill>
            <a:srgbClr val="484B51"/>
          </a:solidFill>
          <a:ln/>
        </p:spPr>
      </p:sp>
      <p:pic>
        <p:nvPicPr>
          <p:cNvPr id="35" name="Image 4" descr="preencoded.png">
            <a:extLst>
              <a:ext uri="{FF2B5EF4-FFF2-40B4-BE49-F238E27FC236}">
                <a16:creationId xmlns:a16="http://schemas.microsoft.com/office/drawing/2014/main" id="{FC7C7B46-58EF-58E2-C217-D8B6AE7DE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860" y="6015395"/>
            <a:ext cx="294680" cy="368379"/>
          </a:xfrm>
          <a:prstGeom prst="rect">
            <a:avLst/>
          </a:prstGeom>
        </p:spPr>
      </p:pic>
      <p:sp>
        <p:nvSpPr>
          <p:cNvPr id="36" name="Text 20">
            <a:extLst>
              <a:ext uri="{FF2B5EF4-FFF2-40B4-BE49-F238E27FC236}">
                <a16:creationId xmlns:a16="http://schemas.microsoft.com/office/drawing/2014/main" id="{0517CB47-3563-810E-8115-C9B4E0C1E35E}"/>
              </a:ext>
            </a:extLst>
          </p:cNvPr>
          <p:cNvSpPr/>
          <p:nvPr/>
        </p:nvSpPr>
        <p:spPr>
          <a:xfrm>
            <a:off x="303136" y="5954078"/>
            <a:ext cx="6029798" cy="1104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Możliwa do przesunięcia pula środków w ramach kosztów bezpośrednich kumuluje się</a:t>
            </a:r>
          </a:p>
        </p:txBody>
      </p:sp>
      <p:sp>
        <p:nvSpPr>
          <p:cNvPr id="37" name="Text 21">
            <a:extLst>
              <a:ext uri="{FF2B5EF4-FFF2-40B4-BE49-F238E27FC236}">
                <a16:creationId xmlns:a16="http://schemas.microsoft.com/office/drawing/2014/main" id="{2159DD08-632F-3A61-0158-AB72B48EC5C8}"/>
              </a:ext>
            </a:extLst>
          </p:cNvPr>
          <p:cNvSpPr/>
          <p:nvPr/>
        </p:nvSpPr>
        <p:spPr>
          <a:xfrm>
            <a:off x="687586" y="7176730"/>
            <a:ext cx="5645348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50"/>
              </a:lnSpc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64325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05F2-9C0C-A74D-1921-94A825FF4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0" descr="preencoded.png">
            <a:extLst>
              <a:ext uri="{FF2B5EF4-FFF2-40B4-BE49-F238E27FC236}">
                <a16:creationId xmlns:a16="http://schemas.microsoft.com/office/drawing/2014/main" id="{0639CCF7-9A1B-6F21-9579-7BF700A0E6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13205" y="1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A6EF2977-D6A5-9082-2118-2EF4B20A73D6}"/>
              </a:ext>
            </a:extLst>
          </p:cNvPr>
          <p:cNvSpPr/>
          <p:nvPr/>
        </p:nvSpPr>
        <p:spPr>
          <a:xfrm>
            <a:off x="806995" y="190186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BE684253-D3D6-A35F-4B16-B3C1CCD1AD83}"/>
              </a:ext>
            </a:extLst>
          </p:cNvPr>
          <p:cNvSpPr/>
          <p:nvPr/>
        </p:nvSpPr>
        <p:spPr>
          <a:xfrm>
            <a:off x="316341" y="566057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A176EFFE-5754-44B2-6C58-86C8CD4B506D}"/>
              </a:ext>
            </a:extLst>
          </p:cNvPr>
          <p:cNvSpPr/>
          <p:nvPr/>
        </p:nvSpPr>
        <p:spPr>
          <a:xfrm>
            <a:off x="806995" y="636432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E2EF0DD6-4DAC-E8EF-11BF-0EA7024B6D68}"/>
              </a:ext>
            </a:extLst>
          </p:cNvPr>
          <p:cNvSpPr/>
          <p:nvPr/>
        </p:nvSpPr>
        <p:spPr>
          <a:xfrm>
            <a:off x="806995" y="69823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3ECFA786-1796-0D1B-446F-A6FC6202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40" y="1246496"/>
            <a:ext cx="835462" cy="1002625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5E20A437-34E7-4F34-051F-DC492B27D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" y="2249121"/>
            <a:ext cx="835462" cy="1002625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CE1F08C-F0AF-6182-4150-1C0E62B6C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40" y="3251747"/>
            <a:ext cx="835462" cy="1002625"/>
          </a:xfrm>
          <a:prstGeom prst="rect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E332F368-1A1D-F2C9-7623-157CFB590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0" y="4254372"/>
            <a:ext cx="835462" cy="1002625"/>
          </a:xfrm>
          <a:prstGeom prst="rect">
            <a:avLst/>
          </a:prstGeom>
        </p:spPr>
      </p:pic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59329AAE-051D-7216-6B87-9A2823E9D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040" y="5256997"/>
            <a:ext cx="835462" cy="1002625"/>
          </a:xfrm>
          <a:prstGeom prst="rect">
            <a:avLst/>
          </a:prstGeom>
        </p:spPr>
      </p:pic>
      <p:pic>
        <p:nvPicPr>
          <p:cNvPr id="14" name="Image 5" descr="preencoded.png">
            <a:extLst>
              <a:ext uri="{FF2B5EF4-FFF2-40B4-BE49-F238E27FC236}">
                <a16:creationId xmlns:a16="http://schemas.microsoft.com/office/drawing/2014/main" id="{AAB317BA-1E9B-CF70-F8CD-00F19C3D68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040" y="6259623"/>
            <a:ext cx="835462" cy="1002625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1AECC6F-8857-981B-FA6E-D0D9E00F175A}"/>
              </a:ext>
            </a:extLst>
          </p:cNvPr>
          <p:cNvSpPr txBox="1"/>
          <p:nvPr/>
        </p:nvSpPr>
        <p:spPr>
          <a:xfrm>
            <a:off x="1642457" y="1421554"/>
            <a:ext cx="7702060" cy="48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pl-PL" sz="2400" b="1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faktura</a:t>
            </a:r>
            <a:r>
              <a:rPr lang="pl-PL" sz="24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wraz z potwierdzeniem zapłaty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6A9B2E9-D764-C112-B3BE-58F794D480B4}"/>
              </a:ext>
            </a:extLst>
          </p:cNvPr>
          <p:cNvSpPr txBox="1"/>
          <p:nvPr/>
        </p:nvSpPr>
        <p:spPr>
          <a:xfrm>
            <a:off x="1642456" y="2433327"/>
            <a:ext cx="12706589" cy="48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2400" b="1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protokół </a:t>
            </a:r>
            <a:r>
              <a:rPr lang="pl-PL" sz="24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odbioru dostaw lub potwierdzenie odbioru na fakturze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89841EE-2958-39DA-3C11-DD2244C47E5B}"/>
              </a:ext>
            </a:extLst>
          </p:cNvPr>
          <p:cNvSpPr txBox="1"/>
          <p:nvPr/>
        </p:nvSpPr>
        <p:spPr>
          <a:xfrm>
            <a:off x="1642456" y="3309798"/>
            <a:ext cx="12207359" cy="48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2400" b="1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oświadczenie </a:t>
            </a:r>
            <a:r>
              <a:rPr lang="pl-PL" sz="24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dotyczące sprzętu używanego/jeśli dotyczy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D5E1A0B-917B-1453-0108-F8253A7D8B1A}"/>
              </a:ext>
            </a:extLst>
          </p:cNvPr>
          <p:cNvSpPr txBox="1"/>
          <p:nvPr/>
        </p:nvSpPr>
        <p:spPr>
          <a:xfrm>
            <a:off x="1642456" y="4215419"/>
            <a:ext cx="12706589" cy="91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2400" b="1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wydruki</a:t>
            </a:r>
            <a:r>
              <a:rPr lang="pl-PL" sz="24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 z ewidencji księgowej środków trwałych lub środków trwałych niskocennych wraz z tabelą amortyzacyjną, o ile nie jest rozliczany koszt zakupu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EEBDEDAD-8794-D870-2300-FDDB0E255F48}"/>
              </a:ext>
            </a:extLst>
          </p:cNvPr>
          <p:cNvSpPr txBox="1"/>
          <p:nvPr/>
        </p:nvSpPr>
        <p:spPr>
          <a:xfrm>
            <a:off x="1659949" y="5463699"/>
            <a:ext cx="12671602" cy="48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2400" b="1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zdjęcie </a:t>
            </a:r>
            <a:r>
              <a:rPr lang="pl-PL" sz="24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z widocznym oznakowaniem: naklejka z logo UE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3BB931C-C4FD-8C81-9218-9193B09091F2}"/>
              </a:ext>
            </a:extLst>
          </p:cNvPr>
          <p:cNvSpPr txBox="1"/>
          <p:nvPr/>
        </p:nvSpPr>
        <p:spPr>
          <a:xfrm>
            <a:off x="1642457" y="6300560"/>
            <a:ext cx="12416314" cy="911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dla sprzętu zakupionego przed rozpoczęciem projektu kwalifikowalna jest jedynie amortyzacja</a:t>
            </a:r>
            <a:endParaRPr lang="pl-PL" sz="2400" kern="100" dirty="0">
              <a:solidFill>
                <a:schemeClr val="accent1">
                  <a:lumMod val="50000"/>
                </a:schemeClr>
              </a:solidFill>
              <a:effectLst/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7" name="Text 0">
            <a:extLst>
              <a:ext uri="{FF2B5EF4-FFF2-40B4-BE49-F238E27FC236}">
                <a16:creationId xmlns:a16="http://schemas.microsoft.com/office/drawing/2014/main" id="{86EEB42A-4BC0-2836-BFF9-C9D2EE6BA06F}"/>
              </a:ext>
            </a:extLst>
          </p:cNvPr>
          <p:cNvSpPr/>
          <p:nvPr/>
        </p:nvSpPr>
        <p:spPr>
          <a:xfrm>
            <a:off x="1433502" y="306036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DOKUMENTOWANIE WYDATKÓW - SPRZĘT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6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9D4F0-A2AF-0596-3E58-C742082B7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20D85B1A-376C-B032-5107-983CD48086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rcRect r="51509" b="6508"/>
          <a:stretch/>
        </p:blipFill>
        <p:spPr>
          <a:xfrm>
            <a:off x="-679" y="0"/>
            <a:ext cx="14643605" cy="8229600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218A8577-9DFA-B991-35BA-E9B515FEBD98}"/>
              </a:ext>
            </a:extLst>
          </p:cNvPr>
          <p:cNvSpPr/>
          <p:nvPr/>
        </p:nvSpPr>
        <p:spPr>
          <a:xfrm>
            <a:off x="793790" y="1917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F52F0494-CB75-2F64-8654-49F64712615C}"/>
              </a:ext>
            </a:extLst>
          </p:cNvPr>
          <p:cNvSpPr/>
          <p:nvPr/>
        </p:nvSpPr>
        <p:spPr>
          <a:xfrm>
            <a:off x="303136" y="56762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FC16FF14-4133-F20F-AB45-1C8ED48D8029}"/>
              </a:ext>
            </a:extLst>
          </p:cNvPr>
          <p:cNvSpPr/>
          <p:nvPr/>
        </p:nvSpPr>
        <p:spPr>
          <a:xfrm>
            <a:off x="793790" y="63799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07C92C3B-7057-93FF-0EF5-C8FF75501A18}"/>
              </a:ext>
            </a:extLst>
          </p:cNvPr>
          <p:cNvSpPr/>
          <p:nvPr/>
        </p:nvSpPr>
        <p:spPr>
          <a:xfrm>
            <a:off x="793790" y="69980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55DDF178-EE8F-E3DC-AD37-0A52AFEE96EC}"/>
              </a:ext>
            </a:extLst>
          </p:cNvPr>
          <p:cNvSpPr/>
          <p:nvPr/>
        </p:nvSpPr>
        <p:spPr>
          <a:xfrm>
            <a:off x="1550878" y="538941"/>
            <a:ext cx="12074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pl-PL" sz="4000" dirty="0">
                <a:solidFill>
                  <a:schemeClr val="accent1">
                    <a:lumMod val="50000"/>
                  </a:scheme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OPIS NA DOKUMENTACH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863ED5A-4627-0F68-3E9C-D4A01C8D7349}"/>
              </a:ext>
            </a:extLst>
          </p:cNvPr>
          <p:cNvSpPr/>
          <p:nvPr/>
        </p:nvSpPr>
        <p:spPr>
          <a:xfrm>
            <a:off x="597616" y="1614429"/>
            <a:ext cx="13435167" cy="5638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b="1" kern="100" dirty="0">
                <a:solidFill>
                  <a:srgbClr val="C00000"/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numer i tytuł projektu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informacje o kwocie wydatków kwalifikowalnych w ramach projektu</a:t>
            </a:r>
            <a:endParaRPr lang="pl-PL" sz="2800" kern="100" dirty="0">
              <a:solidFill>
                <a:schemeClr val="bg2">
                  <a:lumMod val="25000"/>
                </a:schemeClr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krótki opis bezpośredniego związku z projektem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numer pozycji budżetowej, której dotyczy wydatek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informacja o współfinansowaniu z FBW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informacja o poprawności merytorycznej oraz formalno-rachunkowej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l-PL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informacja o trybie wyboru wykonawcy wraz z nr umowy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pl-PL" sz="2800" kern="100" dirty="0">
              <a:solidFill>
                <a:schemeClr val="bg2">
                  <a:lumMod val="25000"/>
                </a:schemeClr>
              </a:solidFill>
              <a:effectLst/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Roboto Slab" pitchFamily="2" charset="0"/>
                <a:ea typeface="Roboto Slab" pitchFamily="2" charset="0"/>
                <a:cs typeface="Roboto Slab" pitchFamily="2" charset="0"/>
              </a:rPr>
              <a:t>Taki opis jest wymagany również na dokumentach, które mają jedynie elektroniczną formę. Dobrym rozwiązaniem jest pieczątka projektu z niezbędnymi informacjami.</a:t>
            </a:r>
          </a:p>
        </p:txBody>
      </p:sp>
    </p:spTree>
    <p:extLst>
      <p:ext uri="{BB962C8B-B14F-4D97-AF65-F5344CB8AC3E}">
        <p14:creationId xmlns:p14="http://schemas.microsoft.com/office/powerpoint/2010/main" val="34111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811</Words>
  <Application>Microsoft Office PowerPoint</Application>
  <PresentationFormat>Niestandardowy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Wingdings</vt:lpstr>
      <vt:lpstr>Arial</vt:lpstr>
      <vt:lpstr>Roboto Slab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Katarzyna Solawa</cp:lastModifiedBy>
  <cp:revision>91</cp:revision>
  <cp:lastPrinted>2025-03-31T07:53:55Z</cp:lastPrinted>
  <dcterms:created xsi:type="dcterms:W3CDTF">2025-03-24T11:03:32Z</dcterms:created>
  <dcterms:modified xsi:type="dcterms:W3CDTF">2025-04-14T08:09:49Z</dcterms:modified>
</cp:coreProperties>
</file>