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3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82" r:id="rId10"/>
    <p:sldId id="272" r:id="rId11"/>
    <p:sldId id="273" r:id="rId12"/>
    <p:sldId id="284" r:id="rId13"/>
    <p:sldId id="274" r:id="rId14"/>
    <p:sldId id="275" r:id="rId15"/>
    <p:sldId id="276" r:id="rId16"/>
    <p:sldId id="277" r:id="rId17"/>
    <p:sldId id="285" r:id="rId18"/>
    <p:sldId id="286" r:id="rId19"/>
    <p:sldId id="256" r:id="rId20"/>
    <p:sldId id="257" r:id="rId21"/>
    <p:sldId id="287" r:id="rId22"/>
    <p:sldId id="258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14630400" cy="8229600"/>
  <p:notesSz cx="6811963" cy="9942513"/>
  <p:embeddedFontLs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Slab" pitchFamily="2" charset="0"/>
      <p:regular r:id="rId38"/>
      <p:bold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3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F9AF5-6174-D66B-DF2D-7767BD9FD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36E9E-C29A-7AB7-BDDC-EAB49DC2C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E7943-C871-8DD7-FBC6-43712EF92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7DBA9-68BC-777C-3700-27DAE84C8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9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3C7CD-118C-89D8-B434-868FAF5D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D8A2A-7D6D-8499-D5E0-EF13AF6F5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6AEC9-9A93-7F86-2EC4-04ED29830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94384-F694-837A-A74D-8088A73BD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A851-30C1-1825-44B8-2C609202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4CFC2-18FB-F194-E525-622D0F637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180EE-27E5-6FE2-14BA-820DD19B4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D16A4-7D8D-E249-9A90-E6A3CDFA5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6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1AF8-6147-9BAE-1F0E-B6144D582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8B5A8-7DD1-371F-F9B0-85A772B25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25827-725F-8BF3-BFBB-578BF10B2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19ADC-B886-6BDB-82AD-BCE868243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62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2ED9-A470-0FF3-BDDF-3AFC34FC7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A4483-31F2-E863-AE88-CED762F2D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E34BF-49DA-5C55-6EB4-1BADBBE24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E3ECC-4414-4A7D-1154-2ED0E14C2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5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45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88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8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2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7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D309-B351-2F80-9159-58255EA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493D-48A4-BF63-90CD-4F3D4D5BE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7CEA2-556D-B362-9001-61DDAAC6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E21D-AC96-D2F6-3117-EE5F433FB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18190-CBF0-BE21-DC89-BD624FE90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0B855-139C-91B7-AE59-B184117EF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8B127-8DB6-ED3E-A0FC-7392D191F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294B-3A87-493C-9D69-C81E1298A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9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hyperlink" Target="https://copemswia.gov.pl/fundusze/fbw-2/fbw-2021-2027/komunikacja-i-widocznosc-fbw-2021-2027/" TargetMode="Externa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ja.pl/pre/projekty/fundusze-europejskie-na-migrac/bezpieczenstwo-wewnetrzne/11071,CRYSTAL-PALACE-Wzmocnienie-dzialan-platformy-EMPACT-NPS-i-narkotykow-syntetyczny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630400" cy="32055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87014" y="4607782"/>
            <a:ext cx="5256371" cy="634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Informacja i promocja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10089" y="4032766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10089" y="4585573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10089" y="5138380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10089" y="5691188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10089" y="6243995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10089" y="6796802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10089" y="7349609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864DD34-5E62-BB4A-C336-96A821EA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2FBE98F-F404-72AA-C96E-B8092E8F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" y="6959084"/>
            <a:ext cx="108394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9842" y="1337365"/>
            <a:ext cx="10489763" cy="456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Plakaty /elektroniczne wyświetlacze informujące o projekcie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39842" y="1165384"/>
            <a:ext cx="13350716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39842" y="2516441"/>
            <a:ext cx="13350716" cy="877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Beneficjent umieszcza plakat, gdy nie ma obowiązku umieszczenia tablicy. Beneficjent ma obowiązek umieszczenia w miejscu dobrze widocznym dla ogółu co najmniej jednego plakatu o wymiarze minimum A3 lub podobnej wielkości elektronicznego wyświetlacza, na których znajdą się informacje o projekcie z podkreśleniem faktu otrzymania wsparcia z Unii.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639842" y="2746772"/>
            <a:ext cx="13350716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82" y="3886259"/>
            <a:ext cx="457081" cy="45708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68382" y="4526101"/>
            <a:ext cx="236029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znak FE oraz znak UE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68382" y="4921508"/>
            <a:ext cx="426743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021" y="3886259"/>
            <a:ext cx="457081" cy="45708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410021" y="4526101"/>
            <a:ext cx="228540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nazwę beneficjenta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660" y="3886259"/>
            <a:ext cx="457081" cy="45708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951660" y="4526101"/>
            <a:ext cx="228540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tytuł projektu 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9723120" y="4280178"/>
            <a:ext cx="426743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(maksymalnie 150 znaków)</a:t>
            </a:r>
            <a:endParaRPr lang="en-US" sz="14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82" y="5762446"/>
            <a:ext cx="457081" cy="45708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68382" y="6402288"/>
            <a:ext cx="228540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adres portalu </a:t>
            </a: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868382" y="6797695"/>
            <a:ext cx="426743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www.mapadotacji.gov.pl</a:t>
            </a:r>
            <a:endParaRPr lang="en-US" sz="14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021" y="5762446"/>
            <a:ext cx="457081" cy="45708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410021" y="6402288"/>
            <a:ext cx="42674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wysokość dofinansowania projektu z Unii Europejskiej</a:t>
            </a:r>
            <a:endParaRPr lang="en-US" sz="1750" dirty="0"/>
          </a:p>
        </p:txBody>
      </p:sp>
      <p:sp>
        <p:nvSpPr>
          <p:cNvPr id="19" name="Text 12"/>
          <p:cNvSpPr/>
          <p:nvPr/>
        </p:nvSpPr>
        <p:spPr>
          <a:xfrm>
            <a:off x="5410021" y="7083445"/>
            <a:ext cx="426743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sp>
        <p:nvSpPr>
          <p:cNvPr id="20" name="Text 13"/>
          <p:cNvSpPr/>
          <p:nvPr/>
        </p:nvSpPr>
        <p:spPr>
          <a:xfrm>
            <a:off x="639842" y="6940272"/>
            <a:ext cx="13350716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sp>
        <p:nvSpPr>
          <p:cNvPr id="21" name="Text 14"/>
          <p:cNvSpPr/>
          <p:nvPr/>
        </p:nvSpPr>
        <p:spPr>
          <a:xfrm>
            <a:off x="639842" y="7438430"/>
            <a:ext cx="13350716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963E490D-F6C3-FAF7-CB49-03C346506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BB1E8FA-E76B-3169-F7C5-1811D0C119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3812" y="25123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7345" y="524351"/>
            <a:ext cx="3813929" cy="476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Wzór plakatu 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36716" y="7114571"/>
            <a:ext cx="13295709" cy="610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pl-PL" sz="24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*</a:t>
            </a:r>
            <a:r>
              <a:rPr lang="pl-PL" sz="2400" b="1" u="sng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UWAGA:</a:t>
            </a:r>
            <a:r>
              <a:rPr lang="pl-PL" sz="24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Wzór jest obowiązkowy, tzn. nie można go modyfikować, dodawać/usuwać znaków graficznych, poza uzupełnianiem treści we wskazanych polach.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78" y="971134"/>
            <a:ext cx="7282220" cy="51487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50C0AAA-92C2-5117-E435-BE8B409F6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135" y="0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F0545-9EA0-DDAC-A304-32E46132A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806A2F5A-0A4D-1153-ABB7-40E53E9B39CA}"/>
              </a:ext>
            </a:extLst>
          </p:cNvPr>
          <p:cNvSpPr/>
          <p:nvPr/>
        </p:nvSpPr>
        <p:spPr>
          <a:xfrm>
            <a:off x="1045029" y="693182"/>
            <a:ext cx="12791582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endParaRPr lang="en-US" sz="26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413EFCF-4506-EDCF-8070-5F089C69DA9D}"/>
              </a:ext>
            </a:extLst>
          </p:cNvPr>
          <p:cNvSpPr/>
          <p:nvPr/>
        </p:nvSpPr>
        <p:spPr>
          <a:xfrm>
            <a:off x="1185706" y="692315"/>
            <a:ext cx="1959459" cy="638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l-PL" sz="2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Przykład:</a:t>
            </a:r>
            <a:endParaRPr lang="en-US" sz="24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E0EEAB7-8AD0-10F1-E0C9-5B3BB6C1D200}"/>
              </a:ext>
            </a:extLst>
          </p:cNvPr>
          <p:cNvSpPr/>
          <p:nvPr/>
        </p:nvSpPr>
        <p:spPr>
          <a:xfrm>
            <a:off x="6280190" y="552402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30EC6ED7-372A-5719-5275-1C23E2B3CF8D}"/>
              </a:ext>
            </a:extLst>
          </p:cNvPr>
          <p:cNvSpPr/>
          <p:nvPr/>
        </p:nvSpPr>
        <p:spPr>
          <a:xfrm>
            <a:off x="6280190" y="623268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9C34A96E-EEDD-9A08-5516-336BE2F7BAE6}"/>
              </a:ext>
            </a:extLst>
          </p:cNvPr>
          <p:cNvSpPr/>
          <p:nvPr/>
        </p:nvSpPr>
        <p:spPr>
          <a:xfrm>
            <a:off x="6280190" y="694134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877DE84-1A29-0110-7F05-B4FBACC07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66BCD86-377E-4E7B-DB59-C1828E531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3" y="1242829"/>
            <a:ext cx="4333360" cy="6781213"/>
          </a:xfrm>
          <a:prstGeom prst="rect">
            <a:avLst/>
          </a:prstGeom>
        </p:spPr>
      </p:pic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81FA998E-A9E4-080E-A5F8-3FD14FFF3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07934"/>
              </p:ext>
            </p:extLst>
          </p:nvPr>
        </p:nvGraphicFramePr>
        <p:xfrm>
          <a:off x="5486400" y="1363922"/>
          <a:ext cx="7901668" cy="558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1344071" imgH="8019731" progId="Acrobat.Document.DC">
                  <p:embed/>
                </p:oleObj>
              </mc:Choice>
              <mc:Fallback>
                <p:oleObj name="Acrobat Document" r:id="rId5" imgW="11344071" imgH="80197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1363922"/>
                        <a:ext cx="7901668" cy="558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1FAC58CE-EB91-D7CE-2D85-2CBB3FFB5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948" y="114012"/>
            <a:ext cx="407248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015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umieszczenie plakatu/elektronicznego wyświetlacza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14920" y="3204686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Gdzie?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3856792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Plakat Beneficjent powinien umieść w widocznym i dostępnym publicznie miejscu. Beneficjent musi zawiesić przynajmniej jeden plakat, a jeśli działania w ramach projektu realizuje w kilku lokalizacjach, plakaty powinien umieść w każdej z nich.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87537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64423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020651" y="3204686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Kiedy?</a:t>
            </a:r>
            <a:endParaRPr lang="en-US" sz="2650" dirty="0"/>
          </a:p>
        </p:txBody>
      </p:sp>
      <p:sp>
        <p:nvSpPr>
          <p:cNvPr id="8" name="Text 6"/>
          <p:cNvSpPr/>
          <p:nvPr/>
        </p:nvSpPr>
        <p:spPr>
          <a:xfrm>
            <a:off x="7599521" y="385679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Plakat musi być wyeksponowany w trakcie realizacji projektu. Trzeba go umieścić w widocznym miejscu nie później niż miesiąc od podpisania Umowy finansowej/Porozumienia finansowego.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5124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480C4F2-C1BB-58FB-20A4-B9428833D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D8240F-4E89-3B94-193E-16DA0421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587" y="237991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2813" y="1014282"/>
            <a:ext cx="13335000" cy="1425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Oznaczanie sprzętu i wyposażenia zakupionego/powstałego </a:t>
            </a:r>
            <a:endParaRPr lang="pl-PL" sz="32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ctr">
              <a:lnSpc>
                <a:spcPts val="3350"/>
              </a:lnSpc>
              <a:buNone/>
            </a:pPr>
            <a:r>
              <a:rPr lang="en-US" sz="3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 projekcie (naklejki)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02813" y="1311473"/>
            <a:ext cx="13424773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511381" y="2644651"/>
            <a:ext cx="13319879" cy="105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Beneficjent jest zobowiązany do umieszczenia naklejek na wyposażeniu, sprzęcie i środkach transportu zakupionych w ramach FBW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024750" y="4485610"/>
            <a:ext cx="13424773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67" y="4099948"/>
            <a:ext cx="3423523" cy="15824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9843" y="5584290"/>
            <a:ext cx="4194215" cy="688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Znak Funduszy Europejskich na Migracje, Granice i Bezpieczeństwo</a:t>
            </a:r>
            <a:endParaRPr lang="en-US" sz="16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393" y="4099948"/>
            <a:ext cx="3186708" cy="193786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99747" y="6020957"/>
            <a:ext cx="4194215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znak barw Rzeczypospolitej Polskiej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5546486" y="6719434"/>
            <a:ext cx="4194215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5546486" y="7150083"/>
            <a:ext cx="4194215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5224939" y="6681073"/>
            <a:ext cx="4194215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5224939" y="7111722"/>
            <a:ext cx="4194215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518" y="4099948"/>
            <a:ext cx="2895957" cy="193774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101658" y="6020838"/>
            <a:ext cx="419564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znak Unii Europejskiej</a:t>
            </a:r>
            <a:endParaRPr lang="en-US" sz="1650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12AE538-FE41-8206-00EB-1F5605A6E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329" y="569833"/>
            <a:ext cx="4145042" cy="518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Wzór naklejki 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725329" y="1320998"/>
            <a:ext cx="1317974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25329" y="1885712"/>
            <a:ext cx="1317974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49425" y="1331189"/>
            <a:ext cx="6200180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Wariant 1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729163" y="1320997"/>
            <a:ext cx="64739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Wariant 2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7438668" y="6923603"/>
            <a:ext cx="64739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725329" y="7674769"/>
            <a:ext cx="1317974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6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421CC68-9E6E-BA80-D76F-0FE8CFA98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2BE7AAC-70C2-1BAE-3D55-BB185A9FD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40" y="1906093"/>
            <a:ext cx="6765385" cy="3600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11FDBF3-797B-F3B6-A361-1EA01CBBA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906093"/>
            <a:ext cx="6764400" cy="36642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7891264-893E-9098-6E21-37656EC10836}"/>
              </a:ext>
            </a:extLst>
          </p:cNvPr>
          <p:cNvSpPr txBox="1"/>
          <p:nvPr/>
        </p:nvSpPr>
        <p:spPr>
          <a:xfrm>
            <a:off x="543655" y="6424921"/>
            <a:ext cx="12976140" cy="769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pl-PL" sz="28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*</a:t>
            </a:r>
            <a:r>
              <a:rPr lang="en-US" sz="2800" b="1" u="sng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UWAGA: </a:t>
            </a:r>
            <a:r>
              <a:rPr lang="en-US" sz="28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Wzór jest obowiązkowy, tzn. nie można go modyfikować, dodawać/usuwać znaków graficznych</a:t>
            </a:r>
            <a:endParaRPr lang="en-US" sz="2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1AD859E-4B70-7311-58E2-C6FCF711B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2797" y="65191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35442" y="1634133"/>
            <a:ext cx="75595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Naklejki należy umieścić na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9654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90" y="3414593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208383"/>
            <a:ext cx="3005495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sprzętach, maszynach, urządzeniach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251490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np. komputery, laptopy, tablety, drukarki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765" y="3414593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39446" y="4208383"/>
            <a:ext cx="30056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środkach transportu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4139446" y="4797981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np. samochodach, radiowozach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540" y="3414593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5221" y="4208383"/>
            <a:ext cx="30056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aparaturze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485221" y="4797981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np. medycznej, laboratoryjnej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0316" y="3414593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30997" y="4208383"/>
            <a:ext cx="3005614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środkach i pomocach dydaktycznych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830997" y="5251490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np. tablicach edukacyjnych</a:t>
            </a: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793790" y="623244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F3157ED-E9BB-4A06-B216-939320617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7A1716A-BCBE-2630-3E2A-475A0E9D1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2748" y="5539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0AF36-DF21-7959-0DEE-4F207127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5BDA518-8E88-84EC-4102-2E773A42A9FC}"/>
              </a:ext>
            </a:extLst>
          </p:cNvPr>
          <p:cNvSpPr/>
          <p:nvPr/>
        </p:nvSpPr>
        <p:spPr>
          <a:xfrm>
            <a:off x="725329" y="569833"/>
            <a:ext cx="4145042" cy="518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pl-PL" sz="32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Przykład oznakowania sprzętu:</a:t>
            </a:r>
            <a:endParaRPr lang="en-US" sz="32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B28B7D9-95C6-D781-26FF-D60B34E6C06A}"/>
              </a:ext>
            </a:extLst>
          </p:cNvPr>
          <p:cNvSpPr/>
          <p:nvPr/>
        </p:nvSpPr>
        <p:spPr>
          <a:xfrm>
            <a:off x="725329" y="1885712"/>
            <a:ext cx="1317974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DF7592FD-1824-1AF8-4B96-DB0140E96F77}"/>
              </a:ext>
            </a:extLst>
          </p:cNvPr>
          <p:cNvSpPr/>
          <p:nvPr/>
        </p:nvSpPr>
        <p:spPr>
          <a:xfrm>
            <a:off x="7438668" y="6923603"/>
            <a:ext cx="64739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2322181-193D-B3BB-90BE-FD4CE16A0EC0}"/>
              </a:ext>
            </a:extLst>
          </p:cNvPr>
          <p:cNvSpPr/>
          <p:nvPr/>
        </p:nvSpPr>
        <p:spPr>
          <a:xfrm>
            <a:off x="725329" y="7674769"/>
            <a:ext cx="1317974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6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4CEEE1A-9D5A-5D77-734E-4F9A533EA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24C43A0-BC53-4B7A-4935-937235CF9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63" y="1617467"/>
            <a:ext cx="9155958" cy="515480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39D8838-2F44-1E12-4D57-8171DDF21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97" y="15826"/>
            <a:ext cx="407248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4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DEA70-7A28-7E38-5248-CC0AAC83B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BB56CBA-07A1-FC99-360E-1E814DE843F6}"/>
              </a:ext>
            </a:extLst>
          </p:cNvPr>
          <p:cNvSpPr/>
          <p:nvPr/>
        </p:nvSpPr>
        <p:spPr>
          <a:xfrm>
            <a:off x="725329" y="569833"/>
            <a:ext cx="4145042" cy="518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pl-PL" sz="32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Strona internetowa COPE MSWiA:</a:t>
            </a:r>
            <a:endParaRPr lang="en-US" sz="32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F10C96D-2E99-1BAA-0413-7026F3237E5D}"/>
              </a:ext>
            </a:extLst>
          </p:cNvPr>
          <p:cNvSpPr/>
          <p:nvPr/>
        </p:nvSpPr>
        <p:spPr>
          <a:xfrm>
            <a:off x="725329" y="1885712"/>
            <a:ext cx="1317974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3F596D85-8C41-7083-F21C-134CECA2F719}"/>
              </a:ext>
            </a:extLst>
          </p:cNvPr>
          <p:cNvSpPr/>
          <p:nvPr/>
        </p:nvSpPr>
        <p:spPr>
          <a:xfrm>
            <a:off x="7438668" y="6923603"/>
            <a:ext cx="6473904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90740122-8BB9-8CD2-C10B-12EA4C89A648}"/>
              </a:ext>
            </a:extLst>
          </p:cNvPr>
          <p:cNvSpPr/>
          <p:nvPr/>
        </p:nvSpPr>
        <p:spPr>
          <a:xfrm>
            <a:off x="725329" y="7674769"/>
            <a:ext cx="13179743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pl-PL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Link do strony: </a:t>
            </a:r>
            <a:endParaRPr lang="en-US" sz="16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9A88BB9-F6EC-E81E-02EB-20B220B9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D1D1A5-1F9D-1FFC-9491-2A248EF839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057" r="35719"/>
          <a:stretch/>
        </p:blipFill>
        <p:spPr>
          <a:xfrm>
            <a:off x="941988" y="1087874"/>
            <a:ext cx="11203912" cy="60969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CAC625D-4E3A-552B-362E-2B5D1FC66CC3}"/>
              </a:ext>
            </a:extLst>
          </p:cNvPr>
          <p:cNvSpPr txBox="1"/>
          <p:nvPr/>
        </p:nvSpPr>
        <p:spPr>
          <a:xfrm>
            <a:off x="2110153" y="7672453"/>
            <a:ext cx="10178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5"/>
              </a:rPr>
              <a:t>https://copemswia.gov.pl/fundusze/fbw-2/fbw-2021-2027/komunikacja-i-widocznosc-fbw-2021-2027/</a:t>
            </a:r>
            <a:r>
              <a:rPr lang="pl-PL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CEFAE1-021B-61DF-594C-EE6E114BD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0210" y="31863"/>
            <a:ext cx="4071379" cy="5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63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55674" y="4372704"/>
            <a:ext cx="10759321" cy="634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Strona Internetowa i Media Społecznościowe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10089" y="4032766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10089" y="4585573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10089" y="5138380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10089" y="5691188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10089" y="6243995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10089" y="6796802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10089" y="7349609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227164D-47AB-49F2-A8BD-E5F4BCFA6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452C3D6-D0A9-0623-C273-1BD0686B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296" y="5839118"/>
            <a:ext cx="12845385" cy="1835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76487" y="868561"/>
            <a:ext cx="98773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Działania informacyjne i promocyjne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35555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329345"/>
            <a:ext cx="41207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Działania informacyjne i promocyjne są elementem realizacji projektów dofinansowanych z Funduszy Europejskich. Działania te są równie istotne, jak wszystkie pozostałe i podlegają kontroli 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535555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329345"/>
            <a:ext cx="41208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Jako beneficjent, który prowadzi projekt z Funduszy Europejskich, masz obowiązek informowania opinii publicznej, uczestników i odbiorców ostatecznych projektu o uzyskanym dofinansowaniu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535555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715738" y="332934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Szczegółowe informacje znajdują się w Podręczniku dla Beneficjenta w rozdziale</a:t>
            </a:r>
            <a:br>
              <a:rPr lang="pl-PL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nr 5.3</a:t>
            </a:r>
            <a:r>
              <a:rPr lang="pl-PL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793790" y="576191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42102BE-5DEA-9832-DB53-FE0206CD4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8F5FCE9-DC6D-3D9C-37EC-5F09E8175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2714" y="0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76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Jakie informacje umieścić na oficjalnej stronie internetowej i w mediach społecznościowych?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5217021" y="3432869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</p:sp>
      <p:sp>
        <p:nvSpPr>
          <p:cNvPr id="4" name="Text 2"/>
          <p:cNvSpPr/>
          <p:nvPr/>
        </p:nvSpPr>
        <p:spPr>
          <a:xfrm>
            <a:off x="5526028" y="3711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Profil w Mediach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526028" y="4202385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Obowiązkowy profil (przynajmniej jeden). Pod koniec realizacji projektu trzeba zaktualizować opis projektu o osiągnięte efekty. 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669" y="3432869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</p:sp>
      <p:sp>
        <p:nvSpPr>
          <p:cNvPr id="7" name="Text 5"/>
          <p:cNvSpPr/>
          <p:nvPr/>
        </p:nvSpPr>
        <p:spPr>
          <a:xfrm>
            <a:off x="1102676" y="3711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Opis Projektu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102676" y="4202385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Tytuł projektu lub jego skróconą nazwę, wsparcie UE, zadania, grupy docelowe, cele, efekty, wartość projektu, wkład Funduszy Europejskich, hasztagi.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2" y="3432869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</p:sp>
      <p:sp>
        <p:nvSpPr>
          <p:cNvPr id="10" name="Text 8"/>
          <p:cNvSpPr/>
          <p:nvPr/>
        </p:nvSpPr>
        <p:spPr>
          <a:xfrm>
            <a:off x="9949140" y="3711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Oznaczenia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949140" y="4202385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znak Funduszy Europejskich, znak barw Rzeczpospolitej Polskiej i znak Unii Europejskiej występują zawsze w wariancie pełnokolorowym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570095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93790" y="631900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93790" y="693705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76E36910-7056-60B5-DBB8-8820274C1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0FABF5A-76C4-7B9D-628A-17850D4A3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522" y="12763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6980F-0834-089D-E186-0E31CDDC9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D46BED7-6213-E265-AAE2-50CE77962DA1}"/>
              </a:ext>
            </a:extLst>
          </p:cNvPr>
          <p:cNvSpPr/>
          <p:nvPr/>
        </p:nvSpPr>
        <p:spPr>
          <a:xfrm>
            <a:off x="3275528" y="594003"/>
            <a:ext cx="8079224" cy="675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2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Oznaczanie Strony Internetowej</a:t>
            </a:r>
            <a:endParaRPr lang="en-US" sz="425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C570FDF-1E8D-AAEC-C30D-0F19A541D6AA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D158C24-9684-0318-BD15-33B5DA2B6AF7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pl-PL" sz="2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Przykładowy opis projektu na stronie internetowej: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hlinkClick r:id="rId3"/>
              </a:rPr>
              <a:t>https://policja.pl/pre/projekty/fundusze-europejskie-na-migrac/bezpieczenstwo-wewnetrzne/11071,CRYSTAL-PALACE-Wzmocnienie-dzialan-platformy-EMPACT-NPS-i-narkotykow-syntetyczny.html</a:t>
            </a:r>
            <a:r>
              <a:rPr lang="pl-PL" sz="2400" dirty="0"/>
              <a:t> 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6C54623-0E2F-D02E-129F-798CC0727AC8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2457D92-7692-3B11-2A91-910EA8A2314C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53DB71E-15C6-E3C1-4D21-F041B4767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65DCC75-175B-2AAC-7841-6B0EDAAD4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30" y="1569435"/>
            <a:ext cx="12848532" cy="18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133" y="689015"/>
            <a:ext cx="5303044" cy="606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Hasztagi #FunduszeUE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3" y="1586389"/>
            <a:ext cx="970240" cy="18552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40362" y="1780342"/>
            <a:ext cx="2425660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Stosowanie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40362" y="2199799"/>
            <a:ext cx="6524506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 przypadku wszelkich informacji o realizowanym projekcie, podawanych do wiadomości za pośrednictwem Internetu, trzeba stosować hasztagi: 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2059912" y="2937153"/>
            <a:ext cx="640495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#FunduszeUE lub #FunduszeEuropejskie</a:t>
            </a:r>
            <a:endParaRPr lang="en-US" sz="2800" b="1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3" y="3441621"/>
            <a:ext cx="970240" cy="204942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940362" y="3635573"/>
            <a:ext cx="2425660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Przykłady</a:t>
            </a:r>
            <a:endParaRPr lang="en-US" sz="1900" dirty="0"/>
          </a:p>
        </p:txBody>
      </p:sp>
      <p:sp>
        <p:nvSpPr>
          <p:cNvPr id="10" name="Text 5"/>
          <p:cNvSpPr/>
          <p:nvPr/>
        </p:nvSpPr>
        <p:spPr>
          <a:xfrm>
            <a:off x="1940362" y="4055031"/>
            <a:ext cx="6524506" cy="1242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Należy zamieść wybrany hasztag, podając informacje
o projekcie np. o podpisaniu umowy, konferencji, otwarciu
i zakończeniu projektu oraz materiały promujące projekt
i jego rezultaty.</a:t>
            </a:r>
            <a:endParaRPr lang="en-US" sz="15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3" y="5491043"/>
            <a:ext cx="970240" cy="204942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940362" y="5684996"/>
            <a:ext cx="2425660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Kto Stosuje</a:t>
            </a: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1940362" y="6104453"/>
            <a:ext cx="6524506" cy="1242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hasztagi obowiązkowo stosują zarówno beneficjenci, 
jak i instytucje systemu wdrażania Funduszy Europejskich
w Polsce, w tym instytucje przyznające dofinansowanie, 
a także władze regionalne i lokalne.</a:t>
            </a:r>
            <a:endParaRPr lang="en-US" sz="15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E514F43-A81E-19F8-3633-25632ECED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2796" y="0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535D6-C652-CC4D-5AD4-F30A10B40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D1B0EFF-A911-5FD6-490D-F919CBAFA50E}"/>
              </a:ext>
            </a:extLst>
          </p:cNvPr>
          <p:cNvSpPr/>
          <p:nvPr/>
        </p:nvSpPr>
        <p:spPr>
          <a:xfrm>
            <a:off x="1347408" y="809965"/>
            <a:ext cx="11006743" cy="755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Dokumenty projektowe oraz materiały informacyjne i promocyjne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9CDAD77-8B98-8813-22B8-8AA730C4DD82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C7D23ED-A238-08DC-4546-041EF8F8383B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AEABB3A-5CDD-05FD-5BB0-F487BC1971D3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5ACFA149-40EC-4F70-B352-AEDE6AA8A869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065078C-FAE1-17B6-E593-F6B4C0BE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7C630D4-615E-8A60-86BC-BEDE8B0D8D9A}"/>
              </a:ext>
            </a:extLst>
          </p:cNvPr>
          <p:cNvSpPr txBox="1"/>
          <p:nvPr/>
        </p:nvSpPr>
        <p:spPr>
          <a:xfrm>
            <a:off x="1347408" y="1976595"/>
            <a:ext cx="122489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Poza właściwym oznaczeniem projektu, działań informacyjno-promocyjnych i zakupionego </a:t>
            </a:r>
          </a:p>
          <a:p>
            <a:r>
              <a:rPr lang="pl-PL" sz="2000" dirty="0"/>
              <a:t>w ramach projektu sprzętu w zakresie komunikacji i widoczności, Beneficjent jest zobowiązany do właściwego oznakowania dokumentów projektowych i materiałów informacyjno-promocyjnych.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C161F4E-1518-5F08-3E7C-445665DB05BB}"/>
              </a:ext>
            </a:extLst>
          </p:cNvPr>
          <p:cNvSpPr txBox="1"/>
          <p:nvPr/>
        </p:nvSpPr>
        <p:spPr>
          <a:xfrm>
            <a:off x="1367303" y="3334134"/>
            <a:ext cx="99670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Przykłady: </a:t>
            </a:r>
          </a:p>
          <a:p>
            <a:endParaRPr lang="pl-PL" dirty="0"/>
          </a:p>
          <a:p>
            <a:r>
              <a:rPr lang="pl-PL" dirty="0"/>
              <a:t>•	artykuły prasowe,</a:t>
            </a:r>
          </a:p>
          <a:p>
            <a:r>
              <a:rPr lang="pl-PL" dirty="0"/>
              <a:t>•	filmy,</a:t>
            </a:r>
          </a:p>
          <a:p>
            <a:r>
              <a:rPr lang="pl-PL" dirty="0"/>
              <a:t>•	publikacje, broszury, ulotki, standy,</a:t>
            </a:r>
          </a:p>
          <a:p>
            <a:r>
              <a:rPr lang="pl-PL" dirty="0"/>
              <a:t>•	materiały konferencyjne/warsztatowe,</a:t>
            </a:r>
          </a:p>
          <a:p>
            <a:r>
              <a:rPr lang="pl-PL" dirty="0"/>
              <a:t>•	zaproszenia/programy/agendy organizowanych przez Beneficjenta spotkań/konferencji, </a:t>
            </a:r>
          </a:p>
          <a:p>
            <a:r>
              <a:rPr lang="pl-PL" dirty="0"/>
              <a:t>•	listy obecności,</a:t>
            </a:r>
          </a:p>
          <a:p>
            <a:r>
              <a:rPr lang="pl-PL" dirty="0"/>
              <a:t>•	certyfikaty/dyplomy potwierdzające odbycie szkolenia/kursu, </a:t>
            </a:r>
          </a:p>
          <a:p>
            <a:r>
              <a:rPr lang="pl-PL" dirty="0"/>
              <a:t>•	prezentacje przygotowane na spotkania,</a:t>
            </a:r>
          </a:p>
          <a:p>
            <a:r>
              <a:rPr lang="pl-PL" dirty="0"/>
              <a:t>•	materiały promocyjne (długopisy, bloczki papieru itp.)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398588B-DB96-6704-10C7-8640B1365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700" y="9724"/>
            <a:ext cx="407248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19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1488084" y="1334007"/>
            <a:ext cx="10600284" cy="123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Dokumenty projektowe oraz materiały informacyjne i promocyjne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DC868-73F7-7344-A22B-7A7E17777454}"/>
              </a:ext>
            </a:extLst>
          </p:cNvPr>
          <p:cNvSpPr txBox="1"/>
          <p:nvPr/>
        </p:nvSpPr>
        <p:spPr>
          <a:xfrm>
            <a:off x="1218734" y="2098195"/>
            <a:ext cx="122489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W komunikatach zamieszczonych w środkach masowego przekazu (np. radio, TV, prasa, Internet) oraz publikacjach wydawanych w ramach projektu zawierających opinie Beneficjenta należy zamieścić Klauzulę wyłączającą odpowiedzialność za treść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2331681" y="3599952"/>
            <a:ext cx="99670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„Wyłączna odpowiedzialność za wyrażone opinie spoczywa na autorze i Komisja Europejska oraz Ministerstwo Spraw Wewnętrznych i Administracji nie ponoszą odpowiedzialności za sposób wykorzystania udostępnionych informacji”.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0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1488084" y="1334007"/>
            <a:ext cx="10600284" cy="123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	Podręcznik dla beneficjenta FBW 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DC868-73F7-7344-A22B-7A7E17777454}"/>
              </a:ext>
            </a:extLst>
          </p:cNvPr>
          <p:cNvSpPr txBox="1"/>
          <p:nvPr/>
        </p:nvSpPr>
        <p:spPr>
          <a:xfrm>
            <a:off x="1218734" y="2098195"/>
            <a:ext cx="12248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Podręcznik dla Beneficjenta Funduszu Bezpieczeństwa Wewnętrznego reguluje kwestie związane z komunikacją i widocznością.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2331681" y="3701028"/>
            <a:ext cx="99670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Beneficjent musi stosować odpowiednie oznakowanie podczas realizacji działań informacyjnych i promocyjnych oraz na dokumentach związanych z realizacją projektu, które podaje do wiadomości publicznej lub przeznacza dla uczestników projektów. </a:t>
            </a:r>
          </a:p>
          <a:p>
            <a:pPr algn="ctr"/>
            <a:r>
              <a:rPr lang="pl-PL" sz="2000" b="1" dirty="0"/>
              <a:t>Wyjątek stanowią dokumenty, których ze względu na ich specyfikę nie można zmieniać i ingerować w ich wzory, np. z powodu obowiązującego prawa (dokumenty księgowe, etc.).</a:t>
            </a:r>
          </a:p>
          <a:p>
            <a:pPr algn="ctr"/>
            <a:r>
              <a:rPr lang="pl-PL" sz="2000" b="1" dirty="0"/>
              <a:t>Uwaga! Jeśli w zestawieniu znaków graficznych lub na materiale występują inne znaki dodatkowe (logo), to nie mogą być one większe (mierzone wysokością lub szerokością) od flagi (symbolu) Unii Europejskiej.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5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2214711" y="1334007"/>
            <a:ext cx="10600284" cy="123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Organizowanie wspólnego wydarzenia </a:t>
            </a:r>
            <a:r>
              <a:rPr lang="pl-PL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informacyjno</a:t>
            </a: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– promocyjnego 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2602786" y="2664470"/>
            <a:ext cx="99670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Każdorazowo na prośbę IZ, Beneficjent jest zobowiązany do zorganizowania wspólnego wydarzenia informacyjno-promocyjnego dla mediów (np. briefingu prasowego, konferencji prasowej) z przedstawicielami IZ/IP/Komisji Europejskiej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2286163" y="1097022"/>
            <a:ext cx="10600284" cy="123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Realizacja projektów, w których przewidziany jest udział uczestników projektu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DC868-73F7-7344-A22B-7A7E17777454}"/>
              </a:ext>
            </a:extLst>
          </p:cNvPr>
          <p:cNvSpPr txBox="1"/>
          <p:nvPr/>
        </p:nvSpPr>
        <p:spPr>
          <a:xfrm>
            <a:off x="963712" y="1906959"/>
            <a:ext cx="12248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Uczestnik projektu oznacza osobę fizyczną, która odnosi bezpośrednio korzyści z danego projektu, przy czym nie jest odpowiedzialna ani za inicjowanie projektu, ani jednocześnie za jego inicjowanie, i wdrażanie i która nie otrzymuje wsparcia finansowego.</a:t>
            </a:r>
            <a:endParaRPr lang="pl-PL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2220560" y="3059073"/>
            <a:ext cx="99670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	Jeśli Beneficjent realizuje projekty, w których przewidziany jest udział uczestników projektu , zobowiązany jest do rzetelnego i regularnego wprowadzania aktualnych danych do wyszukiwarki wsparcia dla potencjalnych beneficjentów i uczestników projektów, dostępnej na Portalu Funduszy Europejskich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19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2214711" y="1045392"/>
            <a:ext cx="10600284" cy="771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Pomniejszenia wartości dofinansowania projektu w zakresie ob. komunikacyjnych 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1916578" y="1866840"/>
            <a:ext cx="1085325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W przypadku niewywiązania się Beneficjenta z określonych obowiązków IZ/IP wzywa Beneficjenta do podjęcia działań zaradczych w terminie i na warunkach określonych w wezwaniu. W przypadku braku wykonania przez Beneficjenta działań zaradczych, o których mowa w wezwaniu, IZ/IP pomniejsza maksymalną kwotę dofinansowania, o wartość nie większą niż 3 % tego dofinansowania, zgodnie z wykazem pomniejszenia wartości dofinansowania projektu w zakresie obowiązków komunikacyjnych, który stanowi załącznik nr 7 do PF. W takim przypadku IZ/IP w drodze jednostronnego oświadczenia woli, które jest wiążące dla Beneficjenta, dokona zmiany maksymalnej kwoty dofinansowania, o czym poinformuje Beneficjenta w formie pisemnej lub elektronicznej, wzywając go jednocześnie do odpowiedniej zmiany Harmonogramu Projektu/Płatności. Jeżeli w wyniku pomniejszenia dofinansowania okaże się, że Beneficjent otrzymał środki w kwocie wyższej niż maksymalna wysokość dofinansowania, o której mowa w zdaniu poprzednim, różnica podlega zwrotowi bez odsetek w terminie i na zasadach określonych przez IZ/IP . Po bezskutecznym upływie terminu do zwrotu, następuje on w trybie i na zasadach określonych w art. 207 </a:t>
            </a:r>
            <a:r>
              <a:rPr lang="pl-PL" sz="2400" b="1" dirty="0" err="1"/>
              <a:t>ufp</a:t>
            </a:r>
            <a:r>
              <a:rPr lang="pl-PL" sz="2400" b="1" dirty="0"/>
              <a:t>.</a:t>
            </a:r>
            <a:br>
              <a:rPr lang="pl-PL" sz="2400" dirty="0"/>
            </a:br>
            <a:endParaRPr lang="pl-PL" sz="24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0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2015058" y="1243507"/>
            <a:ext cx="10600284" cy="123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Stworzenie materiałów </a:t>
            </a:r>
            <a:r>
              <a:rPr lang="pl-PL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informacyjno</a:t>
            </a: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– promocyjnych przez osobę trzecią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DC868-73F7-7344-A22B-7A7E17777454}"/>
              </a:ext>
            </a:extLst>
          </p:cNvPr>
          <p:cNvSpPr txBox="1"/>
          <p:nvPr/>
        </p:nvSpPr>
        <p:spPr>
          <a:xfrm>
            <a:off x="1625412" y="2098195"/>
            <a:ext cx="12248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 rozumieniu art.1 ustawy z dnia 4 lutego 1994 r. o Prawach autorskich i prawach pokrewnych (Dz.U. z 2021 r. poz. 1062, z późn.zm.)</a:t>
            </a:r>
            <a:endParaRPr lang="pl-PL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2127133" y="2730804"/>
            <a:ext cx="966481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W przypadku stworzenia przez osobę trzecią utworów związanych z komunikacją i widocznością (np. zdjęcia, filmy, broszury, ulotki, prezentacje multimedialne nt. Projektu), powstałych w ramach Projektu Beneficjent zobowiązuje się do uzyskania od tej osoby majątkowych praw autorskich do tych utworów.</a:t>
            </a:r>
          </a:p>
          <a:p>
            <a:pPr algn="ctr"/>
            <a:r>
              <a:rPr lang="pl-PL" sz="2800" b="1" dirty="0"/>
              <a:t>Każdorazowo, na wniosek IZ, IP i unijnych instytucji lub organów i jednostek organizacyjnych, Beneficjent zobowiązuje się do udostępnienia tym podmiotom utworów związanych komunikacją i widocznością (np. zdjęcia, filmy, broszury, ulotki, prezentacje multimedialne nt. Projektu) powstałych w ramach Projektu.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7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46187" y="1576805"/>
            <a:ext cx="8937903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Oznaczenie </a:t>
            </a:r>
            <a:r>
              <a:rPr lang="en-US" sz="3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miejsca</a:t>
            </a:r>
            <a:r>
              <a:rPr lang="en-US" sz="39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realizacji projektu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4646043" y="2283850"/>
            <a:ext cx="4976455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(tablice i plakaty)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696635" y="4876681"/>
            <a:ext cx="1323713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96635" y="5419011"/>
            <a:ext cx="1323713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96572" y="3806470"/>
            <a:ext cx="13237131" cy="162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Obowiązki Beneficjenta związane z oznaczaniem miejsca realizacji projektu zależą od rodzaju projektu oraz całkowitego kosztu projektu. Zarówno tablice, jak i plakaty, muszą znajdować się </a:t>
            </a:r>
            <a:r>
              <a:rPr lang="en-US" sz="2450" b="1" u="sng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 miejscu dobrze widocznym</a:t>
            </a:r>
            <a:endParaRPr lang="en-US" sz="2450" u="sng" dirty="0"/>
          </a:p>
        </p:txBody>
      </p:sp>
      <p:sp>
        <p:nvSpPr>
          <p:cNvPr id="8" name="Text 5"/>
          <p:cNvSpPr/>
          <p:nvPr/>
        </p:nvSpPr>
        <p:spPr>
          <a:xfrm>
            <a:off x="696635" y="6822162"/>
            <a:ext cx="1323713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96635" y="7364492"/>
            <a:ext cx="13237131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90D08C4-19E3-6731-EC39-5E469574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91F51B8-EF86-19EE-5895-315F44BC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231" y="25121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1553978" y="892923"/>
            <a:ext cx="10600284" cy="123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Udzielanie nieodpłatnej i nie wyłącznej licencji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2187225" y="1873805"/>
            <a:ext cx="99670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Na wniosek IZ, IP i unijnych instytucji, organów lub jednostek organizacyjnych Beneficjent zobowiązuje się do udzielenia tym podmiotom nieodpłatnej i niewyłącznej licencji do korzystania z utworów związanych z komunikacją i widocznością (np. zdjęcia, filmy, broszury, ulotki, prezentacje multimedialne nt. Projektu) powstałych w ramach Projektu w następujący sposób:</a:t>
            </a:r>
          </a:p>
          <a:p>
            <a:pPr algn="ctr"/>
            <a:r>
              <a:rPr lang="pl-PL" sz="2800" b="1" dirty="0"/>
              <a:t>1)	na terytorium Rzeczypospolitej Polskiej oraz na terytorium innych państw członkowskich UE,</a:t>
            </a:r>
          </a:p>
          <a:p>
            <a:pPr algn="ctr"/>
            <a:r>
              <a:rPr lang="pl-PL" sz="2800" b="1" dirty="0"/>
              <a:t>2)	na okres 10 lat,</a:t>
            </a:r>
          </a:p>
          <a:p>
            <a:pPr algn="ctr"/>
            <a:r>
              <a:rPr lang="pl-PL" sz="2800" b="1" dirty="0"/>
              <a:t>3)	bez ograniczeń co do liczby egzemplarzy i nośników, w zakresie następujących pól eksploatacji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8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FF7C-D2C5-764A-B350-7B14C884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183A26-6D8C-17B9-5482-152D9B0B145C}"/>
              </a:ext>
            </a:extLst>
          </p:cNvPr>
          <p:cNvSpPr/>
          <p:nvPr/>
        </p:nvSpPr>
        <p:spPr>
          <a:xfrm>
            <a:off x="1488083" y="1334007"/>
            <a:ext cx="10600284" cy="123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pl-PL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Dodatkowe informacje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C63441-60F7-96FD-D3D9-0AEFEE657DE6}"/>
              </a:ext>
            </a:extLst>
          </p:cNvPr>
          <p:cNvSpPr/>
          <p:nvPr/>
        </p:nvSpPr>
        <p:spPr>
          <a:xfrm>
            <a:off x="756047" y="1701046"/>
            <a:ext cx="13118306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480EF8-EB29-0D92-AEE4-98D5DC240504}"/>
              </a:ext>
            </a:extLst>
          </p:cNvPr>
          <p:cNvSpPr/>
          <p:nvPr/>
        </p:nvSpPr>
        <p:spPr>
          <a:xfrm>
            <a:off x="963712" y="4814342"/>
            <a:ext cx="12758986" cy="1727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3071F5A-E56F-F223-A13F-7361BAF55FB9}"/>
              </a:ext>
            </a:extLst>
          </p:cNvPr>
          <p:cNvSpPr/>
          <p:nvPr/>
        </p:nvSpPr>
        <p:spPr>
          <a:xfrm>
            <a:off x="7586305" y="3059073"/>
            <a:ext cx="6295668" cy="207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169142B-EE76-685A-73D1-343E041209E3}"/>
              </a:ext>
            </a:extLst>
          </p:cNvPr>
          <p:cNvSpPr/>
          <p:nvPr/>
        </p:nvSpPr>
        <p:spPr>
          <a:xfrm>
            <a:off x="7859197" y="7157323"/>
            <a:ext cx="6022658" cy="345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C72173E-E79B-6C2C-963F-C9EC8A70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5879ACC-2945-0AA2-A5D2-F030DB84D48D}"/>
              </a:ext>
            </a:extLst>
          </p:cNvPr>
          <p:cNvSpPr txBox="1"/>
          <p:nvPr/>
        </p:nvSpPr>
        <p:spPr>
          <a:xfrm>
            <a:off x="1804707" y="2707013"/>
            <a:ext cx="996703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Zmiana adresów poczty elektronicznej, wskazanych w ust. 2 pkt 5) i ust. 4 i strony internetowej wskazanej w ust. 11 nie wymaga aneksowania Umowy. Instytucja poinformuje Beneficjenta o tym fakcie w formie pisemnej lub elektronicznej, wraz ze wskazaniem daty, od której obowiązuje zmieniony adres. Zmiana jest skuteczna z chwilą doręczenia informacji Beneficjentowi. Beneficjent przyjmuje do wiadomości, że objęcie dofinansowaniem oznacza umieszczenie danych beneficjenta w publikowanym przez IZ/IP wykazie projektów </a:t>
            </a:r>
            <a:r>
              <a:rPr lang="pl-PL" dirty="0"/>
              <a:t>Zgodnie z art. 49 ust. 3 i 5 rozporządzenia ogólnego.</a:t>
            </a:r>
            <a:endParaRPr lang="pl-PL" sz="28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CB900-CFEB-B5ED-EC56-B39F9B64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78" y="21536"/>
            <a:ext cx="4777250" cy="6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0060"/>
            <a:ext cx="465808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Tablice Informacyjne 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1" y="1872677"/>
            <a:ext cx="13042820" cy="1744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24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 projektach, których łączny koszt </a:t>
            </a:r>
            <a:r>
              <a:rPr lang="en-US" sz="24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przekracza 100 000 EUR</a:t>
            </a:r>
            <a:r>
              <a:rPr lang="en-US" sz="24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Beneficjent zobowiązany jest do umieszczenia trwałych tablic informacyjnych w sposób widoczny dla społeczeństwa niezwłocznie po rozpoczęciu fizycznej realizacji </a:t>
            </a:r>
            <a:r>
              <a:rPr lang="pl-PL" sz="24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projektu</a:t>
            </a:r>
            <a:r>
              <a:rPr lang="en-US" sz="24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obejmujących inwestycje rzeczowe lub zainstalowaniu zakupionego sprzętu.</a:t>
            </a:r>
          </a:p>
        </p:txBody>
      </p:sp>
      <p:sp>
        <p:nvSpPr>
          <p:cNvPr id="4" name="Text 2"/>
          <p:cNvSpPr/>
          <p:nvPr/>
        </p:nvSpPr>
        <p:spPr>
          <a:xfrm>
            <a:off x="793790" y="34470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70" y="5119986"/>
            <a:ext cx="566976" cy="56697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370" y="5913776"/>
            <a:ext cx="29272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znak FE oraz znak UE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14370" y="6404194"/>
            <a:ext cx="30054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26" y="5119986"/>
            <a:ext cx="566976" cy="5669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60026" y="5913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nazwę beneficjenta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801" y="5119986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605801" y="5913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tytuł projektu 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605801" y="6404194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(maksymalnie 150 znaków)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577" y="5119986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951577" y="5913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adres portalu 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951577" y="6404194"/>
            <a:ext cx="30056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www.mapadotacji.gov.pl</a:t>
            </a: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793790" y="59674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793790" y="65854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A08AE828-7740-F502-C292-12A209845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4995" y="7144346"/>
            <a:ext cx="1815406" cy="109552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5CC9AD5-C1FD-EEE2-12B6-9EC752895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953" y="0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703" y="529590"/>
            <a:ext cx="3844528" cy="480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Wzór tablicy 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72703" y="6647837"/>
            <a:ext cx="13284994" cy="615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pl-PL" sz="24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*</a:t>
            </a:r>
            <a:r>
              <a:rPr lang="en-US" sz="2400" b="1" u="sng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UWAGA: </a:t>
            </a:r>
            <a:r>
              <a:rPr lang="en-US" sz="240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Wzór jest obowiązkowy, tzn. nie można go modyfikować, dodawać/usuwać znaków graficznych, poza uzupełnianiem treści we wskazanych polach.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72703" y="7392233"/>
            <a:ext cx="13284994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5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EA2D60-3335-5CCF-F903-C4B7B255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9D89C0-183A-46DD-0D87-B6A480CD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17" y="1286189"/>
            <a:ext cx="9723553" cy="486086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1EFC0D3-7C6D-0A44-A230-5724E77AB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509" y="0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670" y="64182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Projekty tablic są przygotowane w trzech wymiarach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02644"/>
            <a:ext cx="4120753" cy="226814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pl-PL" dirty="0"/>
          </a:p>
        </p:txBody>
      </p:sp>
      <p:sp>
        <p:nvSpPr>
          <p:cNvPr id="4" name="Text 2"/>
          <p:cNvSpPr/>
          <p:nvPr/>
        </p:nvSpPr>
        <p:spPr>
          <a:xfrm>
            <a:off x="1153120" y="2849745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240/120 cm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793790" y="355790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jeśli Beneficjent realizuje projekt infrastrukturalny lub prace budowlane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54644" y="2306165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</p:sp>
      <p:sp>
        <p:nvSpPr>
          <p:cNvPr id="7" name="Text 5"/>
          <p:cNvSpPr/>
          <p:nvPr/>
        </p:nvSpPr>
        <p:spPr>
          <a:xfrm>
            <a:off x="5614035" y="2849745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120/60 cm</a:t>
            </a:r>
            <a:endParaRPr lang="en-US" sz="2650" dirty="0"/>
          </a:p>
        </p:txBody>
      </p:sp>
      <p:sp>
        <p:nvSpPr>
          <p:cNvPr id="8" name="Text 6"/>
          <p:cNvSpPr/>
          <p:nvPr/>
        </p:nvSpPr>
        <p:spPr>
          <a:xfrm>
            <a:off x="5335091" y="3557906"/>
            <a:ext cx="41208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jeśli Beneficjent realizuje projekt infrastrukturalny lub prace budowlane
 i nie jest możliwe ze względów technicznych lub bezpieczeństwa zamieszczenie tablicy w większym rozmiarze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715738" y="2282769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</p:sp>
      <p:sp>
        <p:nvSpPr>
          <p:cNvPr id="10" name="Text 8"/>
          <p:cNvSpPr/>
          <p:nvPr/>
        </p:nvSpPr>
        <p:spPr>
          <a:xfrm>
            <a:off x="10074950" y="2849745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80/40 cm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9715738" y="3557905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jeśli Beneficjent realizuje projekt, obejmujący zakup sprzętu</a:t>
            </a:r>
            <a:endParaRPr lang="en-US" sz="175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A3CDBBA-EA03-D62B-270E-BADCA02E6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FE1EFF9-B963-EB0A-ED94-6B6C149F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521" y="-617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04598" y="943291"/>
            <a:ext cx="96212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</a:t>
            </a: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mieszczenie tablicy informacyjnej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14920" y="1926193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Gdzie?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25782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Tablicę informacyjną należy umieść w miejscu realizacji projektu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383399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Jeżeli Beneficjent realizuje projekt, ale nie przewiduje w nim prac budowlanych lub infrastrukturalnych, a planuje inwestycje rzeczowe lub zakup sprzętu, to tablica powinna znajdować się na lub przed siedzibą Beneficjenta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1430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Należy wybrać miejsce dobrze widoczne i ogólnie dostępne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6255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Jeśli Beneficjent prowadzi prace w kilku lokalizacjach, należy ustawić kilka tablic w kluczowych dla projektu miejscach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70121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020651" y="1926193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Kiedy?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7599521" y="257829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Tablicę informacyjną Beneficjent musi umieścić niezwłocznie po rozpoczęciu fizycznej realizacji Projektu (nie później niż </a:t>
            </a:r>
            <a:r>
              <a:rPr lang="en-US" sz="1750" b="1" u="sng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dwa miesiące od uzyskania środków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z rezerwy budżetu państwa).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109204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Tablica informacyjna powinna być wyeksponowana w okresie realizacji projektu oraz w okresie jego trwałości. Musi zatem być wykonana z trwałych materiałów, odpornych na warunki atmosferyczne. Uszkodzoną lub nieczytelną tablicę należy wymienić lub odnowić.</a:t>
            </a:r>
            <a:endParaRPr lang="en-US" sz="175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E1CB39D-C530-D3F5-BD8F-E44910244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49A0883-2194-F57F-4DCC-B3DEEC85C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740" y="0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33995"/>
            <a:ext cx="75564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 zrobić, jeśli Beneficjent realizuje kilka projektów w tym samym miejscu?</a:t>
            </a:r>
            <a:r>
              <a:rPr lang="en-US" sz="2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
</a:t>
            </a:r>
            <a:endParaRPr lang="en-US" sz="2650" dirty="0"/>
          </a:p>
        </p:txBody>
      </p:sp>
      <p:sp>
        <p:nvSpPr>
          <p:cNvPr id="4" name="Text 1"/>
          <p:cNvSpPr/>
          <p:nvPr/>
        </p:nvSpPr>
        <p:spPr>
          <a:xfrm>
            <a:off x="6280190" y="3074313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Jeśli w tym samym miejscu Beneficjent realizuje kilka projektów, które musi oznaczyć tablicami lub jeśli w późniejszym terminie otrzyma dalsze finansowanie na ten sam projekt, może umieścić jedną, wspólną tablicę informacyjną z tekstem: „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 realizujemy projekty dofinansowane z Funduszy Europejskich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” (bez tytułów projektów) i uzupełnić nazwę Beneficjenta. Wygląd wspólnej tablicy musi być zgodny z zasadami określonymi w „Księdze Tożsamości Wizualnej marki Fundusze Europejskie 2021-2027”.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52402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623268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280190" y="694134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02DD55F-A084-A739-1B39-5DB9E204C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5E2E51F-09D8-F4C0-44E3-3AA19B7DD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860" y="0"/>
            <a:ext cx="4072481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7773C-AD3B-0B80-7B03-F622737C8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34497D09-5CDC-AD91-1BA7-F2A9BD604D66}"/>
              </a:ext>
            </a:extLst>
          </p:cNvPr>
          <p:cNvSpPr/>
          <p:nvPr/>
        </p:nvSpPr>
        <p:spPr>
          <a:xfrm>
            <a:off x="1045029" y="693182"/>
            <a:ext cx="12791582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 zrobić, jeśli Beneficjent realizuje kilka projektów w tym samym miejscu?</a:t>
            </a:r>
            <a:r>
              <a:rPr lang="en-US" sz="26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
</a:t>
            </a:r>
            <a:endParaRPr lang="en-US" sz="26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957BC32-D465-95BC-1C1A-2EC76A56E4F0}"/>
              </a:ext>
            </a:extLst>
          </p:cNvPr>
          <p:cNvSpPr/>
          <p:nvPr/>
        </p:nvSpPr>
        <p:spPr>
          <a:xfrm>
            <a:off x="1045029" y="1501495"/>
            <a:ext cx="1959459" cy="638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pl-PL" sz="2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Przykład:</a:t>
            </a:r>
            <a:endParaRPr lang="en-US" sz="24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735EA1C-5E6C-154C-9516-F58B628B79F6}"/>
              </a:ext>
            </a:extLst>
          </p:cNvPr>
          <p:cNvSpPr/>
          <p:nvPr/>
        </p:nvSpPr>
        <p:spPr>
          <a:xfrm>
            <a:off x="6280190" y="552402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B350B3B-AE6E-F4FF-28CF-AAB585AA5426}"/>
              </a:ext>
            </a:extLst>
          </p:cNvPr>
          <p:cNvSpPr/>
          <p:nvPr/>
        </p:nvSpPr>
        <p:spPr>
          <a:xfrm>
            <a:off x="6280190" y="623268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19EE6AC4-6654-4852-6366-446FDF821832}"/>
              </a:ext>
            </a:extLst>
          </p:cNvPr>
          <p:cNvSpPr/>
          <p:nvPr/>
        </p:nvSpPr>
        <p:spPr>
          <a:xfrm>
            <a:off x="6280190" y="6941344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endParaRPr lang="en-US" sz="22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A20DD76-C2B2-0C70-113C-388D4CB81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C9A9F6E-3D77-5557-9025-9F5E51E9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961" y="1804322"/>
            <a:ext cx="9755124" cy="48783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7E8F3A7-66F2-6AEB-765C-05966D9FC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086" y="17648"/>
            <a:ext cx="407248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6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2035</Words>
  <Application>Microsoft Office PowerPoint</Application>
  <PresentationFormat>Niestandardowy</PresentationFormat>
  <Paragraphs>170</Paragraphs>
  <Slides>31</Slides>
  <Notes>31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Roboto</vt:lpstr>
      <vt:lpstr>Arial</vt:lpstr>
      <vt:lpstr>Roboto Slab</vt:lpstr>
      <vt:lpstr>Office Theme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Katarzyna Solawa</cp:lastModifiedBy>
  <cp:revision>21</cp:revision>
  <cp:lastPrinted>2025-04-07T08:33:16Z</cp:lastPrinted>
  <dcterms:created xsi:type="dcterms:W3CDTF">2025-03-24T11:03:32Z</dcterms:created>
  <dcterms:modified xsi:type="dcterms:W3CDTF">2025-04-14T08:08:52Z</dcterms:modified>
</cp:coreProperties>
</file>