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6" r:id="rId1"/>
    <p:sldMasterId id="2147483689" r:id="rId2"/>
    <p:sldMasterId id="2147483705" r:id="rId3"/>
    <p:sldMasterId id="2147483707" r:id="rId4"/>
  </p:sldMasterIdLst>
  <p:notesMasterIdLst>
    <p:notesMasterId r:id="rId44"/>
  </p:notesMasterIdLst>
  <p:handoutMasterIdLst>
    <p:handoutMasterId r:id="rId45"/>
  </p:handoutMasterIdLst>
  <p:sldIdLst>
    <p:sldId id="391" r:id="rId5"/>
    <p:sldId id="427" r:id="rId6"/>
    <p:sldId id="379" r:id="rId7"/>
    <p:sldId id="429" r:id="rId8"/>
    <p:sldId id="430" r:id="rId9"/>
    <p:sldId id="431" r:id="rId10"/>
    <p:sldId id="432" r:id="rId11"/>
    <p:sldId id="433" r:id="rId12"/>
    <p:sldId id="434" r:id="rId13"/>
    <p:sldId id="456" r:id="rId14"/>
    <p:sldId id="422" r:id="rId15"/>
    <p:sldId id="278" r:id="rId16"/>
    <p:sldId id="444" r:id="rId17"/>
    <p:sldId id="446" r:id="rId18"/>
    <p:sldId id="447" r:id="rId19"/>
    <p:sldId id="448" r:id="rId20"/>
    <p:sldId id="450" r:id="rId21"/>
    <p:sldId id="451" r:id="rId22"/>
    <p:sldId id="449" r:id="rId23"/>
    <p:sldId id="452" r:id="rId24"/>
    <p:sldId id="453" r:id="rId25"/>
    <p:sldId id="454" r:id="rId26"/>
    <p:sldId id="455" r:id="rId27"/>
    <p:sldId id="445" r:id="rId28"/>
    <p:sldId id="423" r:id="rId29"/>
    <p:sldId id="420" r:id="rId30"/>
    <p:sldId id="436" r:id="rId31"/>
    <p:sldId id="437" r:id="rId32"/>
    <p:sldId id="438" r:id="rId33"/>
    <p:sldId id="440" r:id="rId34"/>
    <p:sldId id="439" r:id="rId35"/>
    <p:sldId id="441" r:id="rId36"/>
    <p:sldId id="442" r:id="rId37"/>
    <p:sldId id="443" r:id="rId38"/>
    <p:sldId id="424" r:id="rId39"/>
    <p:sldId id="421" r:id="rId40"/>
    <p:sldId id="425" r:id="rId41"/>
    <p:sldId id="426" r:id="rId42"/>
    <p:sldId id="334" r:id="rId43"/>
  </p:sldIdLst>
  <p:sldSz cx="12192000" cy="6858000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8561" autoAdjust="0"/>
  </p:normalViewPr>
  <p:slideViewPr>
    <p:cSldViewPr>
      <p:cViewPr varScale="1">
        <p:scale>
          <a:sx n="103" d="100"/>
          <a:sy n="103" d="100"/>
        </p:scale>
        <p:origin x="80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1744" cy="498719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l">
              <a:defRPr sz="1200"/>
            </a:lvl1pPr>
          </a:lstStyle>
          <a:p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8626" y="2"/>
            <a:ext cx="2951744" cy="498719"/>
          </a:xfrm>
          <a:prstGeom prst="rect">
            <a:avLst/>
          </a:prstGeom>
        </p:spPr>
        <p:txBody>
          <a:bodyPr vert="horz" lIns="91605" tIns="45802" rIns="91605" bIns="45802" rtlCol="0"/>
          <a:lstStyle>
            <a:lvl1pPr algn="r">
              <a:defRPr sz="1200"/>
            </a:lvl1pPr>
          </a:lstStyle>
          <a:p>
            <a:fld id="{0A9F8A79-5603-4B26-80FF-70C18CF28238}" type="datetimeFigureOut">
              <a:rPr lang="pl-PL" smtClean="0">
                <a:latin typeface="Lato" panose="020F0502020204030203" pitchFamily="34" charset="-18"/>
              </a:rPr>
              <a:t>14.04.2025</a:t>
            </a:fld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795"/>
            <a:ext cx="2951744" cy="498718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l">
              <a:defRPr sz="1200"/>
            </a:lvl1pPr>
          </a:lstStyle>
          <a:p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8626" y="9443795"/>
            <a:ext cx="2951744" cy="498718"/>
          </a:xfrm>
          <a:prstGeom prst="rect">
            <a:avLst/>
          </a:prstGeom>
        </p:spPr>
        <p:txBody>
          <a:bodyPr vert="horz" lIns="91605" tIns="45802" rIns="91605" bIns="45802" rtlCol="0" anchor="b"/>
          <a:lstStyle>
            <a:lvl1pPr algn="r">
              <a:defRPr sz="1200"/>
            </a:lvl1pPr>
          </a:lstStyle>
          <a:p>
            <a:fld id="{7978A554-FD6B-4505-BDEC-0046627A4601}" type="slidenum">
              <a:rPr lang="pl-PL" smtClean="0">
                <a:latin typeface="Lato" panose="020F0502020204030203" pitchFamily="34" charset="-18"/>
              </a:rPr>
              <a:t>‹#›</a:t>
            </a:fld>
            <a:endParaRPr lang="pl-PL" dirty="0"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67983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/>
          <a:lstStyle>
            <a:lvl1pPr algn="l">
              <a:defRPr sz="1200">
                <a:latin typeface="Lato" panose="020F0502020204030203" pitchFamily="34" charset="-18"/>
              </a:defRPr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8541" y="0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/>
          <a:lstStyle>
            <a:lvl1pPr algn="r">
              <a:defRPr sz="1200">
                <a:latin typeface="Lato" panose="020F0502020204030203" pitchFamily="34" charset="-18"/>
              </a:defRPr>
            </a:lvl1pPr>
          </a:lstStyle>
          <a:p>
            <a:fld id="{142B3936-5089-4FFA-BB89-29EC3976BB11}" type="datetimeFigureOut">
              <a:rPr lang="sv-SE" smtClean="0"/>
              <a:pPr/>
              <a:t>2025-04-14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7" tIns="45842" rIns="91687" bIns="45842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197" y="4722696"/>
            <a:ext cx="5449570" cy="4474131"/>
          </a:xfrm>
          <a:prstGeom prst="rect">
            <a:avLst/>
          </a:prstGeom>
        </p:spPr>
        <p:txBody>
          <a:bodyPr vert="horz" lIns="91687" tIns="45842" rIns="91687" bIns="4584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43662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 anchor="b"/>
          <a:lstStyle>
            <a:lvl1pPr algn="l">
              <a:defRPr sz="1200">
                <a:latin typeface="Lato" panose="020F0502020204030203" pitchFamily="34" charset="-18"/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8541" y="9443662"/>
            <a:ext cx="2951849" cy="497126"/>
          </a:xfrm>
          <a:prstGeom prst="rect">
            <a:avLst/>
          </a:prstGeom>
        </p:spPr>
        <p:txBody>
          <a:bodyPr vert="horz" lIns="91687" tIns="45842" rIns="91687" bIns="45842" rtlCol="0" anchor="b"/>
          <a:lstStyle>
            <a:lvl1pPr algn="r">
              <a:defRPr sz="1200">
                <a:latin typeface="Lato" panose="020F0502020204030203" pitchFamily="34" charset="-18"/>
              </a:defRPr>
            </a:lvl1pPr>
          </a:lstStyle>
          <a:p>
            <a:fld id="{152A67CD-A179-43FE-8514-8BFE5F8407A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260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ato" panose="020F0502020204030203" pitchFamily="34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92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7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ajd tytułowy"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Lato" panose="020F0502020204030203" pitchFamily="34" charset="-1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715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392" y="92872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400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19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60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5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272954" y="64761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6237701D-9FDF-4E72-9E1B-010C5347299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605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29" y="692696"/>
            <a:ext cx="2633635" cy="1508797"/>
          </a:xfrm>
          <a:prstGeom prst="rect">
            <a:avLst/>
          </a:prstGeom>
        </p:spPr>
      </p:pic>
      <p:sp>
        <p:nvSpPr>
          <p:cNvPr id="10" name="Prostokąt 9"/>
          <p:cNvSpPr/>
          <p:nvPr userDrawn="1"/>
        </p:nvSpPr>
        <p:spPr>
          <a:xfrm>
            <a:off x="0" y="2852937"/>
            <a:ext cx="12192000" cy="400506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dirty="0">
              <a:latin typeface="Lato" panose="020F0502020204030203" pitchFamily="34" charset="-18"/>
            </a:endParaRPr>
          </a:p>
        </p:txBody>
      </p:sp>
      <p:sp>
        <p:nvSpPr>
          <p:cNvPr id="12" name="Prostokąt 11"/>
          <p:cNvSpPr/>
          <p:nvPr userDrawn="1"/>
        </p:nvSpPr>
        <p:spPr>
          <a:xfrm>
            <a:off x="0" y="0"/>
            <a:ext cx="12192000" cy="51581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>
            <a:off x="1" y="3"/>
            <a:ext cx="3357563" cy="247651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2"/>
          <p:cNvSpPr/>
          <p:nvPr userDrawn="1"/>
        </p:nvSpPr>
        <p:spPr>
          <a:xfrm>
            <a:off x="-4762" y="0"/>
            <a:ext cx="3362327" cy="1214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1" name="Prostokąt 12"/>
          <p:cNvSpPr/>
          <p:nvPr userDrawn="1"/>
        </p:nvSpPr>
        <p:spPr>
          <a:xfrm flipV="1">
            <a:off x="-513" y="6208859"/>
            <a:ext cx="2995889" cy="6491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7" name="Prostokąt 12"/>
          <p:cNvSpPr/>
          <p:nvPr userDrawn="1"/>
        </p:nvSpPr>
        <p:spPr>
          <a:xfrm flipV="1">
            <a:off x="-4763" y="6530395"/>
            <a:ext cx="3000139" cy="327609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0D2C241-9C12-7894-CE04-FCE152AE2D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414520" y="968970"/>
            <a:ext cx="6053551" cy="864096"/>
          </a:xfrm>
          <a:prstGeom prst="rect">
            <a:avLst/>
          </a:prstGeom>
        </p:spPr>
      </p:pic>
      <p:sp>
        <p:nvSpPr>
          <p:cNvPr id="6" name="Symbol zastępczy tytułu 5">
            <a:extLst>
              <a:ext uri="{FF2B5EF4-FFF2-40B4-BE49-F238E27FC236}">
                <a16:creationId xmlns:a16="http://schemas.microsoft.com/office/drawing/2014/main" id="{3A0C41A8-14C9-166D-69EB-A5E3A1943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627" y="32234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FUNDUSZ Bezpieczeństwa Wewnętrznego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71F9C4F-884E-700A-8C2D-C0417B654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Lato" panose="020F0502020204030203" pitchFamily="34" charset="-18"/>
              </a:defRPr>
            </a:lvl1pPr>
          </a:lstStyle>
          <a:p>
            <a:fld id="{EC7B6D8B-4138-432E-BF83-7F048DD353CA}" type="datetimeFigureOut">
              <a:rPr lang="pl-PL" smtClean="0"/>
              <a:pPr/>
              <a:t>14.04.2025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77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2" r:id="rId3"/>
    <p:sldLayoutId id="2147483680" r:id="rId4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lang="pl-PL" sz="3200" b="1" i="0" kern="1200" cap="small" baseline="0" dirty="0">
          <a:solidFill>
            <a:schemeClr val="bg1"/>
          </a:solidFill>
          <a:latin typeface="Lato" panose="020F0502020204030203" pitchFamily="34" charset="-18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-23751"/>
            <a:ext cx="12192000" cy="950851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dirty="0">
              <a:latin typeface="Lato" panose="020F0502020204030203" pitchFamily="34" charset="-18"/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927099" cy="927099"/>
          </a:xfrm>
          <a:prstGeom prst="rect">
            <a:avLst/>
          </a:prstGeom>
        </p:spPr>
      </p:pic>
      <p:sp>
        <p:nvSpPr>
          <p:cNvPr id="12" name="Prostokąt 12"/>
          <p:cNvSpPr/>
          <p:nvPr userDrawn="1"/>
        </p:nvSpPr>
        <p:spPr>
          <a:xfrm flipH="1">
            <a:off x="9502795" y="-23753"/>
            <a:ext cx="2686285" cy="547898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 flipH="1">
            <a:off x="9501904" y="-23751"/>
            <a:ext cx="2690096" cy="276512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3"/>
          <p:cNvSpPr/>
          <p:nvPr userDrawn="1"/>
        </p:nvSpPr>
        <p:spPr>
          <a:xfrm flipV="1">
            <a:off x="-2923" y="6476144"/>
            <a:ext cx="12192000" cy="381856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5" name="Prostokąt 12"/>
          <p:cNvSpPr/>
          <p:nvPr userDrawn="1"/>
        </p:nvSpPr>
        <p:spPr>
          <a:xfrm flipV="1">
            <a:off x="-2922" y="6674663"/>
            <a:ext cx="3357563" cy="183336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6" name="Prostokąt 12"/>
          <p:cNvSpPr/>
          <p:nvPr userDrawn="1"/>
        </p:nvSpPr>
        <p:spPr>
          <a:xfrm flipV="1">
            <a:off x="-7684" y="6768099"/>
            <a:ext cx="3362327" cy="8990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 baseline="0" dirty="0">
              <a:latin typeface="Lato" panose="020F0502020204030203" pitchFamily="34" charset="-18"/>
            </a:endParaRPr>
          </a:p>
        </p:txBody>
      </p:sp>
      <p:sp>
        <p:nvSpPr>
          <p:cNvPr id="18" name="pole tekstowe 17"/>
          <p:cNvSpPr txBox="1"/>
          <p:nvPr userDrawn="1"/>
        </p:nvSpPr>
        <p:spPr>
          <a:xfrm>
            <a:off x="11136560" y="6475284"/>
            <a:ext cx="86409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350" dirty="0">
                <a:solidFill>
                  <a:schemeClr val="bg1"/>
                </a:solidFill>
                <a:latin typeface="Lato" panose="020F0502020204030203" pitchFamily="34" charset="-18"/>
              </a:rPr>
              <a:t> </a:t>
            </a:r>
            <a:fld id="{29E4527B-2628-4723-925A-D3CE2F8FC789}" type="slidenum">
              <a:rPr lang="pl-PL" sz="1350" smtClean="0">
                <a:solidFill>
                  <a:schemeClr val="bg1"/>
                </a:solidFill>
                <a:latin typeface="Lato" panose="020F0502020204030203" pitchFamily="34" charset="-18"/>
              </a:rPr>
              <a:pPr algn="r"/>
              <a:t>‹#›</a:t>
            </a:fld>
            <a:endParaRPr lang="pl-PL" sz="1350" dirty="0">
              <a:solidFill>
                <a:schemeClr val="bg1"/>
              </a:solidFill>
              <a:latin typeface="Lato" panose="020F0502020204030203" pitchFamily="34" charset="-18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E26AEEB-94C4-56B3-A7B1-B591CD4ACB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843352" y="5661248"/>
            <a:ext cx="5123938" cy="73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4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5076093"/>
            <a:ext cx="12192000" cy="1781908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atin typeface="Lato" panose="020F0502020204030203" pitchFamily="34" charset="-18"/>
            </a:endParaRPr>
          </a:p>
        </p:txBody>
      </p:sp>
      <p:sp>
        <p:nvSpPr>
          <p:cNvPr id="12" name="Prostokąt 11"/>
          <p:cNvSpPr/>
          <p:nvPr userDrawn="1"/>
        </p:nvSpPr>
        <p:spPr>
          <a:xfrm>
            <a:off x="0" y="0"/>
            <a:ext cx="12192000" cy="515814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>
            <a:off x="0" y="0"/>
            <a:ext cx="3357563" cy="247651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2"/>
          <p:cNvSpPr/>
          <p:nvPr userDrawn="1"/>
        </p:nvSpPr>
        <p:spPr>
          <a:xfrm>
            <a:off x="-4763" y="0"/>
            <a:ext cx="3362326" cy="1214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9" name="Prostokąt 12"/>
          <p:cNvSpPr/>
          <p:nvPr userDrawn="1"/>
        </p:nvSpPr>
        <p:spPr>
          <a:xfrm flipV="1">
            <a:off x="-514" y="6208855"/>
            <a:ext cx="2995889" cy="64914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1" name="Prostokąt 12"/>
          <p:cNvSpPr/>
          <p:nvPr userDrawn="1"/>
        </p:nvSpPr>
        <p:spPr>
          <a:xfrm flipV="1">
            <a:off x="-4763" y="6530391"/>
            <a:ext cx="3000139" cy="327609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916E257-95EB-F3CC-E506-E78E51182B9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392" y="603422"/>
            <a:ext cx="10742083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cap="small" baseline="0">
          <a:solidFill>
            <a:srgbClr val="00339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-23751"/>
            <a:ext cx="12192000" cy="950851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latin typeface="Lato" panose="020F0502020204030203" pitchFamily="34" charset="-18"/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27099" cy="927099"/>
          </a:xfrm>
          <a:prstGeom prst="rect">
            <a:avLst/>
          </a:prstGeom>
        </p:spPr>
      </p:pic>
      <p:sp>
        <p:nvSpPr>
          <p:cNvPr id="12" name="Prostokąt 12"/>
          <p:cNvSpPr/>
          <p:nvPr userDrawn="1"/>
        </p:nvSpPr>
        <p:spPr>
          <a:xfrm flipH="1">
            <a:off x="9502793" y="-23753"/>
            <a:ext cx="2686285" cy="547898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5299"/>
              <a:gd name="connsiteX1" fmla="*/ 3357563 w 3357563"/>
              <a:gd name="connsiteY1" fmla="*/ 0 h 245299"/>
              <a:gd name="connsiteX2" fmla="*/ 2427150 w 3357563"/>
              <a:gd name="connsiteY2" fmla="*/ 245299 h 245299"/>
              <a:gd name="connsiteX3" fmla="*/ 0 w 3357563"/>
              <a:gd name="connsiteY3" fmla="*/ 242888 h 245299"/>
              <a:gd name="connsiteX4" fmla="*/ 0 w 3357563"/>
              <a:gd name="connsiteY4" fmla="*/ 0 h 2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5299">
                <a:moveTo>
                  <a:pt x="0" y="0"/>
                </a:moveTo>
                <a:lnTo>
                  <a:pt x="3357563" y="0"/>
                </a:lnTo>
                <a:lnTo>
                  <a:pt x="2427150" y="245299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3" name="Prostokąt 12"/>
          <p:cNvSpPr/>
          <p:nvPr userDrawn="1"/>
        </p:nvSpPr>
        <p:spPr>
          <a:xfrm flipH="1">
            <a:off x="9501904" y="-23751"/>
            <a:ext cx="2690096" cy="276512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  <a:gd name="connsiteX0" fmla="*/ 4763 w 3362326"/>
              <a:gd name="connsiteY0" fmla="*/ 0 h 123797"/>
              <a:gd name="connsiteX1" fmla="*/ 3362326 w 3362326"/>
              <a:gd name="connsiteY1" fmla="*/ 0 h 123797"/>
              <a:gd name="connsiteX2" fmla="*/ 2899499 w 3362326"/>
              <a:gd name="connsiteY2" fmla="*/ 123797 h 123797"/>
              <a:gd name="connsiteX3" fmla="*/ 0 w 3362326"/>
              <a:gd name="connsiteY3" fmla="*/ 114301 h 123797"/>
              <a:gd name="connsiteX4" fmla="*/ 4763 w 3362326"/>
              <a:gd name="connsiteY4" fmla="*/ 0 h 12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3797">
                <a:moveTo>
                  <a:pt x="4763" y="0"/>
                </a:moveTo>
                <a:lnTo>
                  <a:pt x="3362326" y="0"/>
                </a:lnTo>
                <a:lnTo>
                  <a:pt x="2899499" y="123797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4" name="Prostokąt 13"/>
          <p:cNvSpPr/>
          <p:nvPr userDrawn="1"/>
        </p:nvSpPr>
        <p:spPr>
          <a:xfrm flipV="1">
            <a:off x="-2922" y="6476144"/>
            <a:ext cx="12192000" cy="381856"/>
          </a:xfrm>
          <a:prstGeom prst="rect">
            <a:avLst/>
          </a:prstGeom>
          <a:solidFill>
            <a:srgbClr val="065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5" name="Prostokąt 12"/>
          <p:cNvSpPr/>
          <p:nvPr userDrawn="1"/>
        </p:nvSpPr>
        <p:spPr>
          <a:xfrm flipV="1">
            <a:off x="-2922" y="6674663"/>
            <a:ext cx="3357563" cy="183336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7563" h="247651">
                <a:moveTo>
                  <a:pt x="0" y="0"/>
                </a:moveTo>
                <a:lnTo>
                  <a:pt x="3357563" y="0"/>
                </a:lnTo>
                <a:lnTo>
                  <a:pt x="3109913" y="247651"/>
                </a:lnTo>
                <a:lnTo>
                  <a:pt x="0" y="242888"/>
                </a:lnTo>
                <a:lnTo>
                  <a:pt x="0" y="0"/>
                </a:lnTo>
                <a:close/>
              </a:path>
            </a:pathLst>
          </a:custGeom>
          <a:solidFill>
            <a:srgbClr val="156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16" name="Prostokąt 12"/>
          <p:cNvSpPr/>
          <p:nvPr userDrawn="1"/>
        </p:nvSpPr>
        <p:spPr>
          <a:xfrm flipV="1">
            <a:off x="-7685" y="6768095"/>
            <a:ext cx="3362326" cy="89905"/>
          </a:xfrm>
          <a:custGeom>
            <a:avLst/>
            <a:gdLst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357563 w 3357563"/>
              <a:gd name="connsiteY2" fmla="*/ 242888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0 w 3357563"/>
              <a:gd name="connsiteY0" fmla="*/ 0 h 247651"/>
              <a:gd name="connsiteX1" fmla="*/ 3357563 w 3357563"/>
              <a:gd name="connsiteY1" fmla="*/ 0 h 247651"/>
              <a:gd name="connsiteX2" fmla="*/ 3109913 w 3357563"/>
              <a:gd name="connsiteY2" fmla="*/ 247651 h 247651"/>
              <a:gd name="connsiteX3" fmla="*/ 0 w 3357563"/>
              <a:gd name="connsiteY3" fmla="*/ 242888 h 247651"/>
              <a:gd name="connsiteX4" fmla="*/ 0 w 3357563"/>
              <a:gd name="connsiteY4" fmla="*/ 0 h 247651"/>
              <a:gd name="connsiteX0" fmla="*/ 0 w 3357563"/>
              <a:gd name="connsiteY0" fmla="*/ 0 h 242888"/>
              <a:gd name="connsiteX1" fmla="*/ 3357563 w 3357563"/>
              <a:gd name="connsiteY1" fmla="*/ 0 h 242888"/>
              <a:gd name="connsiteX2" fmla="*/ 3228975 w 3357563"/>
              <a:gd name="connsiteY2" fmla="*/ 128589 h 242888"/>
              <a:gd name="connsiteX3" fmla="*/ 0 w 3357563"/>
              <a:gd name="connsiteY3" fmla="*/ 242888 h 242888"/>
              <a:gd name="connsiteX4" fmla="*/ 0 w 3357563"/>
              <a:gd name="connsiteY4" fmla="*/ 0 h 242888"/>
              <a:gd name="connsiteX0" fmla="*/ 4763 w 3362326"/>
              <a:gd name="connsiteY0" fmla="*/ 0 h 133351"/>
              <a:gd name="connsiteX1" fmla="*/ 3362326 w 3362326"/>
              <a:gd name="connsiteY1" fmla="*/ 0 h 133351"/>
              <a:gd name="connsiteX2" fmla="*/ 3233738 w 3362326"/>
              <a:gd name="connsiteY2" fmla="*/ 128589 h 133351"/>
              <a:gd name="connsiteX3" fmla="*/ 0 w 3362326"/>
              <a:gd name="connsiteY3" fmla="*/ 133351 h 133351"/>
              <a:gd name="connsiteX4" fmla="*/ 4763 w 3362326"/>
              <a:gd name="connsiteY4" fmla="*/ 0 h 133351"/>
              <a:gd name="connsiteX0" fmla="*/ 4763 w 3362326"/>
              <a:gd name="connsiteY0" fmla="*/ 0 h 128589"/>
              <a:gd name="connsiteX1" fmla="*/ 3362326 w 3362326"/>
              <a:gd name="connsiteY1" fmla="*/ 0 h 128589"/>
              <a:gd name="connsiteX2" fmla="*/ 3233738 w 3362326"/>
              <a:gd name="connsiteY2" fmla="*/ 128589 h 128589"/>
              <a:gd name="connsiteX3" fmla="*/ 0 w 3362326"/>
              <a:gd name="connsiteY3" fmla="*/ 114301 h 128589"/>
              <a:gd name="connsiteX4" fmla="*/ 4763 w 3362326"/>
              <a:gd name="connsiteY4" fmla="*/ 0 h 128589"/>
              <a:gd name="connsiteX0" fmla="*/ 4763 w 3362326"/>
              <a:gd name="connsiteY0" fmla="*/ 0 h 114301"/>
              <a:gd name="connsiteX1" fmla="*/ 3362326 w 3362326"/>
              <a:gd name="connsiteY1" fmla="*/ 0 h 114301"/>
              <a:gd name="connsiteX2" fmla="*/ 3236119 w 3362326"/>
              <a:gd name="connsiteY2" fmla="*/ 111920 h 114301"/>
              <a:gd name="connsiteX3" fmla="*/ 0 w 3362326"/>
              <a:gd name="connsiteY3" fmla="*/ 114301 h 114301"/>
              <a:gd name="connsiteX4" fmla="*/ 4763 w 3362326"/>
              <a:gd name="connsiteY4" fmla="*/ 0 h 114301"/>
              <a:gd name="connsiteX0" fmla="*/ 4763 w 3362326"/>
              <a:gd name="connsiteY0" fmla="*/ 0 h 121445"/>
              <a:gd name="connsiteX1" fmla="*/ 3362326 w 3362326"/>
              <a:gd name="connsiteY1" fmla="*/ 0 h 121445"/>
              <a:gd name="connsiteX2" fmla="*/ 3240881 w 3362326"/>
              <a:gd name="connsiteY2" fmla="*/ 121445 h 121445"/>
              <a:gd name="connsiteX3" fmla="*/ 0 w 3362326"/>
              <a:gd name="connsiteY3" fmla="*/ 114301 h 121445"/>
              <a:gd name="connsiteX4" fmla="*/ 4763 w 3362326"/>
              <a:gd name="connsiteY4" fmla="*/ 0 h 12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2326" h="121445">
                <a:moveTo>
                  <a:pt x="4763" y="0"/>
                </a:moveTo>
                <a:lnTo>
                  <a:pt x="3362326" y="0"/>
                </a:lnTo>
                <a:lnTo>
                  <a:pt x="3240881" y="121445"/>
                </a:lnTo>
                <a:lnTo>
                  <a:pt x="0" y="114301"/>
                </a:lnTo>
                <a:lnTo>
                  <a:pt x="4763" y="0"/>
                </a:lnTo>
                <a:close/>
              </a:path>
            </a:pathLst>
          </a:custGeom>
          <a:solidFill>
            <a:srgbClr val="226D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aseline="0" dirty="0">
              <a:latin typeface="Lato" panose="020F0502020204030203" pitchFamily="34" charset="-18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272954" y="64761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Lato" panose="020F0502020204030203" pitchFamily="34" charset="-18"/>
              </a:defRPr>
            </a:lvl1pPr>
          </a:lstStyle>
          <a:p>
            <a:fld id="{6237701D-9FDF-4E72-9E1B-010C53472997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9428D8DB-434A-6D60-E898-4F7E983FDA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68208" y="5862743"/>
            <a:ext cx="4151784" cy="59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1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EgOHriunUg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F1A45C7-953C-4BD1-38AC-8BD096197B7C}"/>
              </a:ext>
            </a:extLst>
          </p:cNvPr>
          <p:cNvSpPr txBox="1"/>
          <p:nvPr/>
        </p:nvSpPr>
        <p:spPr>
          <a:xfrm>
            <a:off x="2207568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Fundusz Bezpieczeństwa Wewnętrznego </a:t>
            </a:r>
          </a:p>
          <a:p>
            <a:pPr algn="ctr"/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2021-2027 – informacje dodatkowe – zmiany w projekcie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8D55EBC-A0AE-5847-CA9A-C104D7760002}"/>
              </a:ext>
            </a:extLst>
          </p:cNvPr>
          <p:cNvSpPr txBox="1"/>
          <p:nvPr/>
        </p:nvSpPr>
        <p:spPr>
          <a:xfrm>
            <a:off x="407368" y="602128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Zielonka, 10 kwietnia 2025 r.</a:t>
            </a:r>
          </a:p>
        </p:txBody>
      </p:sp>
    </p:spTree>
    <p:extLst>
      <p:ext uri="{BB962C8B-B14F-4D97-AF65-F5344CB8AC3E}">
        <p14:creationId xmlns:p14="http://schemas.microsoft.com/office/powerpoint/2010/main" val="245789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6F755-6F54-6419-CC9D-132EC47EB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4E6CC10-926B-F9E7-A08B-F07676540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DDB10A-DD11-8EA8-7199-6B3B8FEC2CB1}"/>
              </a:ext>
            </a:extLst>
          </p:cNvPr>
          <p:cNvSpPr txBox="1">
            <a:spLocks noChangeArrowheads="1"/>
          </p:cNvSpPr>
          <p:nvPr/>
        </p:nvSpPr>
        <p:spPr>
          <a:xfrm>
            <a:off x="3111588" y="2996952"/>
            <a:ext cx="5956788" cy="8640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  <a:hlinkClick r:id="rId2"/>
              </a:rPr>
              <a:t>https://www.youtube.com/watch?v=VEgOHriunUg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A1DAABA1-CFD5-FA4D-87C1-14941256ABC7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jak to się robi?</a:t>
            </a:r>
          </a:p>
        </p:txBody>
      </p:sp>
    </p:spTree>
    <p:extLst>
      <p:ext uri="{BB962C8B-B14F-4D97-AF65-F5344CB8AC3E}">
        <p14:creationId xmlns:p14="http://schemas.microsoft.com/office/powerpoint/2010/main" val="82205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E3AB5-D679-63DD-2809-F310B605C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8F40FCC3-9FBA-93EF-4302-39104470A44F}"/>
              </a:ext>
            </a:extLst>
          </p:cNvPr>
          <p:cNvSpPr txBox="1"/>
          <p:nvPr/>
        </p:nvSpPr>
        <p:spPr>
          <a:xfrm>
            <a:off x="2207568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Fundusz Bezpieczeństwa Wewnętrznego </a:t>
            </a:r>
          </a:p>
          <a:p>
            <a:pPr algn="ctr"/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2021-2027 – informacje dodatkowe – polityki horyzontalne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61E7E8F-AC18-8A7C-BD21-98F10AB5E974}"/>
              </a:ext>
            </a:extLst>
          </p:cNvPr>
          <p:cNvSpPr txBox="1"/>
          <p:nvPr/>
        </p:nvSpPr>
        <p:spPr>
          <a:xfrm>
            <a:off x="407368" y="602128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Zielonka, 10 kwietnia 2025 r.</a:t>
            </a:r>
          </a:p>
        </p:txBody>
      </p:sp>
    </p:spTree>
    <p:extLst>
      <p:ext uri="{BB962C8B-B14F-4D97-AF65-F5344CB8AC3E}">
        <p14:creationId xmlns:p14="http://schemas.microsoft.com/office/powerpoint/2010/main" val="58402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889000" y="2106381"/>
            <a:ext cx="10214970" cy="37730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334EFE7-623E-1229-5F7B-E1FAD1A114F6}"/>
              </a:ext>
            </a:extLst>
          </p:cNvPr>
          <p:cNvSpPr txBox="1">
            <a:spLocks noChangeArrowheads="1"/>
          </p:cNvSpPr>
          <p:nvPr/>
        </p:nvSpPr>
        <p:spPr>
          <a:xfrm>
            <a:off x="582512" y="2708920"/>
            <a:ext cx="10827945" cy="1440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400" dirty="0">
                <a:solidFill>
                  <a:srgbClr val="264796"/>
                </a:solidFill>
                <a:latin typeface="Lato" panose="020F0502020204030203" pitchFamily="34" charset="-18"/>
              </a:rPr>
              <a:t>Każdy projekt realizowany w dowolnym funduszu finansowanym ze środków UE musi być zgodny z zasadami horyzontalnymi.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400" dirty="0">
                <a:solidFill>
                  <a:srgbClr val="264796"/>
                </a:solidFill>
                <a:latin typeface="Lato" panose="020F0502020204030203" pitchFamily="34" charset="-18"/>
              </a:rPr>
              <a:t>Ich zakres w perspektywie 2021-2027 został rozszerzony.</a:t>
            </a:r>
            <a:endParaRPr lang="en-US" altLang="en-US" sz="24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7" name="pole tekstowe 2">
            <a:extLst>
              <a:ext uri="{FF2B5EF4-FFF2-40B4-BE49-F238E27FC236}">
                <a16:creationId xmlns:a16="http://schemas.microsoft.com/office/drawing/2014/main" id="{93F724B9-5287-BBF7-F58D-E2C448E8C3E0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298233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DA38D-D341-F8A1-08B5-FEC36A94E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1194CE8-70A5-BFB6-A7A7-EE75CA123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6D6C3D-A248-ECA7-8C00-3BE821421A33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060848"/>
            <a:ext cx="11049479" cy="40324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Zgodnie z Umową Partnerstwa na lata 2021-2027 instytucje i beneficjenci zobowiązani są do przestrzegania 4 zasad horyzontalnych:</a:t>
            </a:r>
          </a:p>
          <a:p>
            <a:pPr marL="541338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zasady równości kobiet i mężczyzn,</a:t>
            </a:r>
          </a:p>
          <a:p>
            <a:pPr marL="541338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zasady równości szans i niedyskryminacji, w tym dostępności dla osób z niepełnosprawnościami,</a:t>
            </a:r>
          </a:p>
          <a:p>
            <a:pPr marL="541338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zasady zrównoważonego rozwoju,</a:t>
            </a:r>
          </a:p>
          <a:p>
            <a:pPr marL="541338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zasady „nie czyń poważnych szkód” (ang. </a:t>
            </a:r>
            <a:r>
              <a:rPr lang="pl-PL" altLang="en-US" sz="2000" i="1" dirty="0">
                <a:solidFill>
                  <a:srgbClr val="264796"/>
                </a:solidFill>
                <a:latin typeface="Lato" panose="020F0502020204030203" pitchFamily="34" charset="-18"/>
              </a:rPr>
              <a:t>DNSH – Do Not </a:t>
            </a:r>
            <a:r>
              <a:rPr lang="pl-PL" altLang="en-US" sz="2000" i="1" dirty="0" err="1">
                <a:solidFill>
                  <a:srgbClr val="264796"/>
                </a:solidFill>
                <a:latin typeface="Lato" panose="020F0502020204030203" pitchFamily="34" charset="-18"/>
              </a:rPr>
              <a:t>Significant</a:t>
            </a:r>
            <a:r>
              <a:rPr lang="pl-PL" altLang="en-US" sz="2000" i="1" dirty="0">
                <a:solidFill>
                  <a:srgbClr val="264796"/>
                </a:solidFill>
                <a:latin typeface="Lato" panose="020F0502020204030203" pitchFamily="34" charset="-18"/>
              </a:rPr>
              <a:t> </a:t>
            </a:r>
            <a:r>
              <a:rPr lang="pl-PL" altLang="en-US" sz="2000" i="1" dirty="0" err="1">
                <a:solidFill>
                  <a:srgbClr val="264796"/>
                </a:solidFill>
                <a:latin typeface="Lato" panose="020F0502020204030203" pitchFamily="34" charset="-18"/>
              </a:rPr>
              <a:t>Harm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).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Trzy pierwsze zasady są znane z poprzedniej perspektywy finansowej na lata 2014-2020. Nowością jest zasada DNSH, powiązana ze zrównoważonym rozwojem. Każdy projekt musi być zgodny z tą zasadą.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6575B23E-0591-CD43-A69F-C583AE2923BF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149635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B2B75-AC50-5970-333D-CDCA659F4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7437B53-C704-48D1-2170-61DBA2405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4A16205-8CDB-6348-E950-BD5784B5E4E6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2600908"/>
            <a:ext cx="11049479" cy="16561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równości kobiet i mężczyzn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Oznacza wdrożenie działań (rozwiązań), które wpłyną na wyrównanie szans płci będącej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gorszym położeniu oraz stworzenie takich mechanizmów, aby w trakcie realizacji projektu na żadnym etapie nie dochodziło do dyskryminacji i wykluczenia ze względu na płeć.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40D90103-758A-9BEE-FC40-DBADBC7937D7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349617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1DF14-7C5F-3651-B923-F5FBF5707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946DAD5-FFFE-4AC1-00F2-797882E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AB71E6-A12B-A7AF-BA2A-05BB6BEC900B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2600908"/>
            <a:ext cx="11049479" cy="16561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równości szans i niedyskryminacji, w tym dostępności dla osób z niepełnosprawnościami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Oznacza wdrożenie działań umożliwiających wszystkim osobom sprawiedliwe i pełne uczestnictwo we wszystkich dziedzinach życia, bez względu na przesłanki dyskryminacji.</a:t>
            </a:r>
          </a:p>
          <a:p>
            <a:pPr marL="0" indent="0">
              <a:buClr>
                <a:srgbClr val="0F5494"/>
              </a:buClr>
              <a:buNone/>
            </a:pP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Osoba ze szczególnymi potrzebami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Osoba, która ze względu na swoje cechy zewnętrzne lub wewnętrzne, albo ze względu na okoliczności, w których się znajduje, musi podjąć dodatkowe działania lub zastosować dodatkowe środki w celu przezwyciężenia bariery, aby uczestniczyć w różnych sferach życia na zasadzie równości z innymi osobami.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20C33A63-D13E-7C33-DF1A-3AEC978E6621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4918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B7AC1E-AECB-72EE-6B61-B9A549E1E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3956E04-DCDF-3C72-42A3-84A033D46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74D9315-C9CF-9AA8-2524-D4BB03D1E23D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2600908"/>
            <a:ext cx="11049479" cy="16561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zrównoważonego rozwoju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Zrównoważony rozwój to rozwój społeczno-gospodarczy, w którym następuje proces integrowania działań politycznych, gospodarczych i społecznych, z zachowaniem równowagi przyrodniczej oraz trwałości podstawowych procesów przyrodniczych, w celu zagwarantowania możliwości zaspokajania podstawowych potrzeb poszczególnych społeczności lub obywateli zarówno współczesnego pokolenia, jak i przyszłych pokoleń.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6332D805-85E4-543F-5E26-9EA95B99270B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22628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EF46C-8BAE-EA45-0E88-8FD9EC0FC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B9D3014-1375-355A-BCDD-ABAA21D3E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A990A9-591E-A53B-7640-F8F46AA8A14A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1988840"/>
            <a:ext cx="11049479" cy="22682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zrównoważonego rozwoju – jak ją stosować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ograniczenie wykorzystania papieru, produktów jednorazowych i tanich „</a:t>
            </a:r>
            <a:r>
              <a:rPr lang="pl-PL" altLang="en-US" sz="2000" dirty="0" err="1">
                <a:solidFill>
                  <a:srgbClr val="264796"/>
                </a:solidFill>
                <a:latin typeface="Lato" panose="020F0502020204030203" pitchFamily="34" charset="-18"/>
              </a:rPr>
              <a:t>promo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-śmieci”,  (materiały elektroniczne, ograniczenie drukowania, bez </a:t>
            </a:r>
            <a:r>
              <a:rPr lang="pl-PL" altLang="en-US" sz="2000" dirty="0" err="1">
                <a:solidFill>
                  <a:srgbClr val="264796"/>
                </a:solidFill>
                <a:latin typeface="Lato" panose="020F0502020204030203" pitchFamily="34" charset="-18"/>
              </a:rPr>
              <a:t>rollupów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reklamowych, ulotek, okolicznościowych gadżetów), postawienie na </a:t>
            </a:r>
            <a:r>
              <a:rPr lang="pl-PL" altLang="en-US" sz="2000" dirty="0" err="1">
                <a:solidFill>
                  <a:srgbClr val="264796"/>
                </a:solidFill>
                <a:latin typeface="Lato" panose="020F0502020204030203" pitchFamily="34" charset="-18"/>
              </a:rPr>
              <a:t>degradowalne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materiały i jakość, a przez to długotrwałość użytkowania;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stosowanie klauzuli społecznych w zamówieniach (zalecane przy zamówieniach na usługi cateringowe) oraz kryteriów ekologicznych, tzw. „zielone zamówienia publiczne” (produkty z przedsiębiorstw posiadających certyfikat środowiskowy, produkty z ekologicznych upraw, zgodnych z zasadą </a:t>
            </a:r>
            <a:r>
              <a:rPr lang="pl-PL" altLang="en-US" sz="2000" i="1" dirty="0">
                <a:solidFill>
                  <a:srgbClr val="264796"/>
                </a:solidFill>
                <a:latin typeface="Lato" panose="020F0502020204030203" pitchFamily="34" charset="-18"/>
              </a:rPr>
              <a:t>fair trade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);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C3880315-3DC9-9D8C-8A0A-5470661250FB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708492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3DC35-7913-7142-98DA-0A3D3D069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330C460-0D99-5C81-F52C-D8D960E22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A958CD-68A3-2C31-D794-881B0FB42AE9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1988840"/>
            <a:ext cx="11049479" cy="22682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zrównoważonego rozwoju – jak ją stosować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ograniczenie lub rezygnacja w uzasadnionych przypadkach z nadmiernych poczęstunków podczas szkoleń / kursów / spotkań poczęstunku czy obiadu;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maksymalne ograniczanie naczyń jednorazowych i napojów w butelkach jednorazowych; 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podawanie sezonowych owoców i warzyw, z wykorzystaniem produktów pochodzących z gospodarstw ekologicznych, lokalnych;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oszczędzania energii podczas szkoleń/ kursów / spotkań i w pracy poprzez odpowiednie sterowanie zużyciem energii (np. otwarcie okien zamiast włączania klimatyzacji, wyłączanie nieużywanych sprzętów, wykorzystywanie naturalnego oświetlenia itp.);</a:t>
            </a:r>
          </a:p>
          <a:p>
            <a:pPr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energooszczędność budynków, pojazdów, sprzętu – powinny mieć parametry świadczące o możliwie jak najwyższej klasie / najwyższym parametrze energooszczędności.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52A2C53C-A32A-AE9D-1AFD-7CD507EF49D1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122322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DC8E4-A879-635A-41C1-F63ED3DF7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56A748D-FF25-85F8-D59D-6C5F9ED19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EC93F08-16AD-34A5-F1E8-4BA9AE181925}"/>
              </a:ext>
            </a:extLst>
          </p:cNvPr>
          <p:cNvSpPr txBox="1">
            <a:spLocks noChangeArrowheads="1"/>
          </p:cNvSpPr>
          <p:nvPr/>
        </p:nvSpPr>
        <p:spPr>
          <a:xfrm>
            <a:off x="745162" y="2348880"/>
            <a:ext cx="11049479" cy="21602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„nie czyń poważnych szkód” (ang. </a:t>
            </a:r>
            <a:r>
              <a:rPr lang="pl-PL" altLang="en-US" sz="2000" b="1" i="1" dirty="0">
                <a:solidFill>
                  <a:srgbClr val="264796"/>
                </a:solidFill>
                <a:latin typeface="Lato" panose="020F0502020204030203" pitchFamily="34" charset="-18"/>
              </a:rPr>
              <a:t>DNSH - Do Not </a:t>
            </a:r>
            <a:r>
              <a:rPr lang="pl-PL" altLang="en-US" sz="2000" b="1" i="1" dirty="0" err="1">
                <a:solidFill>
                  <a:srgbClr val="264796"/>
                </a:solidFill>
                <a:latin typeface="Lato" panose="020F0502020204030203" pitchFamily="34" charset="-18"/>
              </a:rPr>
              <a:t>Significant</a:t>
            </a:r>
            <a:r>
              <a:rPr lang="pl-PL" altLang="en-US" sz="2000" b="1" i="1" dirty="0">
                <a:solidFill>
                  <a:srgbClr val="264796"/>
                </a:solidFill>
                <a:latin typeface="Lato" panose="020F0502020204030203" pitchFamily="34" charset="-18"/>
              </a:rPr>
              <a:t> </a:t>
            </a:r>
            <a:r>
              <a:rPr lang="pl-PL" altLang="en-US" sz="2000" b="1" i="1" dirty="0" err="1">
                <a:solidFill>
                  <a:srgbClr val="264796"/>
                </a:solidFill>
                <a:latin typeface="Lato" panose="020F0502020204030203" pitchFamily="34" charset="-18"/>
              </a:rPr>
              <a:t>Harm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Oznacza, że żadne działania finansowane ze środków unijnych nie mogą pogarszać stanu środowiska naturalnego czy przyczyniać się do eskalacji kryzysu klimatycznego. Wskazania dotyczące stosowania zasady zawarto w przepisach dot. taksonomii, gdzie zdefiniowano sześć celów środowiskowych, na które należy zwracać uwagę przy realizacji inwestycji zrównoważonych pod względem środowiskowym.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F664B5F0-E8AD-A66C-7DD3-80D7734C53A9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413906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7EC3C-41EB-D589-37D6-E40D356FA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85CB5BB-F492-DA9E-9004-F748482B8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E88548-312E-D411-FCEB-5E2C62397CF0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348880"/>
            <a:ext cx="10827945" cy="34563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Umowy reguluje paragraf 10 Porozumienia finansowego.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Wydatki poniesione z naruszeniem postanowień zasad opisanych w ww. paragrafie mogą być uznane za niekwalifikowalne.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Każda zmiana, niezależnie od tego czy wymaga zgody IP czy nie, powinna być opisana i uzasadniona. 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Co do zasady, Beneficjent może wnioskować o wprowadzenie zmian w projekcie jedynie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okresie jego realizacji.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54F2C62E-E642-8FA0-2402-D8BFC8AF069C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3338152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CE088-959B-DA16-6D53-6AB5F29F7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C8931F8-846D-5C3D-9EA7-FB5C1494C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B0519A1-5BA6-764B-31A6-F89F98A4EAE4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2060848"/>
            <a:ext cx="11049479" cy="33843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Zasada „nie czyń poważnych szkód” (ang. </a:t>
            </a:r>
            <a:r>
              <a:rPr lang="pl-PL" altLang="en-US" sz="2000" b="1" i="1" dirty="0">
                <a:solidFill>
                  <a:srgbClr val="264796"/>
                </a:solidFill>
                <a:latin typeface="Lato" panose="020F0502020204030203" pitchFamily="34" charset="-18"/>
              </a:rPr>
              <a:t>DNSH - Do Not </a:t>
            </a:r>
            <a:r>
              <a:rPr lang="pl-PL" altLang="en-US" sz="2000" b="1" i="1" dirty="0" err="1">
                <a:solidFill>
                  <a:srgbClr val="264796"/>
                </a:solidFill>
                <a:latin typeface="Lato" panose="020F0502020204030203" pitchFamily="34" charset="-18"/>
              </a:rPr>
              <a:t>Significant</a:t>
            </a:r>
            <a:r>
              <a:rPr lang="pl-PL" altLang="en-US" sz="2000" b="1" i="1" dirty="0">
                <a:solidFill>
                  <a:srgbClr val="264796"/>
                </a:solidFill>
                <a:latin typeface="Lato" panose="020F0502020204030203" pitchFamily="34" charset="-18"/>
              </a:rPr>
              <a:t> </a:t>
            </a:r>
            <a:r>
              <a:rPr lang="pl-PL" altLang="en-US" sz="2000" b="1" i="1" dirty="0" err="1">
                <a:solidFill>
                  <a:srgbClr val="264796"/>
                </a:solidFill>
                <a:latin typeface="Lato" panose="020F0502020204030203" pitchFamily="34" charset="-18"/>
              </a:rPr>
              <a:t>Harm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Są to:</a:t>
            </a:r>
          </a:p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łagodzenie zmian klimatu (Polityka środowiskowa – stosowanie ustawy Dz.U. 2008 Nr 199 poz. 1227. Czy w związku z realizacją projektu została przeprowadzona ocena oddziaływania przedsięwzięcia na obszar(y) Natura 2000?),</a:t>
            </a:r>
          </a:p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adaptacja do zmian klimatu (Polityka środowiskowa – stosowanie ustawy Dz. U. 2011 Nr 94 poz. 551. Czy w ramach realizacji projektu mają zastosowanie środki poprawy energetycznej, o których mowa w art. 10 ust. 2 ustawy?), </a:t>
            </a:r>
          </a:p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odpowiednie użytkowanie i ochrona zasobów wodnych i morskich,</a:t>
            </a:r>
          </a:p>
          <a:p>
            <a:pPr marL="541338" indent="-415925">
              <a:buClr>
                <a:srgbClr val="0F5494"/>
              </a:buClr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AD4EB5CA-37BD-3DBE-E8B7-0D5E071D5ED6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749521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4A903-A875-D4AD-1BED-EB32CB604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70B4F3-6A55-06BC-BABD-5F19F5293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612FEB-1E5D-DDB9-B269-F38E9EFB16D1}"/>
              </a:ext>
            </a:extLst>
          </p:cNvPr>
          <p:cNvSpPr txBox="1">
            <a:spLocks noChangeArrowheads="1"/>
          </p:cNvSpPr>
          <p:nvPr/>
        </p:nvSpPr>
        <p:spPr>
          <a:xfrm>
            <a:off x="695400" y="1772816"/>
            <a:ext cx="11049479" cy="36724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gospodarka o obiegu zamkniętym, w tym zapobieganie powstawaniu odpadów i recykling (Polityka środowiskowa – stosowanie ustawy Dz.U. 2015 poz. 1688 ze zm. Czy w ramach realizowanego projektu będzie zdawany odpowiednim jednostkom sprzęt elektryczny i elektroniczny? – spełnienie wymogu ustawy o recyklingu pojazdów wycofanych z eksploatacji (Dz. U. 2005 nr 25 poz. 202 ze zm.),</a:t>
            </a:r>
          </a:p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zapobieganie i kontrola zanieczyszczeń powietrza, wody lub ziemi (Polityka środowiskowa – Czy poprzez realizację projektu ponoszone będą opłaty za korzystanie ze środowiska zgodnie z zasadą „zanieczyszczający płaci”? - Czy w związku z realizowanymi w projekcie robotami budowlanymi odpady budowlane będą w odpowiedni sposób zagospodarowane przez wykonawcę robót?),</a:t>
            </a:r>
          </a:p>
          <a:p>
            <a:pPr marL="541338" indent="-415925">
              <a:buClr>
                <a:srgbClr val="0F5494"/>
              </a:buClr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ochrona i odtwarzanie bioróżnorodności i ekosystemów.</a:t>
            </a:r>
          </a:p>
          <a:p>
            <a:pPr marL="125413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Kryteria wyboru w naborach odnoszą się najczęściej do wszystkich ww. celów środowiskowych. Zgodność z zasadą DNSH jest równoznaczna z 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brakiem znaczącego negatywnego wpływu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na te zasady. 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AFD6CB62-AADB-FB50-83D4-F006A50A6534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99427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90D8F-46B2-7A93-D1AA-A856B6CB1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2367560-6FC4-170F-139C-30FE4EE02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E2289D-418B-069F-6DDA-3C7FC214CC13}"/>
              </a:ext>
            </a:extLst>
          </p:cNvPr>
          <p:cNvSpPr txBox="1">
            <a:spLocks noChangeArrowheads="1"/>
          </p:cNvSpPr>
          <p:nvPr/>
        </p:nvSpPr>
        <p:spPr>
          <a:xfrm>
            <a:off x="745162" y="1988840"/>
            <a:ext cx="11049479" cy="252028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Karta Praw Podstawowych Unii Europejskiej (KPP)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KPP to zbiór najważniejszych praw człowieka i wolności obywatelskich. Potwierdza ona katalog praw człowieka wywodzący się z tradycji prawodawstwa międzynarodowego i umów międzynarodowych dotyczących praw człowieka, których stronami są państwa członkowskie UE.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Karta Praw Podstawowych ma moc prawną równą traktatom: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Art.6 (1) Traktatu o Unii Europejskiej: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„Unia uznaje prawa, wolności i zasady określone w Karcie praw podstawowych Unii Europejskiej z 7 grudnia 2000 roku, w brzmieniu dostosowanym 12 grudnia 2007 roku w Strasburgu, która ma taką samą moc prawną jak Traktaty.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Zgodność z KPP na etapie oceny wniosku rozumiana jest jako brak sprzeczności (lub neutralność) pomiędzy założeniami projektu a wymogami tego dokumentu”.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48A9102F-EFE5-7230-73A7-5185B6D7C2C4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457921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3CBAB-1743-129E-37E7-152949F2F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DBA9BC-0611-A6D9-7D3E-73B97FD0B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7271D7-3830-A8CF-E960-37EE73EBF969}"/>
              </a:ext>
            </a:extLst>
          </p:cNvPr>
          <p:cNvSpPr txBox="1">
            <a:spLocks noChangeArrowheads="1"/>
          </p:cNvSpPr>
          <p:nvPr/>
        </p:nvSpPr>
        <p:spPr>
          <a:xfrm>
            <a:off x="745162" y="1988840"/>
            <a:ext cx="11049479" cy="252028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Karta o prawach osób niepełnosprawnych (KPON)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KPON jest umową międzynarodową ONZ dotyczącą praw człowieka, której celem jest 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ochrona praw i godności osób z niepełnosprawnościami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. W Konwencji znajdują się zapisy wskazujące w jaki sposób należy respektować prawa osób z różnymi niepełnosprawnościami oraz w jaki sposób tworzyć realia życia społecznego, gospodarczego, politycznego, kulturalnego, aby spełniały kryteria dostępności dla osób z różnymi potrzebami wynikającymi z niepełnosprawności.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Działania o charakterze dyskryminacyjnym względem osób z różnymi niepełnosprawnościami są niedopuszczalne, a wnioskodawców i beneficjentów zobowiązuje się do respektowania zapisów KPON poprzez podejmowanie dodatkowych działań w postaci racjonalnych usprawnień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i 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uniwersalnego projektowania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celu przeciwdziałania wszelkim formom wykluczenia.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287C5CA7-1302-B037-8AAA-B054DCA4DE06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3630114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C8B34-A364-9089-7D8E-1174A6DD8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BC30D1A-ECA5-B254-7C6A-ACC7E8787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E04D02-7825-EF9B-9237-AE3C0636D004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060848"/>
            <a:ext cx="11049479" cy="40324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Co może być przedmiotem oceny zgodności z politykami horyzontalnymi (np. przy kontrolach na miejscu, kontrolach zewnętrznych)?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Co do zasady, szczegółowej ocenie podlega </a:t>
            </a: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pozytywny wpływ projektu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na powyższe zasady.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takim przypadku ocenie podlega to, czy wszystkie elementy składające się na przedmiot projektu, które nie zostaną uznane za neutralne, są dostępne dla wszystkich korzystających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i spełniają standardy dostępności dla polityki spójności na lata 2021-2027 oraz te, które są indywidualnie określone przez Wnioskodawcę.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przypadku, gdy we wniosku o dofinansowanie stwierdzony zostanie neutralny charakter przedmiotu projektu (względem dowolnego kryterium horyzontalnego), ocenie może podlegać to, czy zostało to prawidłowo zidentyfikowane, tj. czy produkty i usługi nie mają swoich bezpośrednich użytkowników.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C63EABC7-8717-986A-FEBC-9441B2F93B38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Polityki horyzontalne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297213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95E36-FD50-06A8-B6FA-A08C2E074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A50552D-277B-F055-BEF4-841E27108385}"/>
              </a:ext>
            </a:extLst>
          </p:cNvPr>
          <p:cNvSpPr txBox="1"/>
          <p:nvPr/>
        </p:nvSpPr>
        <p:spPr>
          <a:xfrm>
            <a:off x="2207568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Fundusz Bezpieczeństwa Wewnętrznego </a:t>
            </a:r>
          </a:p>
          <a:p>
            <a:pPr algn="ctr"/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2021-2027 – informacje dodatkowe – trwałość projektu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066D2A4-04FF-2824-D847-CE8A05ACD7B5}"/>
              </a:ext>
            </a:extLst>
          </p:cNvPr>
          <p:cNvSpPr txBox="1"/>
          <p:nvPr/>
        </p:nvSpPr>
        <p:spPr>
          <a:xfrm>
            <a:off x="407368" y="602128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Zielonka, 10 kwietnia 2025 r.</a:t>
            </a:r>
          </a:p>
        </p:txBody>
      </p:sp>
    </p:spTree>
    <p:extLst>
      <p:ext uri="{BB962C8B-B14F-4D97-AF65-F5344CB8AC3E}">
        <p14:creationId xmlns:p14="http://schemas.microsoft.com/office/powerpoint/2010/main" val="3998383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40471-5D19-8C3E-2A3E-979925B14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0B7D68D-78AD-20B8-473D-6AC7E8F47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98DE35-F8ED-2DB9-0471-E480F7B9FC47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988840"/>
            <a:ext cx="10827945" cy="38164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Beneficjent jest zobowiązany do zachowania trwałości rezultatów projektu zgodnie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 postanowieniami PF zawartego z IZ oraz IP.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To oznacza, że: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Po pierwsze:</a:t>
            </a:r>
          </a:p>
          <a:p>
            <a:pPr marL="339725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„Beneficjent jest zobowiązany do zapewnienia trwałości Projektu w rozumieniu art. 65 ust. 1 rozporządzenia 2021/1060 przez okres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co najmniej 5 lat od daty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zatwierdzenia końcowego </a:t>
            </a:r>
            <a:r>
              <a:rPr lang="pl-PL" altLang="en-US" sz="20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WoP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B1497F9-1185-0F83-C29E-0D9E1834B116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440050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1A244-2A0D-12A6-E3E9-6F97116F0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FC35AFB-9338-DA29-577E-33328540F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401C7E3-36B9-02E0-E774-F10D86501C96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719972"/>
            <a:ext cx="10827945" cy="46613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Co mówi Rozporządzenie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2021/1060?</a:t>
            </a:r>
            <a:b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endParaRPr lang="pl-PL" altLang="en-US" sz="1800" dirty="0">
              <a:solidFill>
                <a:srgbClr val="264796"/>
              </a:solidFill>
              <a:latin typeface="Lato" panose="020F0502020204030203" pitchFamily="34" charset="-18"/>
            </a:endParaRP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„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Państwo członkowskie dokonuje zwrotu wkładu z Funduszy </a:t>
            </a: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przeznaczonego na operację obejmującą inwestycje w infrastrukturę, jeżeli w okresie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pięciu lat od płatności końcowej na rzecz beneficjenta </a:t>
            </a: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lub w okresie ustalonym zgodnie z zasadami pomocy państwa, w stosownych przypadkach, zajdzie w odniesieniu do tej operacji dowolna z poniższych okoliczności: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(…)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b="1" dirty="0">
                <a:solidFill>
                  <a:srgbClr val="003399"/>
                </a:solidFill>
                <a:latin typeface="Lato" panose="020F0502020204030203" pitchFamily="34" charset="-18"/>
              </a:rPr>
              <a:t>b) zmiana własności elementu infrastruktury, która daje przedsiębiorstwu lub podmiotowi publicznemu nienależną korzyść;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b="1" dirty="0">
                <a:solidFill>
                  <a:srgbClr val="003399"/>
                </a:solidFill>
                <a:latin typeface="Lato" panose="020F0502020204030203" pitchFamily="34" charset="-18"/>
              </a:rPr>
              <a:t>c) istotna zmiana wpływająca na charakter operacji, jej cele lub warunki wdrażania, mogąca doprowadzić do naruszenia pierwotnych celów operacji.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(…)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1800" dirty="0">
                <a:solidFill>
                  <a:srgbClr val="003399"/>
                </a:solidFill>
                <a:latin typeface="Lato" panose="020F0502020204030203" pitchFamily="34" charset="-18"/>
              </a:rPr>
              <a:t>Refundacja przez państwo członkowskie wynikająca z braku zgodności z niniejszym artykułem dokonywana jest proporcjonalnie do okresu trwania braku zgodności.”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44EBA55-DEBF-59E1-EACE-E85E4A8B93A8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4257402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264DF-4E01-9AFB-2152-F9B050259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1EB51EB-8E3B-BA31-4593-44CB86C64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A00D60-3BF9-E008-7830-FAE4E631235D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988840"/>
            <a:ext cx="10827945" cy="38164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Wracamy do postanowień PF: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Po drugie:</a:t>
            </a:r>
          </a:p>
          <a:p>
            <a:pPr marL="339725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Środki trwałe oraz wartości niematerialne i prawne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(składniki majątku wpisane do ewidencji środków trwałych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o wartości przekraczającej 10 000 PLN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netto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dla Beneficjentów będących podatnikami podatku VAT lub 10 000 PLN brutto dla pozostałych Beneficjentów) nabyte w ramach projektu, po zakończeniu jego realizacji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są wykorzystywane na kontynuację działań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przewidzianych projektem przez okres </a:t>
            </a:r>
            <a:b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co najmniej 5 lat od daty płatności końcowej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03E3C8E-FF44-4380-B517-EBDC460FCF82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137777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05EDC-5F4B-C6EF-813E-599EB1BA1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2A9F2C1-B8EB-0A47-F012-8F8294B2E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24B0C6-1B9D-4BAE-DD76-CB4743D4E91F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988840"/>
            <a:ext cx="10827945" cy="38164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Po trzecie:</a:t>
            </a:r>
          </a:p>
          <a:p>
            <a:pPr marL="339725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W przypadku nieruchomości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warunkiem finansowania kosztów ich zakupu, budowy, remontu lub modernizacji w ramach projektu jest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pozostawanie ich właścicielem lub dysponentem przez wyżej wskazany okres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(z wyłączeniem drobnych prac modernizacyjnych lub remontowych opisanych w rozdziale 3.4) oraz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wykorzystywanie ich jedynie do celów określonych w projekcie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 Weryfikacja trwałości projektu po jego zakończeniu obejmuje spełnienie ww. warunków, a także czy nie zaszła inna istotna zmiana wpływająca na charakter projektu, jego cele lub warunki wdrażania, mogąca doprowadzić do naruszenia pierwotnych celów projektu.”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50042B3-7DCF-D8E2-1042-EDDF7DD91E40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415936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D543B7C-28DB-4070-FDC4-B15284A41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1B26FBB-C8FB-5B30-18A6-DB9A69EE16BC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988840"/>
            <a:ext cx="11049479" cy="38164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Wniosku o dofinansowanie </a:t>
            </a: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spełniające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</a:t>
            </a: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łącznie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następujące warunki:</a:t>
            </a:r>
          </a:p>
          <a:p>
            <a:pPr marL="801688" indent="-531813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nie zmieniają celów Projektu;</a:t>
            </a:r>
          </a:p>
          <a:p>
            <a:pPr marL="801688" indent="-531813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nie zmieniają zakresu realizowanych działań;</a:t>
            </a:r>
          </a:p>
          <a:p>
            <a:pPr marL="801688" indent="-531813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nie zmieniają wskaźników (z wyłączeniem zmniejszenia wartości wskaźnika już istniejącego);</a:t>
            </a:r>
          </a:p>
          <a:p>
            <a:pPr marL="801688" indent="-531813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skutek finansowy ogranicza się do przesunięć w budżecie o nie więcej niż 10% budżetu kosztów bezpośrednich. Limit 10% przesunięć odnosi się do ostatniej zatwierdzonej wersji budżetu;</a:t>
            </a:r>
          </a:p>
          <a:p>
            <a:pPr marL="801688" indent="-531813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nie powodują zmian w kosztach pośrednich;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nie wymagają zgody IP na ich wprowadzenie do Wniosku o dofinansowanie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9430BBDC-F7A8-86F1-D1B8-5C41F0BB2919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</a:t>
            </a:r>
            <a:r>
              <a:rPr lang="pl-PL" sz="28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WoD</a:t>
            </a:r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 niewymagające zgody IP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45790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50917-7DF6-205B-19D4-137F66ACC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8A6F523-87C2-58A2-B3C1-72F0E51C5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30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CDEBB2-D266-623F-F14A-4668D7652051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492896"/>
            <a:ext cx="10827945" cy="3312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Na co jeszcze zwracać uwagę w kontekście trwałości projektu?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„Na etapie składania końcowego </a:t>
            </a:r>
            <a:r>
              <a:rPr lang="pl-PL" altLang="en-US" sz="2000" dirty="0" err="1">
                <a:solidFill>
                  <a:srgbClr val="003399"/>
                </a:solidFill>
                <a:latin typeface="Lato" panose="020F0502020204030203" pitchFamily="34" charset="-18"/>
              </a:rPr>
              <a:t>WoP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 Beneficjent przedstawia oświadczenie, będące integralną częścią </a:t>
            </a:r>
            <a:r>
              <a:rPr lang="pl-PL" altLang="en-US" sz="2000" dirty="0" err="1">
                <a:solidFill>
                  <a:srgbClr val="003399"/>
                </a:solidFill>
                <a:latin typeface="Lato" panose="020F0502020204030203" pitchFamily="34" charset="-18"/>
              </a:rPr>
              <a:t>WoP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, potwierdzające jego zobowiązanie do utrzymania trwałości </a:t>
            </a:r>
            <a:b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i pozostawania właścicielem środków po zakończeniu projektu.”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„Beneficjent zobowiązuje się od dnia zawarcia Porozumienia do końca okresu trwałości Projektu do wykorzystywania również innych narzędzi informatycznych, udostępnionych przez Instytucję Pośredniczącą do obsługi procesów wskazanych przez daną Instytucję.”</a:t>
            </a:r>
            <a:endParaRPr lang="en-US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FB981AB-D708-C284-4756-9414CFFC82A3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4135172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B6C4A-AF28-CE44-FB9E-94B6342E7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AFB5C63-2001-0ADF-B9DA-7C76A5D66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31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F904DE-B84C-D666-2E97-8A167E5E443D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1988840"/>
            <a:ext cx="10827945" cy="38164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Na co jeszcze zwracać uwagę w kontekście trwałości projektu?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„Beneficjent jest zobowiązany do umieszczenia w miejscu realizacji Projektu trwałej tablicy informacyjnej podkreślającej fakt otrzymania dofinansowania Projektu ze środków Unii Europejskiej, niezwłocznie po rozpoczęciu fizycznej realizacji Projektu obejmującego inwestycje rzeczowe lub po zainstalowaniu zakupionego sprzętu aż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do końca okresu trwałości Projektu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.”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pl-PL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„Jeżeli Beneficjent tworzy nową stronę internetową, którą finansuje w ramach projektu, oznaczenia graficzne muszą znaleźć się na samej górze strony internetowej. Taką stronę należy utrzymywać </a:t>
            </a:r>
            <a:r>
              <a:rPr lang="pl-PL" altLang="en-US" sz="2400" b="1" dirty="0">
                <a:solidFill>
                  <a:srgbClr val="003399"/>
                </a:solidFill>
                <a:latin typeface="Lato" panose="020F0502020204030203" pitchFamily="34" charset="-18"/>
              </a:rPr>
              <a:t>do końca okresu trwałości projektu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F71745C-83D0-9313-817E-98F9AF2E8253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379176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55EF9-1D51-9A41-92E1-0804B39B3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0A6A1F3D-DA6A-4E4A-96CC-443F817BA4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4294008-F14A-3C5D-0129-40DE08C98446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204864"/>
            <a:ext cx="10827945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Jak przeprowadzana jest kontrola trwałości?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„Kontroli trwałości projektu po zakończeniu jego realizacji dokonuje IP w miejscu lokalizacji sprzętu lub nieruchomości. Podczas kontroli weryfikowane jest, czy:</a:t>
            </a:r>
          </a:p>
          <a:p>
            <a:pPr marL="541338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sprzęt (środki trwałe) po zakończeniu realizacji projektu jest wykorzystywany na kontynuację działań przewidzianych projektem lub działalność statutową Beneficjenta,</a:t>
            </a:r>
          </a:p>
          <a:p>
            <a:pPr marL="541338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nie zaszła inna istotna zmiana wpływająca na charakter projektu, jego cele lub warunki wdrażania, mogąca doprowadzić do naruszenia pierwotnych celów projektu,</a:t>
            </a:r>
          </a:p>
          <a:p>
            <a:pPr marL="541338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Beneficjent pozostaje właścicielem lub dysponentem nieruchomości.”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A7F1072-BC6F-9642-64C0-7F9284977BDF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798496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041FC-812F-89BB-4763-A3CC89ACB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69408B6-3D24-9529-B197-4A657FBAF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33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816EDA-AE29-09E4-8626-F14D4321EFC2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204864"/>
            <a:ext cx="10827945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Jak przeprowadzana jest kontrola trwałości?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„Kontrola trwałości może być rozszerzona o kontrolę innych elementów podlegających weryfikacji po zakończeniu realizacji projektu, np.:</a:t>
            </a:r>
          </a:p>
          <a:p>
            <a:pPr marL="719138" indent="-541338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•	występowania podwójnego finansowania, zwłaszcza w kontekście możliwości zmiany kwalifikowalności podatku od towarów i usług,</a:t>
            </a:r>
          </a:p>
          <a:p>
            <a:pPr marL="719138" indent="-541338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•	generowania dochodu w projekcie,</a:t>
            </a:r>
          </a:p>
          <a:p>
            <a:pPr marL="719138" indent="-541338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•	zachowania celu projektu, definiowanego poprzez osiągnięcie i utrzymanie wskaźników rezultatu,</a:t>
            </a:r>
          </a:p>
          <a:p>
            <a:pPr marL="719138" indent="-541338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•	poprawności przechowywania dokumentów,</a:t>
            </a:r>
          </a:p>
          <a:p>
            <a:pPr marL="719138" indent="-541338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•	zachowania zasad informacji i promocji projektu.”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EAF3F68-FE18-F32A-9AEF-315CBC892F28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19293468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7825F-0983-525C-5895-A41B5FF51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95A37D6-68DA-910C-7E69-0F1E9BB52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00C3DDC-6309-975C-BE5C-98925C049853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204864"/>
            <a:ext cx="10827945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Jak przeprowadzana jest kontrola trwałości?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„Jeżeli kontrola wykaże brak trwałości lub wykorzystanie środków także do innych celów niż określone w umowie, IP ma prawo - zgodnie z PF - nałożyć na Beneficjenta karę finansową, stosownie do wykazanej nieprawidłowości. Kara wynikająca z niezgodności z zasadą trwałości nakładana jest proporcjonalnie do okresu trwania braku zgodności.”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„Beneficjent jest informowany o planowanej kontroli na co najmniej 5 dni roboczych przed planowaną kontrolą trwałości. W przesłanej korespondencji beneficjent otrzymuje informacje dotyczące m. in. zakresu, terminu, miejsca kontroli oraz personelu mającego przeprowadzić kontrolę.”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0A8A9D9-DFD9-0B3B-84E5-CD29EA1C9051}"/>
              </a:ext>
            </a:extLst>
          </p:cNvPr>
          <p:cNvSpPr txBox="1"/>
          <p:nvPr/>
        </p:nvSpPr>
        <p:spPr>
          <a:xfrm>
            <a:off x="1127448" y="1196752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Trwałość projektu – wybrane zagadnienia</a:t>
            </a:r>
          </a:p>
        </p:txBody>
      </p:sp>
    </p:spTree>
    <p:extLst>
      <p:ext uri="{BB962C8B-B14F-4D97-AF65-F5344CB8AC3E}">
        <p14:creationId xmlns:p14="http://schemas.microsoft.com/office/powerpoint/2010/main" val="2257092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DD046-0B5F-75CD-2DCA-787E2813B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267BBF7-2662-BF5D-CA18-1C9FB6B62D7A}"/>
              </a:ext>
            </a:extLst>
          </p:cNvPr>
          <p:cNvSpPr txBox="1"/>
          <p:nvPr/>
        </p:nvSpPr>
        <p:spPr>
          <a:xfrm>
            <a:off x="2207568" y="34290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Fundusz Bezpieczeństwa Wewnętrznego </a:t>
            </a:r>
          </a:p>
          <a:p>
            <a:pPr algn="ctr"/>
            <a:r>
              <a:rPr lang="pl-PL" sz="3200" b="1" cap="small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2021-2027 – informacje dodatkowe – archiwizacja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61920E5-02A9-35AF-F277-E3444AC654EA}"/>
              </a:ext>
            </a:extLst>
          </p:cNvPr>
          <p:cNvSpPr txBox="1"/>
          <p:nvPr/>
        </p:nvSpPr>
        <p:spPr>
          <a:xfrm>
            <a:off x="407368" y="602128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Lato" panose="020F0502020204030203" pitchFamily="34" charset="-18"/>
                <a:ea typeface="+mj-ea"/>
                <a:cs typeface="+mj-cs"/>
              </a:rPr>
              <a:t>Zielonka, 10 kwietnia 2025 r.</a:t>
            </a:r>
          </a:p>
        </p:txBody>
      </p:sp>
    </p:spTree>
    <p:extLst>
      <p:ext uri="{BB962C8B-B14F-4D97-AF65-F5344CB8AC3E}">
        <p14:creationId xmlns:p14="http://schemas.microsoft.com/office/powerpoint/2010/main" val="13936815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5D43103-0BF4-7E21-BA42-979CAAA8A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DB49E98-03D2-9EED-867E-6E3A168E4A0D}"/>
              </a:ext>
            </a:extLst>
          </p:cNvPr>
          <p:cNvSpPr txBox="1"/>
          <p:nvPr/>
        </p:nvSpPr>
        <p:spPr>
          <a:xfrm>
            <a:off x="1127448" y="1154780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Archiwizacja dokumentów – wybrane zagadnienia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817EA3-CC8F-DA3F-6DAB-B62DDB7ED8A8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348880"/>
            <a:ext cx="10827945" cy="34563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Wszystkie dokumenty księgowe oraz pozostałe dokumenty związane z realizacją projektu powinny być przechowywane przez Beneficjenta projektu </a:t>
            </a:r>
            <a:r>
              <a:rPr lang="pl-PL" altLang="en-US" b="1" dirty="0">
                <a:solidFill>
                  <a:srgbClr val="003399"/>
                </a:solidFill>
                <a:latin typeface="Lato" panose="020F0502020204030203" pitchFamily="34" charset="-18"/>
              </a:rPr>
              <a:t>przez okres 5 lat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od dnia 31 grudnia roku, w którym dokonano ostatniej płatności na rzecz Beneficjenta lub, w przypadku PJB, dokonano poświadczenia ostatnich wydatków, czyli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zatwierdzenia raportu końcowego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. </a:t>
            </a:r>
          </a:p>
          <a:p>
            <a:pPr marL="801688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marL="269875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To oznacza, że zarówno w przypadku ukończenia realizacji 2 stycznia 2027 r. i 20 grudnia 2027 r. okres przechowywania dokumentów upływa 31 grudnia 2032 r.</a:t>
            </a:r>
          </a:p>
        </p:txBody>
      </p:sp>
    </p:spTree>
    <p:extLst>
      <p:ext uri="{BB962C8B-B14F-4D97-AF65-F5344CB8AC3E}">
        <p14:creationId xmlns:p14="http://schemas.microsoft.com/office/powerpoint/2010/main" val="1884724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ED674-FEE5-EC8D-E6E1-A3EF0199D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B553F48-4223-8BA7-7614-EEA8F3752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37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7271E5-858B-CFEC-7A82-DF6A1CAC4CD6}"/>
              </a:ext>
            </a:extLst>
          </p:cNvPr>
          <p:cNvSpPr txBox="1"/>
          <p:nvPr/>
        </p:nvSpPr>
        <p:spPr>
          <a:xfrm>
            <a:off x="1127447" y="1130180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Archiwizacja dokumentów – wybrane zagadnienia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68C75B-8918-4B85-3DAF-C6E18B15A11E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204864"/>
            <a:ext cx="10827945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Beneficjenci projektów zobowiązani są do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dostosowania wewnętrznych zarządzeń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obowiązujących w ich organizacjach do ww. wymogów archiwizacyjnych.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Beneficjent zobowiązany jest do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przechowywania dokumentacji w oryginale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, </a:t>
            </a:r>
            <a:b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a w wyjątkowych sytuacjach np. w przypadku, gdy oryginał uległ zniszczeniu, w formie kserokopii poświadczonej za zgodność z oryginałem.</a:t>
            </a:r>
          </a:p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Dokumenty dotyczące projektu winny być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czytelne niezależnie od upływu czasu </a:t>
            </a:r>
            <a:b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(w szczególności dotyczy to faktur i rachunków), w związku z czym zaleca się w przypadku dokumentów sporządzonych na słabszej jakości papierze lub o słabszej jakości druku ich dodatkowe skopiowanie i poświadczenie za zgodność z oryginałem.</a:t>
            </a:r>
          </a:p>
        </p:txBody>
      </p:sp>
    </p:spTree>
    <p:extLst>
      <p:ext uri="{BB962C8B-B14F-4D97-AF65-F5344CB8AC3E}">
        <p14:creationId xmlns:p14="http://schemas.microsoft.com/office/powerpoint/2010/main" val="33425502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9A6EA-D1E7-1C89-D82C-DF92E6645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7818083-BD3B-3DD5-33F0-6C6DD22FE6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38</a:t>
            </a:fld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B0510BA-1F90-D7D5-750D-B21C315CD386}"/>
              </a:ext>
            </a:extLst>
          </p:cNvPr>
          <p:cNvSpPr txBox="1"/>
          <p:nvPr/>
        </p:nvSpPr>
        <p:spPr>
          <a:xfrm>
            <a:off x="1127447" y="1130180"/>
            <a:ext cx="9611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Archiwizacja dokumentów – wybrane zagadnienia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65502A-D12C-0B85-CC3E-54AC4287387E}"/>
              </a:ext>
            </a:extLst>
          </p:cNvPr>
          <p:cNvSpPr txBox="1">
            <a:spLocks noChangeArrowheads="1"/>
          </p:cNvSpPr>
          <p:nvPr/>
        </p:nvSpPr>
        <p:spPr>
          <a:xfrm>
            <a:off x="519129" y="2564904"/>
            <a:ext cx="10827945" cy="32403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W przypadku likwidacji Beneficjenta lub innych zdarzeń wpływających na miejsce i zasady przechowywania dokumentacji projektowej, Beneficjent zobowiązany jest do przekazania kompletnej dokumentacji projektowej </a:t>
            </a:r>
            <a:r>
              <a:rPr lang="pl-PL" altLang="en-US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do archiwum państwowego </a:t>
            </a:r>
            <a:r>
              <a:rPr lang="pl-PL" altLang="en-US" sz="2000" dirty="0">
                <a:solidFill>
                  <a:srgbClr val="003399"/>
                </a:solidFill>
                <a:latin typeface="Lato" panose="020F0502020204030203" pitchFamily="34" charset="-18"/>
              </a:rPr>
              <a:t>w celu jej przechowania przez odpowiedni okres oraz do zagwarantowania jej udostępnienia na zasadach określonych w Porozumieniu.</a:t>
            </a:r>
          </a:p>
        </p:txBody>
      </p:sp>
    </p:spTree>
    <p:extLst>
      <p:ext uri="{BB962C8B-B14F-4D97-AF65-F5344CB8AC3E}">
        <p14:creationId xmlns:p14="http://schemas.microsoft.com/office/powerpoint/2010/main" val="1977175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2209800" y="1772816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>
                <a:solidFill>
                  <a:srgbClr val="003399"/>
                </a:solidFill>
                <a:latin typeface="Lato" panose="020F0502020204030203" pitchFamily="34" charset="-18"/>
              </a:rPr>
              <a:t>Dziękuję za uwagę</a:t>
            </a:r>
          </a:p>
          <a:p>
            <a:pPr algn="ctr"/>
            <a:endParaRPr lang="pl-PL" sz="4000" b="1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Jakub Kowalczyk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351584" y="4077072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Centrum Obsługi Projektów Europejskich MSWiA</a:t>
            </a:r>
            <a:br>
              <a:rPr lang="pl-PL" sz="2000" dirty="0">
                <a:solidFill>
                  <a:srgbClr val="003399"/>
                </a:solidFill>
                <a:latin typeface="Lato" panose="020F0502020204030203" pitchFamily="34" charset="-18"/>
              </a:rPr>
            </a:br>
            <a:endParaRPr lang="pl-PL" sz="2000" dirty="0">
              <a:solidFill>
                <a:srgbClr val="003399"/>
              </a:solidFill>
              <a:latin typeface="Lato" panose="020F0502020204030203" pitchFamily="34" charset="-18"/>
            </a:endParaRPr>
          </a:p>
          <a:p>
            <a:pPr algn="ctr"/>
            <a:r>
              <a:rPr lang="pl-PL" sz="2000" b="1" dirty="0">
                <a:solidFill>
                  <a:srgbClr val="003399"/>
                </a:solidFill>
                <a:latin typeface="Lato" panose="020F0502020204030203" pitchFamily="34" charset="-18"/>
              </a:rPr>
              <a:t>www.copemswia.gov.pl</a:t>
            </a:r>
          </a:p>
        </p:txBody>
      </p:sp>
    </p:spTree>
    <p:extLst>
      <p:ext uri="{BB962C8B-B14F-4D97-AF65-F5344CB8AC3E}">
        <p14:creationId xmlns:p14="http://schemas.microsoft.com/office/powerpoint/2010/main" val="217223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458CA-A2C7-B601-5643-9E87A69A9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CE2971B-C4D1-3D8A-9A01-3E0A1D3C3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054FB8-E011-10D1-DADB-CE7C41A41090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924944"/>
            <a:ext cx="11049479" cy="20162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spełniające określone warunki należy wykazać, tj. opisać i uzasadnić w aktualnych </a:t>
            </a:r>
            <a:r>
              <a:rPr lang="pl-PL" altLang="en-US" sz="2000" dirty="0" err="1">
                <a:solidFill>
                  <a:srgbClr val="264796"/>
                </a:solidFill>
                <a:latin typeface="Lato" panose="020F0502020204030203" pitchFamily="34" charset="-18"/>
              </a:rPr>
              <a:t>WoP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(wstępnym, kwartalnych, końcowym) składanych do IP, gdzie podlegają weryfikacji pod kątem prawidłowości w odniesieniu do ww. przesłanek.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Beneficjent otrzyma informację z IP o akceptacji </a:t>
            </a:r>
            <a:r>
              <a:rPr lang="pl-PL" altLang="en-US" sz="2000" dirty="0" err="1">
                <a:solidFill>
                  <a:srgbClr val="264796"/>
                </a:solidFill>
                <a:latin typeface="Lato" panose="020F0502020204030203" pitchFamily="34" charset="-18"/>
              </a:rPr>
              <a:t>WoP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 oznaczającą potwierdzenie prawidłowości zgłoszenia zmian do budżetu i harmonogramów.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877F1EC7-41A9-B24D-414A-7A7867D7EB18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</a:t>
            </a:r>
            <a:r>
              <a:rPr lang="pl-PL" sz="28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WoD</a:t>
            </a:r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 niewymagające zgody IP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1261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2EBAB-4AE1-D345-51C2-7BAC587BD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10C1996-1F52-9441-C5FA-60A5E41B3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CB94B79-6EEF-E1B6-5F42-65A397A590D1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150859"/>
            <a:ext cx="11049479" cy="279030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Wniosku o dofinansowanie </a:t>
            </a: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spełniające przynajmniej jeden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 następujących warunków:</a:t>
            </a:r>
          </a:p>
          <a:p>
            <a:pPr marL="541338" indent="-271463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•	zmieniają cele Projektu,</a:t>
            </a:r>
          </a:p>
          <a:p>
            <a:pPr marL="541338" indent="-271463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•	zmieniają zakres realizowanych działań (dodanie nowego działania, rozszerzenie zakresu działania już istniejącego, ograniczenie zakresu działania już istniejącego – zatwierdzonego do realizacji);</a:t>
            </a:r>
          </a:p>
          <a:p>
            <a:pPr marL="541338" indent="-271463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•	powodują zmianę wskaźnika (poza zwiększeniem wartości) np. zmniejszenie wartości wskaźnika, dodanie nowego wskaźnika, usunięcie jakiegoś wskaźnika lub zmianę nazwy wskaźnika;</a:t>
            </a:r>
          </a:p>
          <a:p>
            <a:pPr marL="541338" indent="-271463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•	przesunięcia w budżecie przekroczyły 10% budżetu kosztów bezpośrednich;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b="1" dirty="0">
                <a:solidFill>
                  <a:srgbClr val="264796"/>
                </a:solidFill>
                <a:latin typeface="Lato" panose="020F0502020204030203" pitchFamily="34" charset="-18"/>
              </a:rPr>
              <a:t>wymagają pisemnej akceptacji IP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B8C051C7-F377-DA38-3D77-7AFEDF82068F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</a:t>
            </a:r>
            <a:r>
              <a:rPr lang="pl-PL" sz="28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WoD</a:t>
            </a:r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 wymagające zgody IP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4603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8E9DD-3ABE-E19E-49B5-01A270DC8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D5C0713-4F4C-3613-7606-2FE3BA33F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820A36-BA1C-D332-A0A3-13B615FB94D5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492896"/>
            <a:ext cx="11049479" cy="2448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celu zmiany Wniosku o dofinansowanie Beneficjent składa do IP za pośrednictwem CST2021 wniosek o zmianę Wniosku o dofinansowanie.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Beneficjent jest informowany o akceptacji albo o odrzuceniu zaproponowanych zmian do Wniosku o dofinansowanie.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E8EA50B8-A3F8-00FF-9A3B-7F0F933991DE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</a:t>
            </a:r>
            <a:r>
              <a:rPr lang="pl-PL" sz="28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WoD</a:t>
            </a:r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 wymagające zgody IP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5477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50DA7-F517-0B11-77F8-2C9302071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5E404FC-95C0-7151-0CCC-3705B0FB3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2471B6-BBF3-BF11-319D-86F95E9B9169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492896"/>
            <a:ext cx="11049479" cy="2448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Wniosku o dofinansowanie </a:t>
            </a: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przekraczające 50% całkowitych kosztów kwalifikowalnych 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ramach przesunięć w budżecie Projektu lub </a:t>
            </a:r>
            <a:r>
              <a:rPr lang="pl-PL" altLang="en-US" sz="2400" b="1" dirty="0">
                <a:solidFill>
                  <a:srgbClr val="264796"/>
                </a:solidFill>
                <a:latin typeface="Lato" panose="020F0502020204030203" pitchFamily="34" charset="-18"/>
              </a:rPr>
              <a:t>znacznie wpływające na cele Projektu</a:t>
            </a: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, wymagają akceptacji IZ.</a:t>
            </a:r>
          </a:p>
          <a:p>
            <a:pPr marL="0" indent="0">
              <a:buClr>
                <a:srgbClr val="0F5494"/>
              </a:buClr>
              <a:buNone/>
            </a:pPr>
            <a:endParaRPr lang="pl-PL" altLang="en-US" sz="2000" dirty="0">
              <a:solidFill>
                <a:srgbClr val="264796"/>
              </a:solidFill>
              <a:latin typeface="Lato" panose="020F0502020204030203" pitchFamily="34" charset="-18"/>
            </a:endParaRP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Beneficjent składa do IP za pośrednictwem CST2021 wniosek o zmianę Wniosku o dofinansowanie, gdzie podlega on weryfikacji. Jeżeli IP stwierdzi, że zachodzi co najmniej jedna z ww. przesłanek, zmiana Projektu zostanie skierowana do akceptacji IZ. 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4EF3BAA7-EA3C-8183-05B5-CB092900826B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</a:t>
            </a:r>
            <a:r>
              <a:rPr lang="pl-PL" sz="2800" b="1" dirty="0" err="1">
                <a:solidFill>
                  <a:srgbClr val="003399"/>
                </a:solidFill>
                <a:latin typeface="Lato" panose="020F0502020204030203" pitchFamily="34" charset="-18"/>
              </a:rPr>
              <a:t>WoD</a:t>
            </a:r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 wymagające zgody IZ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1250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C33C9-9AFA-99E0-1766-48DD13A08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EEACA79-B58E-7774-5142-611121BBA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BE65D34-BA71-C973-9D4F-D8563BDAB8B1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708920"/>
            <a:ext cx="11049479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IZ/IP może wystąpić z pisemną inicjatywą zmiany Porozumienia finansowego, w tym Wniosku </a:t>
            </a:r>
            <a:b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</a:b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o dofinansowanie. </a:t>
            </a:r>
          </a:p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W takim przypadku Beneficjent przedkłada IP odpowiednie dokumenty w ciągu 10 dni roboczych, po otrzymaniu odpowiedniego pisma od IZ/IP. Pismo IZ/IP zawiera uzasadnienie zmiany UF/PF.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3EF34EB4-398C-28DB-0E67-896D9C7584DD}"/>
              </a:ext>
            </a:extLst>
          </p:cNvPr>
          <p:cNvSpPr txBox="1"/>
          <p:nvPr/>
        </p:nvSpPr>
        <p:spPr>
          <a:xfrm>
            <a:off x="844926" y="1196752"/>
            <a:ext cx="10075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z inicjatywy IZ lub IP</a:t>
            </a:r>
          </a:p>
          <a:p>
            <a:pPr algn="ctr"/>
            <a:endParaRPr lang="pl-PL" sz="2800" b="1" dirty="0">
              <a:solidFill>
                <a:srgbClr val="003399"/>
              </a:solidFill>
              <a:latin typeface="Lato" panose="020F050202020403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4583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0DB1B-B680-E301-A604-27F18EB9E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D9F1D6D-0C2D-1481-CBAC-0EA8FF8AA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37701D-9FDF-4E72-9E1B-010C53472997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5D18A7-16B3-31BA-A306-E3E3AFB21BEB}"/>
              </a:ext>
            </a:extLst>
          </p:cNvPr>
          <p:cNvSpPr txBox="1">
            <a:spLocks noChangeArrowheads="1"/>
          </p:cNvSpPr>
          <p:nvPr/>
        </p:nvSpPr>
        <p:spPr>
          <a:xfrm>
            <a:off x="571260" y="2708920"/>
            <a:ext cx="11049479" cy="8640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5494"/>
              </a:buClr>
              <a:buNone/>
            </a:pPr>
            <a:r>
              <a:rPr lang="pl-PL" altLang="en-US" sz="2000" dirty="0">
                <a:solidFill>
                  <a:srgbClr val="264796"/>
                </a:solidFill>
                <a:latin typeface="Lato" panose="020F0502020204030203" pitchFamily="34" charset="-18"/>
              </a:rPr>
              <a:t>Zmiany mające wpływ na postanowienia Porozumienia finansowego będą wymagały podpisania Aneksu do Porozumienia finansowego</a:t>
            </a:r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28C61F83-AB03-1254-B29D-A19EC6E52215}"/>
              </a:ext>
            </a:extLst>
          </p:cNvPr>
          <p:cNvSpPr txBox="1"/>
          <p:nvPr/>
        </p:nvSpPr>
        <p:spPr>
          <a:xfrm>
            <a:off x="565243" y="1196752"/>
            <a:ext cx="1104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003399"/>
                </a:solidFill>
                <a:latin typeface="Lato" panose="020F0502020204030203" pitchFamily="34" charset="-18"/>
              </a:rPr>
              <a:t>Zmiany w projekcie – zmiany wymagające podpisania Aneksu do PF</a:t>
            </a:r>
          </a:p>
        </p:txBody>
      </p:sp>
    </p:spTree>
    <p:extLst>
      <p:ext uri="{BB962C8B-B14F-4D97-AF65-F5344CB8AC3E}">
        <p14:creationId xmlns:p14="http://schemas.microsoft.com/office/powerpoint/2010/main" val="2286154952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-NOWY</Template>
  <TotalTime>7035</TotalTime>
  <Words>2989</Words>
  <Application>Microsoft Office PowerPoint</Application>
  <PresentationFormat>Widescreen</PresentationFormat>
  <Paragraphs>210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Lato</vt:lpstr>
      <vt:lpstr>Wingdings</vt:lpstr>
      <vt:lpstr>1_Motyw pakietu Office</vt:lpstr>
      <vt:lpstr>1_Projekt niestandardowy</vt:lpstr>
      <vt:lpstr>Motyw pakietu Office</vt:lpstr>
      <vt:lpstr>Projekt niestandardowy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MPiPS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S.C. FEAD</dc:title>
  <dc:creator>Zbigniew Mrozik</dc:creator>
  <cp:lastModifiedBy>Jakub Kowalczyk</cp:lastModifiedBy>
  <cp:revision>392</cp:revision>
  <cp:lastPrinted>2024-02-19T13:55:26Z</cp:lastPrinted>
  <dcterms:created xsi:type="dcterms:W3CDTF">2013-04-15T10:36:23Z</dcterms:created>
  <dcterms:modified xsi:type="dcterms:W3CDTF">2025-04-14T08:16:40Z</dcterms:modified>
</cp:coreProperties>
</file>