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6" r:id="rId1"/>
    <p:sldMasterId id="2147483689" r:id="rId2"/>
    <p:sldMasterId id="2147483705" r:id="rId3"/>
    <p:sldMasterId id="2147483707" r:id="rId4"/>
  </p:sldMasterIdLst>
  <p:notesMasterIdLst>
    <p:notesMasterId r:id="rId12"/>
  </p:notesMasterIdLst>
  <p:handoutMasterIdLst>
    <p:handoutMasterId r:id="rId13"/>
  </p:handoutMasterIdLst>
  <p:sldIdLst>
    <p:sldId id="391" r:id="rId5"/>
    <p:sldId id="379" r:id="rId6"/>
    <p:sldId id="278" r:id="rId7"/>
    <p:sldId id="420" r:id="rId8"/>
    <p:sldId id="421" r:id="rId9"/>
    <p:sldId id="274" r:id="rId10"/>
    <p:sldId id="334" r:id="rId11"/>
  </p:sldIdLst>
  <p:sldSz cx="12192000" cy="6858000"/>
  <p:notesSz cx="68119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8561" autoAdjust="0"/>
  </p:normalViewPr>
  <p:slideViewPr>
    <p:cSldViewPr>
      <p:cViewPr varScale="1">
        <p:scale>
          <a:sx n="103" d="100"/>
          <a:sy n="103" d="100"/>
        </p:scale>
        <p:origin x="80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1744" cy="498719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8626" y="2"/>
            <a:ext cx="2951744" cy="498719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0A9F8A79-5603-4B26-80FF-70C18CF28238}" type="datetimeFigureOut">
              <a:rPr lang="pl-PL" smtClean="0">
                <a:latin typeface="Lato" panose="020F0502020204030203" pitchFamily="34" charset="-18"/>
              </a:rPr>
              <a:t>08.04.2025</a:t>
            </a:fld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3795"/>
            <a:ext cx="2951744" cy="498718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8626" y="9443795"/>
            <a:ext cx="2951744" cy="498718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7978A554-FD6B-4505-BDEC-0046627A4601}" type="slidenum">
              <a:rPr lang="pl-PL" smtClean="0">
                <a:latin typeface="Lato" panose="020F0502020204030203" pitchFamily="34" charset="-18"/>
              </a:rPr>
              <a:t>‹#›</a:t>
            </a:fld>
            <a:endParaRPr lang="pl-PL" dirty="0"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67983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/>
          <a:lstStyle>
            <a:lvl1pPr algn="l">
              <a:defRPr sz="1200">
                <a:latin typeface="Lato" panose="020F0502020204030203" pitchFamily="34" charset="-18"/>
              </a:defRPr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41" y="0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/>
          <a:lstStyle>
            <a:lvl1pPr algn="r">
              <a:defRPr sz="1200">
                <a:latin typeface="Lato" panose="020F0502020204030203" pitchFamily="34" charset="-18"/>
              </a:defRPr>
            </a:lvl1pPr>
          </a:lstStyle>
          <a:p>
            <a:fld id="{142B3936-5089-4FFA-BB89-29EC3976BB11}" type="datetimeFigureOut">
              <a:rPr lang="sv-SE" smtClean="0"/>
              <a:pPr/>
              <a:t>2025-04-08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7" tIns="45842" rIns="91687" bIns="45842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22696"/>
            <a:ext cx="5449570" cy="4474131"/>
          </a:xfrm>
          <a:prstGeom prst="rect">
            <a:avLst/>
          </a:prstGeom>
        </p:spPr>
        <p:txBody>
          <a:bodyPr vert="horz" lIns="91687" tIns="45842" rIns="91687" bIns="4584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43662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 anchor="b"/>
          <a:lstStyle>
            <a:lvl1pPr algn="l">
              <a:defRPr sz="1200">
                <a:latin typeface="Lato" panose="020F0502020204030203" pitchFamily="34" charset="-18"/>
              </a:defRPr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41" y="9443662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 anchor="b"/>
          <a:lstStyle>
            <a:lvl1pPr algn="r">
              <a:defRPr sz="1200">
                <a:latin typeface="Lato" panose="020F0502020204030203" pitchFamily="34" charset="-18"/>
              </a:defRPr>
            </a:lvl1pPr>
          </a:lstStyle>
          <a:p>
            <a:fld id="{152A67CD-A179-43FE-8514-8BFE5F8407A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260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92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77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ajd tytułowy">
    <p:bg>
      <p:bgPr>
        <a:solidFill>
          <a:schemeClr val="bg1"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Lato" panose="020F0502020204030203" pitchFamily="34" charset="-1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715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392" y="928722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400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19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60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158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272954" y="64761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6237701D-9FDF-4E72-9E1B-010C5347299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605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2C7E3C5-E9EA-470E-9A4B-9563553FE09B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0AB8-C866-4FB7-9ECA-C07EF290D5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362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29" y="692696"/>
            <a:ext cx="2633635" cy="1508797"/>
          </a:xfrm>
          <a:prstGeom prst="rect">
            <a:avLst/>
          </a:prstGeom>
        </p:spPr>
      </p:pic>
      <p:sp>
        <p:nvSpPr>
          <p:cNvPr id="10" name="Prostokąt 9"/>
          <p:cNvSpPr/>
          <p:nvPr userDrawn="1"/>
        </p:nvSpPr>
        <p:spPr>
          <a:xfrm>
            <a:off x="0" y="2852937"/>
            <a:ext cx="12192000" cy="4005064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dirty="0">
              <a:latin typeface="Lato" panose="020F0502020204030203" pitchFamily="34" charset="-18"/>
            </a:endParaRPr>
          </a:p>
        </p:txBody>
      </p:sp>
      <p:sp>
        <p:nvSpPr>
          <p:cNvPr id="12" name="Prostokąt 11"/>
          <p:cNvSpPr/>
          <p:nvPr userDrawn="1"/>
        </p:nvSpPr>
        <p:spPr>
          <a:xfrm>
            <a:off x="0" y="0"/>
            <a:ext cx="12192000" cy="515814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>
            <a:off x="1" y="3"/>
            <a:ext cx="3357563" cy="247651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2"/>
          <p:cNvSpPr/>
          <p:nvPr userDrawn="1"/>
        </p:nvSpPr>
        <p:spPr>
          <a:xfrm>
            <a:off x="-4762" y="0"/>
            <a:ext cx="3362327" cy="1214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1" name="Prostokąt 12"/>
          <p:cNvSpPr/>
          <p:nvPr userDrawn="1"/>
        </p:nvSpPr>
        <p:spPr>
          <a:xfrm flipV="1">
            <a:off x="-513" y="6208859"/>
            <a:ext cx="2995889" cy="6491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7" name="Prostokąt 12"/>
          <p:cNvSpPr/>
          <p:nvPr userDrawn="1"/>
        </p:nvSpPr>
        <p:spPr>
          <a:xfrm flipV="1">
            <a:off x="-4763" y="6530395"/>
            <a:ext cx="3000139" cy="327609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0D2C241-9C12-7894-CE04-FCE152AE2D0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414520" y="968970"/>
            <a:ext cx="6053551" cy="864096"/>
          </a:xfrm>
          <a:prstGeom prst="rect">
            <a:avLst/>
          </a:prstGeom>
        </p:spPr>
      </p:pic>
      <p:sp>
        <p:nvSpPr>
          <p:cNvPr id="6" name="Symbol zastępczy tytułu 5">
            <a:extLst>
              <a:ext uri="{FF2B5EF4-FFF2-40B4-BE49-F238E27FC236}">
                <a16:creationId xmlns:a16="http://schemas.microsoft.com/office/drawing/2014/main" id="{3A0C41A8-14C9-166D-69EB-A5E3A1943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627" y="32234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FUNDUSZ Bezpieczeństwa Wewnętrznego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71F9C4F-884E-700A-8C2D-C0417B654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EC7B6D8B-4138-432E-BF83-7F048DD353CA}" type="datetimeFigureOut">
              <a:rPr lang="pl-PL" smtClean="0"/>
              <a:pPr/>
              <a:t>08.04.2025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77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2" r:id="rId3"/>
    <p:sldLayoutId id="2147483680" r:id="rId4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lang="pl-PL" sz="3200" b="1" i="0" kern="1200" cap="small" baseline="0" dirty="0">
          <a:solidFill>
            <a:schemeClr val="bg1"/>
          </a:solidFill>
          <a:latin typeface="Lato" panose="020F0502020204030203" pitchFamily="34" charset="-18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-23751"/>
            <a:ext cx="12192000" cy="950851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dirty="0">
              <a:latin typeface="Lato" panose="020F0502020204030203" pitchFamily="34" charset="-18"/>
            </a:endParaRP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927099" cy="927099"/>
          </a:xfrm>
          <a:prstGeom prst="rect">
            <a:avLst/>
          </a:prstGeom>
        </p:spPr>
      </p:pic>
      <p:sp>
        <p:nvSpPr>
          <p:cNvPr id="12" name="Prostokąt 12"/>
          <p:cNvSpPr/>
          <p:nvPr userDrawn="1"/>
        </p:nvSpPr>
        <p:spPr>
          <a:xfrm flipH="1">
            <a:off x="9502795" y="-23753"/>
            <a:ext cx="2686285" cy="547898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 flipH="1">
            <a:off x="9501904" y="-23751"/>
            <a:ext cx="2690096" cy="276512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3"/>
          <p:cNvSpPr/>
          <p:nvPr userDrawn="1"/>
        </p:nvSpPr>
        <p:spPr>
          <a:xfrm flipV="1">
            <a:off x="-2923" y="6476144"/>
            <a:ext cx="12192000" cy="381856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5" name="Prostokąt 12"/>
          <p:cNvSpPr/>
          <p:nvPr userDrawn="1"/>
        </p:nvSpPr>
        <p:spPr>
          <a:xfrm flipV="1">
            <a:off x="-2922" y="6674663"/>
            <a:ext cx="3357563" cy="183336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6" name="Prostokąt 12"/>
          <p:cNvSpPr/>
          <p:nvPr userDrawn="1"/>
        </p:nvSpPr>
        <p:spPr>
          <a:xfrm flipV="1">
            <a:off x="-7684" y="6768099"/>
            <a:ext cx="3362327" cy="8990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8" name="pole tekstowe 17"/>
          <p:cNvSpPr txBox="1"/>
          <p:nvPr userDrawn="1"/>
        </p:nvSpPr>
        <p:spPr>
          <a:xfrm>
            <a:off x="11136560" y="6475284"/>
            <a:ext cx="86409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350" dirty="0">
                <a:solidFill>
                  <a:schemeClr val="bg1"/>
                </a:solidFill>
                <a:latin typeface="Lato" panose="020F0502020204030203" pitchFamily="34" charset="-18"/>
              </a:rPr>
              <a:t> </a:t>
            </a:r>
            <a:fld id="{29E4527B-2628-4723-925A-D3CE2F8FC789}" type="slidenum">
              <a:rPr lang="pl-PL" sz="1350" smtClean="0">
                <a:solidFill>
                  <a:schemeClr val="bg1"/>
                </a:solidFill>
                <a:latin typeface="Lato" panose="020F0502020204030203" pitchFamily="34" charset="-18"/>
              </a:rPr>
              <a:pPr algn="r"/>
              <a:t>‹#›</a:t>
            </a:fld>
            <a:endParaRPr lang="pl-PL" sz="1350" dirty="0">
              <a:solidFill>
                <a:schemeClr val="bg1"/>
              </a:solidFill>
              <a:latin typeface="Lato" panose="020F0502020204030203" pitchFamily="34" charset="-18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E26AEEB-94C4-56B3-A7B1-B591CD4ACB2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843352" y="5661248"/>
            <a:ext cx="5123938" cy="73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4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5076093"/>
            <a:ext cx="12192000" cy="1781908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12" name="Prostokąt 11"/>
          <p:cNvSpPr/>
          <p:nvPr userDrawn="1"/>
        </p:nvSpPr>
        <p:spPr>
          <a:xfrm>
            <a:off x="0" y="0"/>
            <a:ext cx="12192000" cy="515814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>
            <a:off x="0" y="0"/>
            <a:ext cx="3357563" cy="247651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2"/>
          <p:cNvSpPr/>
          <p:nvPr userDrawn="1"/>
        </p:nvSpPr>
        <p:spPr>
          <a:xfrm>
            <a:off x="-4763" y="0"/>
            <a:ext cx="3362326" cy="1214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9" name="Prostokąt 12"/>
          <p:cNvSpPr/>
          <p:nvPr userDrawn="1"/>
        </p:nvSpPr>
        <p:spPr>
          <a:xfrm flipV="1">
            <a:off x="-514" y="6208855"/>
            <a:ext cx="2995889" cy="6491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1" name="Prostokąt 12"/>
          <p:cNvSpPr/>
          <p:nvPr userDrawn="1"/>
        </p:nvSpPr>
        <p:spPr>
          <a:xfrm flipV="1">
            <a:off x="-4763" y="6530391"/>
            <a:ext cx="3000139" cy="327609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D916E257-95EB-F3CC-E506-E78E51182B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392" y="603422"/>
            <a:ext cx="10742083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cap="small" baseline="0">
          <a:solidFill>
            <a:srgbClr val="003399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-23751"/>
            <a:ext cx="12192000" cy="950851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atin typeface="Lato" panose="020F0502020204030203" pitchFamily="34" charset="-18"/>
            </a:endParaRP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27099" cy="927099"/>
          </a:xfrm>
          <a:prstGeom prst="rect">
            <a:avLst/>
          </a:prstGeom>
        </p:spPr>
      </p:pic>
      <p:sp>
        <p:nvSpPr>
          <p:cNvPr id="12" name="Prostokąt 12"/>
          <p:cNvSpPr/>
          <p:nvPr userDrawn="1"/>
        </p:nvSpPr>
        <p:spPr>
          <a:xfrm flipH="1">
            <a:off x="9502793" y="-23753"/>
            <a:ext cx="2686285" cy="547898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 flipH="1">
            <a:off x="9501904" y="-23751"/>
            <a:ext cx="2690096" cy="276512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3"/>
          <p:cNvSpPr/>
          <p:nvPr userDrawn="1"/>
        </p:nvSpPr>
        <p:spPr>
          <a:xfrm flipV="1">
            <a:off x="-2922" y="6476144"/>
            <a:ext cx="12192000" cy="381856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5" name="Prostokąt 12"/>
          <p:cNvSpPr/>
          <p:nvPr userDrawn="1"/>
        </p:nvSpPr>
        <p:spPr>
          <a:xfrm flipV="1">
            <a:off x="-2922" y="6674663"/>
            <a:ext cx="3357563" cy="183336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6" name="Prostokąt 12"/>
          <p:cNvSpPr/>
          <p:nvPr userDrawn="1"/>
        </p:nvSpPr>
        <p:spPr>
          <a:xfrm flipV="1">
            <a:off x="-7685" y="6768095"/>
            <a:ext cx="3362326" cy="8990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272954" y="64761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6237701D-9FDF-4E72-9E1B-010C53472997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9428D8DB-434A-6D60-E898-4F7E983FDAE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70916" y="5695760"/>
            <a:ext cx="5121084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1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F1A45C7-953C-4BD1-38AC-8BD096197B7C}"/>
              </a:ext>
            </a:extLst>
          </p:cNvPr>
          <p:cNvSpPr txBox="1"/>
          <p:nvPr/>
        </p:nvSpPr>
        <p:spPr>
          <a:xfrm>
            <a:off x="2207568" y="342900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Fundusz Bezpieczeństwa Wewnętrznego </a:t>
            </a:r>
          </a:p>
          <a:p>
            <a:pPr algn="ctr"/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2021-2027 – informacje podstawowe związane z realizacją projektów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8D55EBC-A0AE-5847-CA9A-C104D7760002}"/>
              </a:ext>
            </a:extLst>
          </p:cNvPr>
          <p:cNvSpPr txBox="1"/>
          <p:nvPr/>
        </p:nvSpPr>
        <p:spPr>
          <a:xfrm>
            <a:off x="407368" y="602128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Zielonka, 10 kwietnia 2025 r.</a:t>
            </a:r>
          </a:p>
        </p:txBody>
      </p:sp>
    </p:spTree>
    <p:extLst>
      <p:ext uri="{BB962C8B-B14F-4D97-AF65-F5344CB8AC3E}">
        <p14:creationId xmlns:p14="http://schemas.microsoft.com/office/powerpoint/2010/main" val="245789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D543B7C-28DB-4070-FDC4-B15284A41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103AA2D-91D9-AB3D-7DE8-E9CE72C36477}"/>
              </a:ext>
            </a:extLst>
          </p:cNvPr>
          <p:cNvSpPr txBox="1"/>
          <p:nvPr/>
        </p:nvSpPr>
        <p:spPr>
          <a:xfrm>
            <a:off x="191344" y="1784355"/>
            <a:ext cx="1182481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FBW - wspierany ze środków UE (75%-100%)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Główny program UE dot. wspierania bezpieczeństwa w krajach UE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Program Polski (wieloletni) 2021-2027 (71 mln EUR)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Kontynuacja komponentu policyjnego FBW 2014-2020 (45 mln EUR)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solidFill>
                <a:srgbClr val="003399"/>
              </a:solidFill>
              <a:latin typeface="Lato" panose="020F0502020204030203" pitchFamily="34" charset="-18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Cel: Przyczynienie się do zapewniania wysokiego poziomu bezpieczeństwa w UE poprzez:</a:t>
            </a:r>
          </a:p>
          <a:p>
            <a:pPr marL="806450" indent="-273050">
              <a:buAutoNum type="arabicPeriod"/>
            </a:pPr>
            <a:r>
              <a:rPr lang="pl-PL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 zapobieganie terroryzmowi, radykalizacji postaw, poważnej i zorganizowanej przestępczości, </a:t>
            </a:r>
            <a:br>
              <a:rPr lang="pl-PL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</a:br>
            <a:r>
              <a:rPr lang="pl-PL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w tym także cyberprzestępczości oraz zwalczanie tych zjawisk, </a:t>
            </a:r>
          </a:p>
          <a:p>
            <a:pPr marL="806450" indent="-273050" algn="just"/>
            <a:r>
              <a:rPr lang="pl-PL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2. wspieranie i ochronę ofiar przestępstw, </a:t>
            </a:r>
          </a:p>
          <a:p>
            <a:pPr marL="806450" indent="-273050" algn="just"/>
            <a:r>
              <a:rPr lang="pl-PL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3. przygotowywanie się do zdarzeń, ryzyka i kryzysów dotyczących bezpieczeństwa, ochronę przed nimi i skuteczne zarządzanie nimi.</a:t>
            </a:r>
          </a:p>
          <a:p>
            <a:pPr marL="806450" indent="-273050" algn="just"/>
            <a:endParaRPr lang="pl-PL" dirty="0">
              <a:solidFill>
                <a:srgbClr val="003399"/>
              </a:solidFill>
              <a:latin typeface="Lato" panose="020F0502020204030203" pitchFamily="34" charset="-18"/>
              <a:cs typeface="Times New Roman" panose="02020603050405020304" pitchFamily="18" charset="0"/>
            </a:endParaRPr>
          </a:p>
          <a:p>
            <a:pPr marL="354013" indent="-176213" algn="just"/>
            <a:r>
              <a:rPr lang="pl-PL" dirty="0">
                <a:solidFill>
                  <a:srgbClr val="003399"/>
                </a:solidFill>
                <a:latin typeface="Lato" panose="020F0502020204030203" pitchFamily="34" charset="-18"/>
                <a:cs typeface="Times New Roman" panose="02020603050405020304" pitchFamily="18" charset="0"/>
              </a:rPr>
              <a:t>Czyli: zwalczanie międzynarodowej zorganizowanej przestępczości, ochrona infrastruktury krytycznej i zarządzanie kryzysowe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3E45922-5C68-306E-320E-A725037E1800}"/>
              </a:ext>
            </a:extLst>
          </p:cNvPr>
          <p:cNvSpPr txBox="1"/>
          <p:nvPr/>
        </p:nvSpPr>
        <p:spPr>
          <a:xfrm>
            <a:off x="278396" y="1057890"/>
            <a:ext cx="1163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Fundusz Bezpieczeństwa Wewnętrznego – informacje podstawowe </a:t>
            </a:r>
          </a:p>
        </p:txBody>
      </p:sp>
    </p:spTree>
    <p:extLst>
      <p:ext uri="{BB962C8B-B14F-4D97-AF65-F5344CB8AC3E}">
        <p14:creationId xmlns:p14="http://schemas.microsoft.com/office/powerpoint/2010/main" val="254579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195754" y="1226521"/>
            <a:ext cx="9908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Struktura zarządzania FBW w Polsce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889000" y="2106381"/>
            <a:ext cx="10214970" cy="37730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041400" y="1916832"/>
            <a:ext cx="10261600" cy="411496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Instytucja Zarządzająca</a:t>
            </a:r>
            <a: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  <a:t>: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  <a:t>Ministerstwo Spraw Wewnętrznych i Administracji – Departament Funduszy Europejskich – odpowiada za </a:t>
            </a:r>
            <a:r>
              <a:rPr lang="pl-PL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nabory projektów</a:t>
            </a:r>
            <a: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  <a:t> (i ogólnie za całość FBW)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pl-PL" sz="24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Instytucja Pośrednicząca</a:t>
            </a:r>
            <a: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  <a:t>: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  <a:t>Centrum Obsługi Projektów Europejskich MSWiA – odpowiada za </a:t>
            </a:r>
            <a:r>
              <a:rPr lang="pl-PL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realizację projektów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pl-PL" sz="24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Instytucja Audytowa</a:t>
            </a:r>
            <a: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  <a:t>: </a:t>
            </a:r>
            <a:b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r>
              <a:rPr lang="pl-PL" sz="2400" dirty="0">
                <a:solidFill>
                  <a:srgbClr val="003399"/>
                </a:solidFill>
                <a:latin typeface="Lato" panose="020F0502020204030203" pitchFamily="34" charset="-18"/>
              </a:rPr>
              <a:t>Ministerstwo Finansów - Departament Audytu Środków Publicznych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9823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40471-5D19-8C3E-2A3E-979925B14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0B7D68D-78AD-20B8-473D-6AC7E8F47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98DE35-F8ED-2DB9-0471-E480F7B9FC47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575956"/>
            <a:ext cx="10827945" cy="42293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Centrum Obsługi Projektów Europejskich MSWiA</a:t>
            </a:r>
            <a:r>
              <a:rPr lang="en-US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– 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jednostka budżetowa podległa MSWiA, utworzona w 2014 roku do obsługi funduszy pomocy zagranicznej, głównie środków UE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Pomagamy Departamentowi Funduszy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Europejskich MSWiA realizować Fundusz Bezpieczeństwa Wewnętrznego (FBW), Fundusz Azylu, Migracji i Integracji (FAMI), </a:t>
            </a:r>
            <a:r>
              <a:rPr lang="pl-PL" sz="2000" dirty="0">
                <a:solidFill>
                  <a:srgbClr val="003399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</a:rPr>
              <a:t>Instrumentu Wsparcia Finansowego na rzecz Zarządzania Granicami i Polityki Wizowej (IZGW),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 Norweski Mechanizm Finansowy</a:t>
            </a:r>
            <a:r>
              <a:rPr lang="en-US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 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COPE MSWIA pełni nadzór nad realizacją projektów - jest w zakresie realizacji projektów głównym punktem kontaktowym dla beneficjentów FBW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: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przygotowanie porozumień/umów finansowych z beneficjentami, 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akceptacja wniosków o płatność, czyli certyfikowanie/potwierdzanie wydatków, 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kontrola zamówień publicznych, 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kontrola projektów na miejscu</a:t>
            </a: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B1497F9-1185-0F83-C29E-0D9E1834B116}"/>
              </a:ext>
            </a:extLst>
          </p:cNvPr>
          <p:cNvSpPr txBox="1"/>
          <p:nvPr/>
        </p:nvSpPr>
        <p:spPr>
          <a:xfrm>
            <a:off x="1127448" y="1052736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Rola COPE MSWiA</a:t>
            </a:r>
          </a:p>
        </p:txBody>
      </p:sp>
    </p:spTree>
    <p:extLst>
      <p:ext uri="{BB962C8B-B14F-4D97-AF65-F5344CB8AC3E}">
        <p14:creationId xmlns:p14="http://schemas.microsoft.com/office/powerpoint/2010/main" val="144005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5D43103-0BF4-7E21-BA42-979CAAA8A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DB49E98-03D2-9EED-867E-6E3A168E4A0D}"/>
              </a:ext>
            </a:extLst>
          </p:cNvPr>
          <p:cNvSpPr txBox="1"/>
          <p:nvPr/>
        </p:nvSpPr>
        <p:spPr>
          <a:xfrm>
            <a:off x="1127448" y="1052736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Wybrane różnice wobec poprzedniego FBW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817EA3-CC8F-DA3F-6DAB-B62DDB7ED8A8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575956"/>
            <a:ext cx="10827945" cy="42293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pl-PL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Nie dotyczy ochrony zewnętrznej granicy UE (jest osobny program: IZGW)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Nie dotyczy działalności celnej (jest osobny program: Cła)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FBW włączone do głównego nurtu funduszy UE: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Oficjalna komunikacja z beneficjentami wymagana poprzez Centralny System Informatyczny 2021 (składanie wniosków o dofinansowanie, a później raportów z realizacji projektów)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Wspólne przepisy ogólne oraz w niektórych zakresach (np. działania informacyjno-promocyjne, polityki horyzontalne, transparentność), wspólna terminologia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Kontrola projektu na miejscu połączona: merytoryczno-finansowa</a:t>
            </a: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8472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43472" y="815851"/>
            <a:ext cx="9144000" cy="574632"/>
          </a:xfrm>
        </p:spPr>
        <p:txBody>
          <a:bodyPr/>
          <a:lstStyle/>
          <a:p>
            <a:r>
              <a:rPr lang="pl-PL" sz="2400" b="1" dirty="0">
                <a:solidFill>
                  <a:srgbClr val="003399"/>
                </a:solidFill>
                <a:latin typeface="+mn-lt"/>
              </a:rPr>
              <a:t>Transparentność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94874" y="1390482"/>
            <a:ext cx="11521280" cy="4990845"/>
          </a:xfrm>
        </p:spPr>
        <p:txBody>
          <a:bodyPr/>
          <a:lstStyle/>
          <a:p>
            <a:r>
              <a:rPr lang="pl-PL" sz="1800" b="1" i="0" u="none" strike="noStrike" baseline="0" dirty="0">
                <a:solidFill>
                  <a:srgbClr val="003399"/>
                </a:solidFill>
                <a:latin typeface="EUAlbertina"/>
              </a:rPr>
              <a:t>ROZPORZĄDZENIE PARLAMENTU EUROPEJSKIEGO I RADY (UE) 2021/1060 z dnia 24 czerwca 2021 r. </a:t>
            </a:r>
          </a:p>
          <a:p>
            <a:r>
              <a:rPr lang="pl-PL" sz="1800" b="1" i="0" u="none" strike="noStrike" baseline="0" dirty="0">
                <a:solidFill>
                  <a:srgbClr val="003399"/>
                </a:solidFill>
                <a:latin typeface="EUAlbertina"/>
              </a:rPr>
              <a:t>(tzw. Ramowe, dot. wielu funduszy UE, w tym FBW)</a:t>
            </a:r>
          </a:p>
          <a:p>
            <a:r>
              <a:rPr lang="pl-PL" sz="1300" b="0" i="1" u="none" strike="noStrike" baseline="0" dirty="0">
                <a:solidFill>
                  <a:srgbClr val="003399"/>
                </a:solidFill>
                <a:latin typeface="EUAlbertina"/>
              </a:rPr>
              <a:t>Artykuł 69</a:t>
            </a:r>
          </a:p>
          <a:p>
            <a:r>
              <a:rPr lang="pl-PL" sz="1300" b="1" dirty="0">
                <a:solidFill>
                  <a:srgbClr val="003399"/>
                </a:solidFill>
                <a:latin typeface="EUAlbertina"/>
              </a:rPr>
              <a:t>Obowiązki państw członkowskich</a:t>
            </a:r>
            <a:endParaRPr lang="pl-PL" sz="1300" b="1" i="0" u="none" strike="noStrike" baseline="0" dirty="0">
              <a:solidFill>
                <a:srgbClr val="003399"/>
              </a:solidFill>
              <a:latin typeface="EUAlbertina"/>
            </a:endParaRPr>
          </a:p>
          <a:p>
            <a:pPr algn="just"/>
            <a:r>
              <a:rPr lang="pl-PL" sz="1300" b="0" i="0" u="none" strike="noStrike" baseline="0" dirty="0">
                <a:solidFill>
                  <a:srgbClr val="003399"/>
                </a:solidFill>
                <a:latin typeface="EUAlbertina"/>
              </a:rPr>
              <a:t>Punkt 8: Państwa członkowskie zapewniają, aby wszelka wymiana informacji między beneficjentami a instytucjami programu odbywała się za pomocą systemów elektronicznej wymiany danych zgodnie z załącznikiem XIV.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1300" b="0" i="1" u="none" strike="noStrike" baseline="0" dirty="0">
                <a:solidFill>
                  <a:srgbClr val="003399"/>
                </a:solidFill>
                <a:latin typeface="EUAlbertina"/>
              </a:rPr>
              <a:t>Artykuł 49</a:t>
            </a:r>
            <a:endParaRPr lang="pl-PL" sz="1300" b="0" i="0" u="none" strike="noStrike" baseline="0" dirty="0">
              <a:solidFill>
                <a:srgbClr val="003399"/>
              </a:solidFill>
              <a:latin typeface="EUAlbertina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1300" b="1" i="0" u="none" strike="noStrike" baseline="0" dirty="0">
                <a:solidFill>
                  <a:srgbClr val="003399"/>
                </a:solidFill>
                <a:latin typeface="EUAlbertina"/>
              </a:rPr>
              <a:t>Obowiązki instytucji zarządzającej</a:t>
            </a:r>
            <a:endParaRPr lang="pl-PL" sz="1300" b="1" dirty="0">
              <a:solidFill>
                <a:srgbClr val="003399"/>
              </a:solidFill>
              <a:latin typeface="EUAlbertina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pl-PL" sz="1300" b="0" i="0" u="none" strike="noStrike" baseline="0" dirty="0">
                <a:solidFill>
                  <a:srgbClr val="003399"/>
                </a:solidFill>
                <a:latin typeface="EUAlbertina"/>
              </a:rPr>
              <a:t>Instytucja zarządzająca sporządza wykaz operacji wybranych i wspartych z Funduszy, który jest publicznie dostępny na stronie internetowej. Wykaz zawiera następujące dane: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pl-PL" sz="1300" b="0" i="0" u="none" strike="noStrike" baseline="0" dirty="0">
                <a:solidFill>
                  <a:srgbClr val="003399"/>
                </a:solidFill>
                <a:latin typeface="EUAlbertina"/>
              </a:rPr>
              <a:t>nazwę beneficjenta i, w przypadku zamówień publicznych, wykonawcy; nazwę operacji; cel operacji i jej oczekiwane lub faktyczne osiągnięcia; datę rozpoczęcia operacji; oczekiwaną lub faktyczną datę ukończenia operacji; łączny koszt operacji; lokalizację itd.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1300" b="0" i="1" u="none" strike="noStrike" baseline="0" dirty="0">
                <a:solidFill>
                  <a:srgbClr val="003399"/>
                </a:solidFill>
                <a:latin typeface="EUAlbertina"/>
              </a:rPr>
              <a:t>Artykuł 50</a:t>
            </a:r>
            <a:endParaRPr lang="pl-PL" sz="1300" b="0" i="0" u="none" strike="noStrike" baseline="0" dirty="0">
              <a:solidFill>
                <a:srgbClr val="003399"/>
              </a:solidFill>
              <a:latin typeface="EUAlbertina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1300" b="1" i="0" u="none" strike="noStrike" baseline="0" dirty="0">
                <a:solidFill>
                  <a:srgbClr val="003399"/>
                </a:solidFill>
                <a:latin typeface="EUAlbertina"/>
              </a:rPr>
              <a:t>Obowiązki beneficjentów</a:t>
            </a:r>
            <a:endParaRPr lang="pl-PL" sz="1300" b="0" i="0" u="none" strike="noStrike" baseline="0" dirty="0">
              <a:solidFill>
                <a:srgbClr val="003399"/>
              </a:solidFill>
              <a:latin typeface="EUAlbertina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pl-PL" sz="1300" b="0" i="0" u="none" strike="noStrike" baseline="0" dirty="0">
                <a:solidFill>
                  <a:srgbClr val="003399"/>
                </a:solidFill>
                <a:latin typeface="EUAlbertina"/>
              </a:rPr>
              <a:t>Beneficjenci i podmioty wdrażające instrumenty finansowe podają informację o wsparciu operacji z Funduszy, w tym o zasobach ponownie wykorzystanych zgodnie z art. 62, poprzez: zamieszczenie na oficjalnej stronie internetowej beneficjenta, jeżeli taka strona istnieje, lub na jego stronach mediów społecznościowych, krótkiego – stosownie do poziomu wsparcia – opisu operacji, w tym jej celów i rezultatów.</a:t>
            </a:r>
            <a:endParaRPr lang="pl-PL" sz="1300" dirty="0">
              <a:solidFill>
                <a:srgbClr val="003399"/>
              </a:solidFill>
            </a:endParaRPr>
          </a:p>
          <a:p>
            <a:pPr algn="just"/>
            <a:endParaRPr lang="pl-PL" sz="2000" dirty="0">
              <a:solidFill>
                <a:srgbClr val="003399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0AB8-C866-4FB7-9ECA-C07EF290D59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99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2209800" y="1772816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>
                <a:solidFill>
                  <a:srgbClr val="003399"/>
                </a:solidFill>
                <a:latin typeface="Lato" panose="020F0502020204030203" pitchFamily="34" charset="-18"/>
              </a:rPr>
              <a:t>Dziękuję za uwagę</a:t>
            </a:r>
          </a:p>
          <a:p>
            <a:pPr algn="ctr"/>
            <a:endParaRPr lang="pl-PL" sz="4000" b="1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Jan Krzesiński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351584" y="4077072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Centrum Obsługi Projektów Europejskich MSWiA</a:t>
            </a:r>
            <a:br>
              <a:rPr lang="pl-PL" sz="20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endParaRPr lang="pl-PL" sz="20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algn="ctr"/>
            <a:r>
              <a:rPr lang="pl-PL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www.copemswia.gov.pl</a:t>
            </a:r>
          </a:p>
        </p:txBody>
      </p:sp>
    </p:spTree>
    <p:extLst>
      <p:ext uri="{BB962C8B-B14F-4D97-AF65-F5344CB8AC3E}">
        <p14:creationId xmlns:p14="http://schemas.microsoft.com/office/powerpoint/2010/main" val="2172237358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-NOWY</Template>
  <TotalTime>6985</TotalTime>
  <Words>621</Words>
  <Application>Microsoft Office PowerPoint</Application>
  <PresentationFormat>Panoramiczny</PresentationFormat>
  <Paragraphs>62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4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Arial</vt:lpstr>
      <vt:lpstr>EUAlbertina</vt:lpstr>
      <vt:lpstr>Lato</vt:lpstr>
      <vt:lpstr>Wingdings</vt:lpstr>
      <vt:lpstr>1_Motyw pakietu Office</vt:lpstr>
      <vt:lpstr>1_Projekt niestandardowy</vt:lpstr>
      <vt:lpstr>Motyw pakietu Office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Transparentność</vt:lpstr>
      <vt:lpstr>Prezentacja programu PowerPoint</vt:lpstr>
    </vt:vector>
  </TitlesOfParts>
  <Company>MPiPS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S.C. FEAD</dc:title>
  <dc:creator>Zbigniew Mrozik</dc:creator>
  <cp:lastModifiedBy>Jan Krzesiński</cp:lastModifiedBy>
  <cp:revision>382</cp:revision>
  <cp:lastPrinted>2024-02-19T13:55:26Z</cp:lastPrinted>
  <dcterms:created xsi:type="dcterms:W3CDTF">2013-04-15T10:36:23Z</dcterms:created>
  <dcterms:modified xsi:type="dcterms:W3CDTF">2025-04-08T07:55:08Z</dcterms:modified>
</cp:coreProperties>
</file>