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8" r:id="rId1"/>
  </p:sldMasterIdLst>
  <p:notesMasterIdLst>
    <p:notesMasterId r:id="rId19"/>
  </p:notesMasterIdLst>
  <p:sldIdLst>
    <p:sldId id="263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77" r:id="rId15"/>
    <p:sldId id="278" r:id="rId16"/>
    <p:sldId id="280" r:id="rId17"/>
    <p:sldId id="26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18" autoAdjust="0"/>
  </p:normalViewPr>
  <p:slideViewPr>
    <p:cSldViewPr snapToGrid="0">
      <p:cViewPr varScale="1">
        <p:scale>
          <a:sx n="111" d="100"/>
          <a:sy n="111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D9D25-B2F6-434F-9E9D-762998061FFF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1C365-E6AA-40C8-AA70-0A869E4319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68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400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Powyższe okresy mogą być, w wyjątkowych, należycie uzasadnionych przypadkach przekroczone, zwłaszcza w przypadku działań złożonych, jeżeli wpłynęła duża liczba wniosków lub wystąpiły opóźnienia, które można przypisać wnioskodawcom.</a:t>
            </a:r>
            <a:endParaRPr lang="pl-PL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431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948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945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perspektywie finansowej 2021-2027 - w zakresie zarządzania kryzysowego - kontynuowane będą projekty obejmujące rozwój systemów ostrzegania ludności, stanowiące element infrastruktury krytycznej. Przykładowa infrastruktura w perspektywie finansowej 2014-2020 obejmowała systemy ostrzegania i alarmowania ludności, systemy łączności radiowej zarządzania kryzysowego, system wymiany danych pomiarowych, mobilne laboratoria CBRNE, zintegrowane stanowiska zarządzania i informowania o ryzyku w sytuacji kryzysowej.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865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Dodatkowo proszę mieć na uwadze, że jeżeli dany projekt jest projektem szkoleniowym, wówczas nie ma możliwości przeznaczenia na zakup sprzętu, środków transportu lub budowę obiektów istotnych z punktu widzenia bezpieczeństwa więcej niż 35% wartości projektu. Zakup sprzętu w przypadku projektów szkoleniowych może być wykorzystywany do celów projektu związanych z działaniami szkoleniowymi, ale nie może stanowić dominującego komponentu projektu.</a:t>
            </a: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406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Składany wniosek o dofinansowanie jest projektem szkoleniowym, gdzie zakupiony sprzęt wykorzystywany jest do celów związanych z działaniami szkoleniowymi i </a:t>
            </a:r>
            <a:r>
              <a:rPr lang="pl-PL" sz="1200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stanowi dominującego komponentu</a:t>
            </a: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– wówczas istnieje limit 35% na zakup sprzętu, środków transportu lub budowę obiektów istotnych z punktu widzenia bezpieczeństwa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Składany wniosek o dofinansowanie jest projektem polegającym na np. modernizacji/budowie/adaptacji/wyposażeniu obiektów, a zakupiony sprzęt z tym związany </a:t>
            </a:r>
            <a:r>
              <a:rPr lang="pl-PL" sz="1200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stanowi dominującą część projektu</a:t>
            </a: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– wówczas istnieje możliwość zwiększenia limitu 35% na zakup sprzętu, środków transportu lub budowę obiektów istotnych z punktu widzenia bezpieczeństwa, po uprzednim uzasadnieniu.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pierwszym przypadku to szkolenia są głównym elementem projektu, w drugim szkolenia są elementem dodatkowym, a projekt opiera się na działaniach twardych.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703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Środki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wykonawcze z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godnie z załącznikiem II Rozporządzenia Parlamentu Europejskiego i Rady (UE) 2021/1149 z dnia 7 lipca 2021 r. ustanawiającym Fundusz Bezpieczeństwa Wewnętrznego.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7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3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682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202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naborze obowiązuje ściśle określona procedura otrzymania dofinansowania – Wnioskodawca przygotowuje wniosek w systemie CST2021. Złożony wniosek podlega ocenie formalnej, a następnie merytorycznej. Oznacza to, że wniosek o dofinansowanie może zostać zakwalifikowany do oceny merytorycznej wyłącznie po pozytywnym przejściu przez etap oceny formalnej. W ocenie merytorycznej obowiązuje system punktowy oceny projektów,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oznacza, że większą szansę na otrzymanie dofinansowania mają te projekty, które otrzymają więcej punktów. Dofinansowanie mogą otrzymać tylko te projekty, które spełnią kryteria (należy uzyskać minimum 65 pkt ze 100 pkt oraz w kategoriach B, C i D należy uzyskać min. 50% punktów możliwych do uzyskania w danej kategorii). Po uzgodnieniu ostatecznego kształtu dokumentacji projektowej nastąpi podpisanie porozumienia finansowego określającego wzajemne prawa i obowiązki związane z realizacją projektu.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81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*Liczone wg średniego miesięcznego kursu obrachunkowego Europejskiego Banku Centralnego, liczonego dla 6 miesięcznego okresu sprzed miesiąca publikacji ogłoszenia tj. 1 EUR = 4.3169 PLN.</a:t>
            </a: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9332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Zwiększenie powyżej</a:t>
            </a:r>
            <a:r>
              <a:rPr lang="pl-PL" sz="1200" baseline="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35% na sprzęt - z</a:t>
            </a:r>
            <a:r>
              <a:rPr lang="pl-PL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większenie to należy dodatkowo uzasadnić, co zostanie zweryfikowane na etapie oceny projektu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12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20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Dla przyszłych naborów: Maksymalny czas trwania projektu:</a:t>
            </a:r>
            <a:r>
              <a:rPr lang="pl-PL" sz="120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36 miesięcy zgodnie z terminem wskazanym we </a:t>
            </a:r>
            <a:r>
              <a:rPr lang="pl-PL" sz="1200" u="sng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WoD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Wnioskodawca jest zobowiązany do potwierdzenia złożenia wniosków w systemie CST2021 pisemnie bądź poprzez </a:t>
            </a:r>
            <a:r>
              <a:rPr lang="pl-PL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ePUAP</a:t>
            </a:r>
            <a:r>
              <a:rPr lang="pl-PL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Instytucji Pośredniczącej (Centrum Obsługi Projektów Europejskich MSWiA) oraz do wiadomości Instytucji Zarządzającej. Istotne jest aby najpierw pomyślnie złożyć wniosek w systemie CST2021, a dopiero następnie przekazać pismo potwierdzające złożenie wniosku.</a:t>
            </a:r>
            <a:endParaRPr lang="pl-PL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C365-E6AA-40C8-AA70-0A869E43191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97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98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04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82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8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85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45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391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3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31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19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448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1B68AC-A851-462A-BC5E-B0DCCF13383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94121C-869D-47F1-B0D2-05F622ECFD2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779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146800" y="5532311"/>
            <a:ext cx="5336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50800" y="1278266"/>
            <a:ext cx="12192000" cy="250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0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000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SZKOLENIE DLA WNIOSKODAWCÓW NABORU NR </a:t>
            </a:r>
            <a:r>
              <a:rPr lang="pl-PL" sz="40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FBWP.03.01-IZ.00-002/24</a:t>
            </a:r>
          </a:p>
          <a:p>
            <a:pPr algn="ctr"/>
            <a:endParaRPr lang="pl-PL" sz="28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pl-PL" sz="28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6 WRZEŚNIA 2024</a:t>
            </a:r>
            <a:endParaRPr lang="pl-PL" sz="2800" b="1" dirty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158" y="3220543"/>
            <a:ext cx="2145284" cy="191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354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POZOSTAŁE WAŻNE INFORMACJE (2):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Projekty dotyczące zarządzania kryzysowego swoim zakresem muszą obejmować zagrożenia związane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działalnością ludzi, a nie sił natury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– nie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przewiduje się klucza podziału dla projektów mieszanych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tzw.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mixed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use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Maksymalny czas trwania projektu: do 36 miesięcy od daty podpisania porozumienia finansowego;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Realizowane w ramach przedmiotowego naboru działania muszą być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jawne;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Wnioski muszą zostać przygotowane w systemie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CST2021.</a:t>
            </a:r>
            <a:endParaRPr lang="pl-PL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19034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ORIENTACYJNY HARMONOGRAM NABORU I JEGO TERMINY: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04817"/>
              </p:ext>
            </p:extLst>
          </p:nvPr>
        </p:nvGraphicFramePr>
        <p:xfrm>
          <a:off x="1808922" y="1825244"/>
          <a:ext cx="8617226" cy="23392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663371"/>
                <a:gridCol w="3953855"/>
              </a:tblGrid>
              <a:tr h="467850"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effectLst/>
                          <a:latin typeface="Lato" panose="020F0502020204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Ogłoszenie naboru</a:t>
                      </a:r>
                      <a:endParaRPr lang="pl-PL" sz="17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latin typeface="Lato "/>
                        </a:rPr>
                        <a:t>29 lipca</a:t>
                      </a:r>
                      <a:r>
                        <a:rPr lang="pl-PL" sz="1700" b="1" baseline="0" dirty="0" smtClean="0">
                          <a:solidFill>
                            <a:srgbClr val="002060"/>
                          </a:solidFill>
                          <a:latin typeface="Lato "/>
                        </a:rPr>
                        <a:t> 2024</a:t>
                      </a:r>
                      <a:endParaRPr lang="pl-PL" sz="1700" b="1" dirty="0">
                        <a:solidFill>
                          <a:srgbClr val="002060"/>
                        </a:solidFill>
                        <a:latin typeface="Lato "/>
                      </a:endParaRPr>
                    </a:p>
                  </a:txBody>
                  <a:tcPr/>
                </a:tc>
              </a:tr>
              <a:tr h="467850"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effectLst/>
                          <a:latin typeface="Lato" panose="020F0502020204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składania wniosków o dofinansowanie</a:t>
                      </a:r>
                      <a:endParaRPr lang="pl-PL" sz="17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latin typeface="Lato "/>
                        </a:rPr>
                        <a:t>1 października 2024</a:t>
                      </a:r>
                      <a:endParaRPr lang="pl-PL" sz="1700" b="1" dirty="0">
                        <a:solidFill>
                          <a:srgbClr val="002060"/>
                        </a:solidFill>
                        <a:latin typeface="Lato "/>
                      </a:endParaRPr>
                    </a:p>
                  </a:txBody>
                  <a:tcPr/>
                </a:tc>
              </a:tr>
              <a:tr h="467850"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effectLst/>
                          <a:latin typeface="Lato" panose="020F0502020204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formalna i merytoryczna</a:t>
                      </a:r>
                      <a:endParaRPr lang="pl-PL" sz="17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latin typeface="Lato "/>
                        </a:rPr>
                        <a:t>październik 2024 – styczeń</a:t>
                      </a:r>
                      <a:r>
                        <a:rPr lang="pl-PL" sz="1700" b="1" baseline="0" dirty="0" smtClean="0">
                          <a:solidFill>
                            <a:srgbClr val="002060"/>
                          </a:solidFill>
                          <a:latin typeface="Lato "/>
                        </a:rPr>
                        <a:t> 2025</a:t>
                      </a:r>
                      <a:endParaRPr lang="pl-PL" sz="1700" b="1" dirty="0">
                        <a:solidFill>
                          <a:srgbClr val="002060"/>
                        </a:solidFill>
                        <a:latin typeface="Lato "/>
                      </a:endParaRPr>
                    </a:p>
                  </a:txBody>
                  <a:tcPr/>
                </a:tc>
              </a:tr>
              <a:tr h="467850"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effectLst/>
                          <a:latin typeface="Lato" panose="020F0502020204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Informacja o wynikach oceny</a:t>
                      </a:r>
                      <a:endParaRPr lang="pl-PL" sz="17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latin typeface="Lato "/>
                        </a:rPr>
                        <a:t>luty – marzec 2025</a:t>
                      </a:r>
                      <a:endParaRPr lang="pl-PL" sz="1700" b="1" dirty="0">
                        <a:solidFill>
                          <a:srgbClr val="002060"/>
                        </a:solidFill>
                        <a:latin typeface="Lato "/>
                      </a:endParaRPr>
                    </a:p>
                  </a:txBody>
                  <a:tcPr/>
                </a:tc>
              </a:tr>
              <a:tr h="467850"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effectLst/>
                          <a:latin typeface="Lato" panose="020F050202020403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podpisania porozumień finansowych</a:t>
                      </a:r>
                      <a:endParaRPr lang="pl-PL" sz="17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700" b="1" dirty="0" smtClean="0">
                          <a:solidFill>
                            <a:srgbClr val="002060"/>
                          </a:solidFill>
                          <a:latin typeface="Lato "/>
                        </a:rPr>
                        <a:t>kwiecień – maj 2025</a:t>
                      </a:r>
                      <a:endParaRPr lang="pl-PL" sz="1700" b="1" dirty="0">
                        <a:solidFill>
                          <a:srgbClr val="002060"/>
                        </a:solidFill>
                        <a:latin typeface="Lato 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2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447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PYTANIA OD WNIOSKODAWCÓW (1):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Czy jest możliwość złożenia 1 </a:t>
            </a: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wniosku </a:t>
            </a: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dofinansowanie dot. </a:t>
            </a: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projektu </a:t>
            </a: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obejmującego cały kraj i 1 jednego  wniosku o dofinansowanie w przypadku projektów regionalnych</a:t>
            </a: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pl-PL" sz="15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Odpowiedź</a:t>
            </a: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Zapisy Regulaminu naboru nr FBWP.03.01-IZ.00-002/24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mają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celu </a:t>
            </a:r>
            <a:r>
              <a:rPr lang="pl-PL" sz="15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wyeliminowanie sytuacji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której jeden wnioskodawca składa zarówno (maksymalnie)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wnioski o dofinansowanie w przypadku projektów obejmujących cały kraj i (maksymalnie)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wniosek o dofinansowanie w przypadku projektów regionalnych. Wnioskodawca już na etapie pisania projektu, powinien wiedzieć, czy jest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instytucją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realizującą zadania o charakterze krajowym, czy regionalnym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endParaRPr lang="pl-PL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9109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PYTANIA OD WNIOSKODAWCÓW (2):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Czy </a:t>
            </a: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przypadku projektów obejmujących cały kraj należy rozumieć, iż działania bądź ewentualny zakup sprzętu będzie odejmował wszystkie województwa? Czy partnerstwo również powinno obejmować cały kraj? </a:t>
            </a:r>
            <a:endParaRPr lang="pl-PL" sz="15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endParaRPr lang="pl-PL" sz="15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5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Odpowiedź</a:t>
            </a:r>
            <a:r>
              <a:rPr lang="pl-PL" sz="15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Projekty obejmujące cały kraj to projekty, których działania mają wpływ na poprawę sytuacji ponadregionalnej (ogólnokrajowej), nie zaś danego województwa bądź kilku województw. To samo dotyczy przeznaczenia zakupionego sprzętu.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Jeśli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charakter zadań danej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instytucji obejmuje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działalność regionalną,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aby projekt miał wymiar ogólnopolski, partnerstwo powinno obejmować cały kraj. Z kolei, jeśli charakter zadań danej </a:t>
            </a:r>
            <a:r>
              <a:rPr lang="pl-PL" sz="15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jednostki obejmuje </a:t>
            </a:r>
            <a:r>
              <a:rPr lang="pl-PL" sz="15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działalność krajową – taką jednostką jest np. Komenda Główna Policji, wówczas partnerstwo nie jest konieczne.</a:t>
            </a:r>
          </a:p>
          <a:p>
            <a:pPr lvl="0">
              <a:lnSpc>
                <a:spcPct val="150000"/>
              </a:lnSpc>
            </a:pPr>
            <a:endParaRPr lang="pl-PL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754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PYTANIA OD WNIOSKODAWCÓW (3):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Czy w ramach naboru można złożyć projekt dot. modernizacji systemu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powiadamiania kryzysowego – syren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alarmowych? </a:t>
            </a:r>
            <a:b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regulaminie zawarto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informacją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cyt.: 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Projekty </a:t>
            </a:r>
            <a:r>
              <a:rPr lang="pl-PL" sz="1400" b="1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dotyczące 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zarządzania kryzysowego swoim zakresem muszą obejmować zagrożenia związane z działalnością ludzi, a nie sił </a:t>
            </a:r>
            <a:r>
              <a:rPr lang="pl-PL" sz="1400" b="1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natury - nie 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przewiduje się klucza podziału dla projektów mieszanych (tzw. </a:t>
            </a:r>
            <a:r>
              <a:rPr lang="pl-PL" sz="1400" b="1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mixed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400" b="1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use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).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Uwzględniając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charakter systemu alarmowego,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pojawiły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się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wątpliwości,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do możliwości zgłoszenia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zadania.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pl-PL" sz="1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Odpowiedź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Działania projektowe dot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zakupu syren alarmowych są kwalifikowalne w ramach przedmiotowego naboru, jednak tylko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zakresie celów określonych w naborze, tj. przykładowo - ostrzeganie i alarmowanie ludności o zagrożeniach związanych z zagrożeniami terrorystycznymi i katastrofami technicznymi oraz ostrzeganie i alarmowanie o możliwych zagrożeniach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powietrza, wystąpieniu skażeń chemicznych, biologicznych, radiologicznych, jądrowych czy też wybuchowych spowodowanych błędem człowieka.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ramach FBW nie przewidziano dofinansowywania działań dot. zagrożeń wynikających z sił natury.</a:t>
            </a: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27518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PYTANIA OD WNIOSKODAWCÓW (4):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Czy zakupy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dot. modernizacji systemu powiadamiania kryzysowego (sprzęt, system itp.) nie mogą w kwotach przekroczyć 35% całej wartości projektu? Obrazowo wartość projektu 1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mln,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 zakupy na modernizację systemu do kwoty 350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tyś?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pl-PL" sz="1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Odpowiedź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Zgodnie z zapisami 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Regulaminu naboru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zasady na zakup sprzętu, środków transportu lub budowę obiektów istotnych z punktu widzenia bezpieczeństwa może być przeznaczone maksymalnie 35% wartości projektu. </a:t>
            </a:r>
            <a:r>
              <a:rPr lang="pl-PL" sz="14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Jeśli jednak wymaga tego charakter projektu, poziom ten można zwiększyć.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Wskazany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przykład, tj. zakup syren alarmowych wydaje się, że może być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takim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przypadkiem – jednak w treści wniosku o dofinansowanie należy to uzasadnić. Proszę mieć na uwadze, że zakup taki,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jak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jego uzasadnienie będzie weryfikowane przez zespół niezależnych ekspertów podczas oceny merytorycznej wniosku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dofinansowanie. To od oceny ekspertów ostatecznie zależało będzie czy w danym przypadku zwiększenie poziomu 35% na zakup sprzętu jest właściwe i zasadne.</a:t>
            </a:r>
          </a:p>
          <a:p>
            <a:pPr lvl="0">
              <a:lnSpc>
                <a:spcPct val="150000"/>
              </a:lnSpc>
            </a:pPr>
            <a:endParaRPr lang="pl-PL" sz="13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3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13840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PYTANIA OD WNIOSKODAWCÓW (5):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naszym przypadku projekt ma składać się z dwóch części – „miękkiej” – szkolenia, kampanie informacyjne oraz konferencje z udziałem przedstawicieli europejskich służb oraz ”twardej”, realizowanej właśnie w zakresie modernizacji sieci alarmowej w regionie. </a:t>
            </a: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Czy 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takiej sytuacji możemy uzasadniać zwiększenie % dla części „twardej”?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endParaRPr lang="pl-PL" sz="1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4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Odpowiedź</a:t>
            </a:r>
            <a:r>
              <a:rPr lang="pl-PL" sz="1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Jednoznaczna odpowiedź na przedmiotowe pytanie jest utrudniona, nie znając szczegółów dot. tematu, zakresu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celów proponowanego do dofinansowania projektu. Jednocześnie, nie przewiduje się dokonywania podziału na „części”, </a:t>
            </a: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</a:t>
            </a:r>
            <a:r>
              <a:rPr lang="pl-PL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za tym idzie możliwości zwiększenia % tylko dla jednej z nich. To Państwo powinni zdecydować czy projekt jest projektem szkoleniowym/miękkim czy modernizacyjnym/twardym. Należy wówczas odpowiedzieć na pytanie, która część stanowi dominujący element projektu. </a:t>
            </a:r>
            <a:endParaRPr lang="pl-PL" sz="14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33233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2960293" y="1201658"/>
            <a:ext cx="6096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500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DZIĘKUJĘ ZA UWAGĘ</a:t>
            </a:r>
          </a:p>
          <a:p>
            <a:pPr algn="ctr"/>
            <a:endParaRPr lang="pl-PL" sz="25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endParaRPr lang="pl-PL" sz="2500" b="1" dirty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pl-PL" sz="25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JOANNA SKALSKA</a:t>
            </a:r>
          </a:p>
          <a:p>
            <a:pPr algn="ctr"/>
            <a:endParaRPr lang="pl-PL" sz="25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698" y="3099023"/>
            <a:ext cx="2208788" cy="197028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265292" y="2953605"/>
            <a:ext cx="3794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fundusze.kontakt@mswia.gov.pl</a:t>
            </a:r>
          </a:p>
        </p:txBody>
      </p:sp>
      <p:sp>
        <p:nvSpPr>
          <p:cNvPr id="4" name="Prostokąt 3"/>
          <p:cNvSpPr/>
          <p:nvPr/>
        </p:nvSpPr>
        <p:spPr>
          <a:xfrm>
            <a:off x="3113641" y="3741774"/>
            <a:ext cx="5942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www.gov.pl/web/dfe-mswia/fundusze-europejskie</a:t>
            </a:r>
            <a:endParaRPr lang="pl-PL" sz="2000" dirty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840486"/>
            <a:ext cx="1020277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FUNDUSZ BEZPIECZEŃSTWA WEWNĘTRZNEGO </a:t>
            </a:r>
          </a:p>
          <a:p>
            <a:pPr algn="ctr"/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CEL SZCZEGÓŁOWY 3 – ZAPOBIEGANIE I ZWALCZANIE PRZESTĘPCZOŚCI </a:t>
            </a:r>
            <a:r>
              <a:rPr lang="pl-PL" sz="17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7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pl-PL" sz="17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Jednym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celów polityki Funduszu Bezpieczeństwa Wewnętrznego </a:t>
            </a: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jest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przyczynianie się do zapewniania wysokiego poziomu bezpieczeństwa w Unii Europejskiej, w szczególności poprzez zapobieganie terroryzmowi </a:t>
            </a: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radykalizacji postaw, poważnej i zorganizowanej przestępczości i cyberprzestępczości oraz zwalczanie tych zjawisk, poprzez wspieranie i ochronę ofiar przestępstw, a także poprzez przygotowywanie się do zdarzeń, ryzyka i kryzysów dotyczących bezpieczeństwa, ochronę przed nimi i skuteczne zarządzanie nimi.</a:t>
            </a:r>
          </a:p>
          <a:p>
            <a:pPr>
              <a:lnSpc>
                <a:spcPct val="150000"/>
              </a:lnSpc>
            </a:pPr>
            <a:endParaRPr lang="pl-PL" sz="1600" dirty="0" smtClean="0">
              <a:latin typeface="Lato "/>
            </a:endParaRPr>
          </a:p>
          <a:p>
            <a:pPr algn="ctr">
              <a:lnSpc>
                <a:spcPct val="200000"/>
              </a:lnSpc>
            </a:pPr>
            <a:endParaRPr lang="pl-PL" sz="17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29567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668069"/>
            <a:ext cx="1020277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ZAKRES NABORU NR FBWP.03.01-IZ.00-002/24</a:t>
            </a:r>
          </a:p>
          <a:p>
            <a:pPr algn="ctr"/>
            <a:endParaRPr lang="pl-PL" sz="20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Nabór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wniosków dotyczy Celu szczegółowego 3 – Zapobieganie i zwalczanie przestępczości, środka wykonawczego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d) oraz e):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środek wykonawczy d)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zakup odpowiednich urządzeń oraz wprowadzenie lub ulepszenie specjalistycznych obiektów szkoleniowych i innej odpowiedniej podstawowej infrastruktury dotyczącej bezpieczeństwa,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aby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wzmocnić środki gotowości, zwiększyć odporność, wiedzę społeczeństwa oraz usprawnić adekwatne reagowanie w odniesieniu do zagrożeń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bezpieczeństwa;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u="sng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środek </a:t>
            </a:r>
            <a:r>
              <a:rPr lang="pl-PL" sz="1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wykonawczy e)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ochrona infrastruktury krytycznej przed zdarzeniami związanymi z bezpieczeństwem poprzez wykrywanie, ocenę i eliminowanie słabych punktów.</a:t>
            </a: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1600" b="1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126913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376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ZAKRES </a:t>
            </a:r>
            <a:r>
              <a:rPr lang="pl-PL" sz="2200" b="1" dirty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NABORU NR </a:t>
            </a: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FBWP.03.01-IZ.00-002/24</a:t>
            </a:r>
          </a:p>
          <a:p>
            <a:pPr lvl="0"/>
            <a:r>
              <a:rPr lang="pl-PL" sz="20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20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b="1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Zakres naboru dotyczy działań mających na celu:</a:t>
            </a:r>
            <a:endParaRPr lang="pl-PL" sz="1600" b="1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u="sng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wzmocnienie </a:t>
            </a:r>
            <a:r>
              <a:rPr lang="pl-PL" sz="1600" u="sng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potencjału organów ścigania i innych właściwych instytucji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zapobieganiu i zwalczaniu poważnej i zorganizowanej przestępczości, terroryzmowi i radykalizacji, korupcji, cyberprzestępczości oraz usprawnienie adekwatnego reagowania w odniesieniu do zagrożeń bezpieczeństwa;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u="sng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zapewnienie </a:t>
            </a:r>
            <a:r>
              <a:rPr lang="pl-PL" sz="1600" u="sng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bezpieczeństwa obywateli i infrastruktury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w tym tzw. celów miękkich, wzmocnienie potencjału właściwych instytucji w zakresie prewencji zagrożeń terrorystycznych oraz ochrony przestrzeni publicznej, </a:t>
            </a: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także ulepszenie współpracy struktur </a:t>
            </a: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bezpieczeństwa.</a:t>
            </a:r>
            <a:endParaRPr lang="pl-PL" sz="1600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395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5301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DZIAŁANIA KWALIFIKUJĄCE SIĘ DO DOFINANSOWANIA W RAMACH NABORU (1):</a:t>
            </a:r>
          </a:p>
          <a:p>
            <a:pPr lvl="0"/>
            <a:endParaRPr lang="pl-PL" sz="1600" b="1" dirty="0" smtClean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Podejmowanie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działań zwiększających odporność w odniesieniu do pojawiających się zagrożeń, w tym nielegalnego handlu przez Internet, zagrożeń hybrydowych, szkodliwego wykorzystywania systemów bezzałogowego statku powietrznego oraz zagrożeń chemicznych, biologicznych, radiologicznych i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jądrowych;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Usprawnienie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 i narzędzi organów egzekwowania prawa w walce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przestępczością na szkodę interesów finansowych UE. Doposażenie instytucji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oprogramowanie usprawniające postępowania analityczne transakcji z udziałem </a:t>
            </a:r>
            <a:r>
              <a:rPr lang="pl-PL" sz="1400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kryptowalut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w celu ulepszenia technik dochodzeń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finansowych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realizacji działań dotyczących zidentyfikowanych potrzeb uwzględnione zostaną innowacyjne rozwiązania i metody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Finansowanie sprzętu, pojazdów specjalistycznych, systemów komunikacyjnych i obiektów istotnych </a:t>
            </a:r>
            <a:b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punktu widzenia bezpieczeństwa;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400" dirty="0" smtClean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223212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502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PRZYKŁADOWE DZIAŁANIA KWALIFIKUJĄCE SIĘ DO DOFINANSOWANIA W RAMACH NABORU (2):</a:t>
            </a:r>
          </a:p>
          <a:p>
            <a:pPr lvl="0"/>
            <a:endParaRPr lang="pl-PL" sz="1600" b="1" dirty="0" smtClean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Zwiększenie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działań wspierających skuteczne i skoordynowane reagowanie na sytuacje kryzysowe oraz połączenie istniejących w poszczególnych sektorach zdolności, w tym ochrony ludności, przeciwdziałania terroryzmowi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cyberprzestępczości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Poprawa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współdziałania organów publicznych i innych sektorów dla podniesienia poziomu bezpieczeństwa w przestrzeni publicznej i infrastruktury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krytycznej;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Ochrona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przestrzeni publicznej: wzmacnianie współpracy sektora publicznego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prywatnym, wzmacnianie ochrony przez zagrożeniami, zakup urządzeń do wykrywania zagrożeń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CBRJW;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Zarządzanie </a:t>
            </a:r>
            <a:r>
              <a:rPr lang="pl-PL" sz="14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kryzysowe i ochrona infrastruktury krytycznej przed zdarzeniami związanymi z bezpieczeństwem poprzez wykrywanie, ocenę i eliminowanie słabych </a:t>
            </a:r>
            <a:r>
              <a:rPr lang="pl-PL" sz="14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punktów.</a:t>
            </a:r>
            <a:endParaRPr lang="pl-PL" sz="1400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343580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TRYB NABORU WNIOSKÓW:</a:t>
            </a:r>
          </a:p>
          <a:p>
            <a:pPr lvl="0"/>
            <a:endParaRPr lang="pl-PL" sz="1600" b="1" dirty="0" smtClean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dirty="0" smtClean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względu na szczególny charakter projektów planowanych do dofinansowania w ramach przedmiotowego naboru, Instytucja Zarządzająca podjęła decyzję o przeprowadzeniu niekonkurencyjnego trybu naboru wniosków – </a:t>
            </a:r>
            <a:r>
              <a:rPr lang="pl-PL" sz="16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nabór ograniczony. </a:t>
            </a:r>
            <a:endParaRPr lang="pl-PL" sz="1600" b="1" u="sng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endParaRPr lang="pl-PL" sz="1600" dirty="0" smtClean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Zaproszenie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jest skierowane do zamkniętego grona potencjalnych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beneficjentów, którzy mają monopol faktyczny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prawny w obszarze naboru.</a:t>
            </a:r>
            <a:endParaRPr lang="pl-PL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0">
              <a:lnSpc>
                <a:spcPct val="150000"/>
              </a:lnSpc>
            </a:pPr>
            <a:endParaRPr lang="pl-PL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41819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 NABORU: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Budżet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naboru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wynosi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16 000 000 EUR (ok. 69 070 400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PLN*);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Maksymalny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poziom dofinansowania projektu z FBW wynosi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75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%;</a:t>
            </a:r>
            <a:endParaRPr lang="pl-PL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przypadku realizacji działań wymienionych w zał. IV Rozporządzenia FBW m.in. projektów których celem jest zapobieganie i przeciwdziałanie radykalizacji, zapobieganie cyberprzestępczości, poprawa bezpieczeństwa i odporności infrastruktury krytycznej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poziom dofinansowania może osiągnąć max. 90%.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Wnioskodawca musi wykazać we wniosku,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że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spełnia ww. przesłanki, co zostanie zweryfikowane na etapie oceny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projektu;</a:t>
            </a:r>
            <a:endParaRPr lang="pl-PL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Minimalna wartość projektu 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nie może być niższa niż 1 500 000 PLN.</a:t>
            </a:r>
          </a:p>
          <a:p>
            <a:pPr lvl="0">
              <a:lnSpc>
                <a:spcPct val="150000"/>
              </a:lnSpc>
            </a:pPr>
            <a:endParaRPr lang="pl-PL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50000"/>
              </a:lnSpc>
            </a:pPr>
            <a:endParaRPr lang="pl-PL" sz="17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602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6" y="5231181"/>
            <a:ext cx="4026651" cy="1063922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280160" y="796578"/>
            <a:ext cx="1020277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200" b="1" dirty="0" smtClean="0">
                <a:solidFill>
                  <a:srgbClr val="0020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POZOSTAŁE WAŻNE INFORMACJE (1):</a:t>
            </a:r>
          </a:p>
          <a:p>
            <a:pPr lvl="0" algn="ctr"/>
            <a:endParaRPr lang="pl-PL" sz="2200" b="1" dirty="0" smtClean="0">
              <a:solidFill>
                <a:srgbClr val="0020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Jeden wnioskodawca może złożyć maksymalnie 3 wnioski o dofinansowanie w przypadku projektów obejmujących cały kraj lub 1 wniosek o dofinansowanie w przypadku projektów </a:t>
            </a:r>
            <a:r>
              <a:rPr lang="pl-PL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regionalnych;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 do zasady na zakup sprzętu, środków transportu lub budowę obiektów istotnych z punktu widzenia bezpieczeństwa może być przeznaczone maksymalnie 35% wartości projektu. Jeżeli jednak charakter projektu tego wymaga, poziom ten może zostać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zwiększony;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Sprzęt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zakupiony w przypadku projektów </a:t>
            </a:r>
            <a:r>
              <a:rPr lang="pl-PL" sz="1600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szkoleniowych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może być wykorzystywany do celów projektu związanych z działaniami szkoleniowymi, ale nie może stanowić dominującego komponentu </a:t>
            </a: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projektu – </a:t>
            </a:r>
            <a:b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takie zakupy maksymalnie 35% wartości projektu; </a:t>
            </a:r>
            <a:endParaRPr lang="pl-PL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017623" y="5532310"/>
            <a:ext cx="54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Funduszy Europejskich</a:t>
            </a:r>
          </a:p>
        </p:txBody>
      </p:sp>
    </p:spTree>
    <p:extLst>
      <p:ext uri="{BB962C8B-B14F-4D97-AF65-F5344CB8AC3E}">
        <p14:creationId xmlns:p14="http://schemas.microsoft.com/office/powerpoint/2010/main" val="345621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widenda">
  <a:themeElements>
    <a:clrScheme name="Dyw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yw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w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1529</Words>
  <Application>Microsoft Office PowerPoint</Application>
  <PresentationFormat>Panoramiczny</PresentationFormat>
  <Paragraphs>141</Paragraphs>
  <Slides>17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6" baseType="lpstr">
      <vt:lpstr>Arial</vt:lpstr>
      <vt:lpstr>Calibri</vt:lpstr>
      <vt:lpstr>Gill Sans MT</vt:lpstr>
      <vt:lpstr>Lato</vt:lpstr>
      <vt:lpstr>Lato </vt:lpstr>
      <vt:lpstr>Times New Roman</vt:lpstr>
      <vt:lpstr>Wingdings</vt:lpstr>
      <vt:lpstr>Wingdings 2</vt:lpstr>
      <vt:lpstr>Dywidenda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MSWiA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communication in public administration</dc:title>
  <dc:creator>Ołtarzewska Karolina</dc:creator>
  <cp:lastModifiedBy>Skalska Joanna</cp:lastModifiedBy>
  <cp:revision>229</cp:revision>
  <dcterms:created xsi:type="dcterms:W3CDTF">2022-09-20T06:03:00Z</dcterms:created>
  <dcterms:modified xsi:type="dcterms:W3CDTF">2024-09-05T13:10:03Z</dcterms:modified>
</cp:coreProperties>
</file>