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6" r:id="rId1"/>
    <p:sldMasterId id="2147483689" r:id="rId2"/>
    <p:sldMasterId id="2147483705" r:id="rId3"/>
    <p:sldMasterId id="2147483707" r:id="rId4"/>
  </p:sldMasterIdLst>
  <p:notesMasterIdLst>
    <p:notesMasterId r:id="rId33"/>
  </p:notesMasterIdLst>
  <p:handoutMasterIdLst>
    <p:handoutMasterId r:id="rId34"/>
  </p:handoutMasterIdLst>
  <p:sldIdLst>
    <p:sldId id="391" r:id="rId5"/>
    <p:sldId id="379" r:id="rId6"/>
    <p:sldId id="420" r:id="rId7"/>
    <p:sldId id="421" r:id="rId8"/>
    <p:sldId id="457" r:id="rId9"/>
    <p:sldId id="450" r:id="rId10"/>
    <p:sldId id="423" r:id="rId11"/>
    <p:sldId id="424" r:id="rId12"/>
    <p:sldId id="425" r:id="rId13"/>
    <p:sldId id="426" r:id="rId14"/>
    <p:sldId id="455" r:id="rId15"/>
    <p:sldId id="454" r:id="rId16"/>
    <p:sldId id="430" r:id="rId17"/>
    <p:sldId id="428" r:id="rId18"/>
    <p:sldId id="429" r:id="rId19"/>
    <p:sldId id="431" r:id="rId20"/>
    <p:sldId id="432" r:id="rId21"/>
    <p:sldId id="433" r:id="rId22"/>
    <p:sldId id="435" r:id="rId23"/>
    <p:sldId id="441" r:id="rId24"/>
    <p:sldId id="442" r:id="rId25"/>
    <p:sldId id="443" r:id="rId26"/>
    <p:sldId id="456" r:id="rId27"/>
    <p:sldId id="444" r:id="rId28"/>
    <p:sldId id="438" r:id="rId29"/>
    <p:sldId id="439" r:id="rId30"/>
    <p:sldId id="447" r:id="rId31"/>
    <p:sldId id="334" r:id="rId3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8561" autoAdjust="0"/>
  </p:normalViewPr>
  <p:slideViewPr>
    <p:cSldViewPr>
      <p:cViewPr varScale="1">
        <p:scale>
          <a:sx n="82" d="100"/>
          <a:sy n="82" d="100"/>
        </p:scale>
        <p:origin x="75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553" cy="4979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532" y="1"/>
            <a:ext cx="2945553" cy="4979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F8A79-5603-4B26-80FF-70C18CF28238}" type="datetimeFigureOut">
              <a:rPr lang="pl-PL" smtClean="0"/>
              <a:t>06.09.2024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5553" cy="4979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532" y="9428716"/>
            <a:ext cx="2945553" cy="4979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8A554-FD6B-4505-BDEC-0046627A46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7983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5658" cy="496332"/>
          </a:xfrm>
          <a:prstGeom prst="rect">
            <a:avLst/>
          </a:prstGeom>
        </p:spPr>
        <p:txBody>
          <a:bodyPr vert="horz" lIns="91522" tIns="45760" rIns="91522" bIns="4576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8" cy="496332"/>
          </a:xfrm>
          <a:prstGeom prst="rect">
            <a:avLst/>
          </a:prstGeom>
        </p:spPr>
        <p:txBody>
          <a:bodyPr vert="horz" lIns="91522" tIns="45760" rIns="91522" bIns="45760" rtlCol="0"/>
          <a:lstStyle>
            <a:lvl1pPr algn="r">
              <a:defRPr sz="1200"/>
            </a:lvl1pPr>
          </a:lstStyle>
          <a:p>
            <a:fld id="{142B3936-5089-4FFA-BB89-29EC3976BB11}" type="datetimeFigureOut">
              <a:rPr lang="sv-SE" smtClean="0"/>
              <a:pPr/>
              <a:t>2024-09-06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0" rIns="91522" bIns="4576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522" tIns="45760" rIns="91522" bIns="4576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28584"/>
            <a:ext cx="2945658" cy="496332"/>
          </a:xfrm>
          <a:prstGeom prst="rect">
            <a:avLst/>
          </a:prstGeom>
        </p:spPr>
        <p:txBody>
          <a:bodyPr vert="horz" lIns="91522" tIns="45760" rIns="91522" bIns="4576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428584"/>
            <a:ext cx="2945658" cy="496332"/>
          </a:xfrm>
          <a:prstGeom prst="rect">
            <a:avLst/>
          </a:prstGeom>
        </p:spPr>
        <p:txBody>
          <a:bodyPr vert="horz" lIns="91522" tIns="45760" rIns="91522" bIns="45760" rtlCol="0" anchor="b"/>
          <a:lstStyle>
            <a:lvl1pPr algn="r">
              <a:defRPr sz="1200"/>
            </a:lvl1pPr>
          </a:lstStyle>
          <a:p>
            <a:fld id="{152A67CD-A179-43FE-8514-8BFE5F8407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2609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92730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776575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715693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392" y="928722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400880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419675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60271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158789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605845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29" y="692696"/>
            <a:ext cx="2633635" cy="1508797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2852937"/>
            <a:ext cx="12192000" cy="400506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1" y="3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4" name="Prostokąt 12"/>
          <p:cNvSpPr/>
          <p:nvPr userDrawn="1"/>
        </p:nvSpPr>
        <p:spPr>
          <a:xfrm>
            <a:off x="-4762" y="0"/>
            <a:ext cx="3362327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1" name="Prostokąt 12"/>
          <p:cNvSpPr/>
          <p:nvPr userDrawn="1"/>
        </p:nvSpPr>
        <p:spPr>
          <a:xfrm flipV="1">
            <a:off x="-513" y="6208859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7" name="Prostokąt 12"/>
          <p:cNvSpPr/>
          <p:nvPr userDrawn="1"/>
        </p:nvSpPr>
        <p:spPr>
          <a:xfrm flipV="1">
            <a:off x="-4763" y="6530395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A0D2C241-9C12-7894-CE04-FCE152AE2D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414520" y="968970"/>
            <a:ext cx="6053551" cy="864096"/>
          </a:xfrm>
          <a:prstGeom prst="rect">
            <a:avLst/>
          </a:prstGeom>
        </p:spPr>
      </p:pic>
      <p:sp>
        <p:nvSpPr>
          <p:cNvPr id="6" name="Symbol zastępczy tytułu 5">
            <a:extLst>
              <a:ext uri="{FF2B5EF4-FFF2-40B4-BE49-F238E27FC236}">
                <a16:creationId xmlns:a16="http://schemas.microsoft.com/office/drawing/2014/main" id="{3A0C41A8-14C9-166D-69EB-A5E3A1943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627" y="322343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FUNDUSZ Bezpieczeństwa Wewnętrznego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71F9C4F-884E-700A-8C2D-C0417B654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B6D8B-4138-432E-BF83-7F048DD353CA}" type="datetimeFigureOut">
              <a:rPr lang="pl-PL" smtClean="0"/>
              <a:t>06.09.2024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77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2" r:id="rId3"/>
    <p:sldLayoutId id="2147483680" r:id="rId4"/>
  </p:sldLayoutIdLst>
  <p:transition spd="slow">
    <p:wipe/>
  </p:transition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lang="pl-PL" sz="3200" b="1" i="0" kern="1200" cap="small" baseline="0" dirty="0">
          <a:solidFill>
            <a:schemeClr val="bg1"/>
          </a:solidFill>
          <a:latin typeface="Lato" panose="020F0502020204030203" pitchFamily="34" charset="-18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5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3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4" y="6768099"/>
            <a:ext cx="3362327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8" name="pole tekstowe 17"/>
          <p:cNvSpPr txBox="1"/>
          <p:nvPr userDrawn="1"/>
        </p:nvSpPr>
        <p:spPr>
          <a:xfrm>
            <a:off x="11136560" y="6475284"/>
            <a:ext cx="86409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350" dirty="0">
                <a:solidFill>
                  <a:schemeClr val="bg1"/>
                </a:solidFill>
                <a:latin typeface="+mn-lt"/>
              </a:rPr>
              <a:t> </a:t>
            </a:r>
            <a:fld id="{29E4527B-2628-4723-925A-D3CE2F8FC789}" type="slidenum">
              <a:rPr lang="pl-PL" sz="135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pl-PL" sz="135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4E26AEEB-94C4-56B3-A7B1-B591CD4ACB2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843352" y="5661248"/>
            <a:ext cx="5123938" cy="73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44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transition spd="slow">
    <p:wipe/>
  </p:transition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0" y="0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2"/>
          <p:cNvSpPr/>
          <p:nvPr userDrawn="1"/>
        </p:nvSpPr>
        <p:spPr>
          <a:xfrm>
            <a:off x="-4763" y="0"/>
            <a:ext cx="3362326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9" name="Prostokąt 12"/>
          <p:cNvSpPr/>
          <p:nvPr userDrawn="1"/>
        </p:nvSpPr>
        <p:spPr>
          <a:xfrm flipV="1">
            <a:off x="-514" y="6208855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1" name="Prostokąt 12"/>
          <p:cNvSpPr/>
          <p:nvPr userDrawn="1"/>
        </p:nvSpPr>
        <p:spPr>
          <a:xfrm flipV="1">
            <a:off x="-4763" y="6530391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D916E257-95EB-F3CC-E506-E78E51182B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3392" y="603422"/>
            <a:ext cx="10742083" cy="15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2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ransition spd="slow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cap="small" baseline="0">
          <a:solidFill>
            <a:srgbClr val="00339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3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2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5" y="6768095"/>
            <a:ext cx="3362326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9428D8DB-434A-6D60-E898-4F7E983FDA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070916" y="5695760"/>
            <a:ext cx="5121084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11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ransition spd="slow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F1A45C7-953C-4BD1-38AC-8BD096197B7C}"/>
              </a:ext>
            </a:extLst>
          </p:cNvPr>
          <p:cNvSpPr txBox="1"/>
          <p:nvPr/>
        </p:nvSpPr>
        <p:spPr>
          <a:xfrm>
            <a:off x="191344" y="3356992"/>
            <a:ext cx="11809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cap="small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  <a:t>FUNDUSZ BEZPIECZEŃSTWA WEWNĘTRZNEGO  </a:t>
            </a:r>
            <a:br>
              <a:rPr lang="pl-PL" sz="2400" b="1" cap="small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</a:br>
            <a:r>
              <a:rPr lang="pl-PL" sz="2400" b="1" cap="small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  <a:t>PERSPEKTYWA FINANSOWA 2021 – 2027</a:t>
            </a:r>
          </a:p>
          <a:p>
            <a:pPr algn="r"/>
            <a:endParaRPr lang="pl-PL" sz="2400" b="1" cap="small" dirty="0">
              <a:solidFill>
                <a:schemeClr val="bg1"/>
              </a:solidFill>
              <a:latin typeface="Lato" panose="020F0502020204030203" pitchFamily="34" charset="-18"/>
              <a:ea typeface="+mj-ea"/>
              <a:cs typeface="+mj-cs"/>
            </a:endParaRPr>
          </a:p>
          <a:p>
            <a:pPr algn="r"/>
            <a:endParaRPr lang="pl-PL" sz="2400" b="1" cap="small" dirty="0">
              <a:solidFill>
                <a:schemeClr val="bg1"/>
              </a:solidFill>
              <a:latin typeface="Lato" panose="020F0502020204030203" pitchFamily="34" charset="-18"/>
              <a:ea typeface="+mj-ea"/>
              <a:cs typeface="+mj-cs"/>
            </a:endParaRPr>
          </a:p>
          <a:p>
            <a:pPr algn="r"/>
            <a:r>
              <a:rPr lang="pl-PL" sz="2400" b="1" cap="small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  <a:t>BUDŻET I KWALIFIKOWALNOŚĆ WYDATKÓW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8D55EBC-A0AE-5847-CA9A-C104D7760002}"/>
              </a:ext>
            </a:extLst>
          </p:cNvPr>
          <p:cNvSpPr txBox="1"/>
          <p:nvPr/>
        </p:nvSpPr>
        <p:spPr>
          <a:xfrm>
            <a:off x="407368" y="6021288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Lato" panose="020F0502020204030203" pitchFamily="34" charset="-18"/>
                <a:ea typeface="+mj-ea"/>
                <a:cs typeface="+mj-cs"/>
              </a:rPr>
              <a:t>Warszawa, 6 września 2024 r.</a:t>
            </a:r>
          </a:p>
        </p:txBody>
      </p:sp>
    </p:spTree>
    <p:extLst>
      <p:ext uri="{BB962C8B-B14F-4D97-AF65-F5344CB8AC3E}">
        <p14:creationId xmlns:p14="http://schemas.microsoft.com/office/powerpoint/2010/main" val="2457895795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80B025-6310-7231-1B8F-1F9A35041F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C091098-F151-8FA5-FDE6-9251C86538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E68EB54-6BFF-5455-218D-67DB8D47D501}"/>
              </a:ext>
            </a:extLst>
          </p:cNvPr>
          <p:cNvSpPr txBox="1"/>
          <p:nvPr/>
        </p:nvSpPr>
        <p:spPr>
          <a:xfrm>
            <a:off x="825606" y="2060848"/>
            <a:ext cx="1054078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lphaUcPeriod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Koszty personelu – z wyłączeniem kosztów zarządzania projektem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Koszty transportu, podróży i utrzymania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Sprzęt, oprogramowanie i wyposażenie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Nieruchomości (zakup, budowa, remont, najem, usługi ogólne)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Towary zużywające się i zaopatrzenie, inne wydatki drobne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Usługi zewnętrzne (tzw. podwykonawstwo)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Informacje, publikacje i promocja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Inne koszty bezpośrednie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6D3D6F9-6DED-9010-C460-F05E5C5448B5}"/>
              </a:ext>
            </a:extLst>
          </p:cNvPr>
          <p:cNvSpPr txBox="1"/>
          <p:nvPr/>
        </p:nvSpPr>
        <p:spPr>
          <a:xfrm>
            <a:off x="825606" y="1393612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WYDATKI BEZPOŚREDNIE – linie budżetowe</a:t>
            </a:r>
          </a:p>
        </p:txBody>
      </p:sp>
    </p:spTree>
    <p:extLst>
      <p:ext uri="{BB962C8B-B14F-4D97-AF65-F5344CB8AC3E}">
        <p14:creationId xmlns:p14="http://schemas.microsoft.com/office/powerpoint/2010/main" val="57876282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43ABE4-08DF-08EA-75C4-EF455AAA8F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2C567DC-6AD0-EBA8-9643-3285BE087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48BF851-196B-FF87-0719-21D1246B48A9}"/>
              </a:ext>
            </a:extLst>
          </p:cNvPr>
          <p:cNvSpPr txBox="1"/>
          <p:nvPr/>
        </p:nvSpPr>
        <p:spPr>
          <a:xfrm>
            <a:off x="825606" y="2060848"/>
            <a:ext cx="1067099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</a:rPr>
              <a:t>Personel projektu </a:t>
            </a:r>
            <a:r>
              <a:rPr lang="pl-PL" sz="20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</a:rPr>
              <a:t>– osoby </a:t>
            </a:r>
            <a:r>
              <a:rPr lang="pl-PL" sz="2000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</a:rPr>
              <a:t>zaangażowane do realizacji zadań/działań merytorycznych </a:t>
            </a:r>
            <a:r>
              <a:rPr lang="pl-PL" sz="20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</a:rPr>
              <a:t>w ramach projektu, które osobiście wykonują zadania w ramach projektu tj. w szczególności osoby zatrudnione na postawie stosunku pracy lub stosunku cywilno-prawnego oraz osoby prowadzące jednoosobową działalność gospodarczą. </a:t>
            </a:r>
          </a:p>
          <a:p>
            <a:endParaRPr lang="pl-PL" sz="2000" b="0" i="0" u="none" strike="noStrike" baseline="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</a:endParaRPr>
          </a:p>
          <a:p>
            <a:r>
              <a:rPr lang="pl-PL" sz="2000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</a:rPr>
              <a:t>Personel zarządzający projektu </a:t>
            </a:r>
            <a:r>
              <a:rPr lang="pl-PL" sz="20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</a:rPr>
              <a:t>– personel wykonujący </a:t>
            </a:r>
            <a:r>
              <a:rPr lang="pl-PL" sz="2000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</a:rPr>
              <a:t>czynności związane z zarządzaniem projektem </a:t>
            </a:r>
            <a:r>
              <a:rPr lang="pl-PL" sz="20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</a:rPr>
              <a:t>(nie zaś czynności bezpośrednio związane z zadaniami/działaniami merytorycznymi</a:t>
            </a:r>
            <a:r>
              <a:rPr lang="pl-PL" sz="2000" b="0" i="0" u="none" strike="noStrike" baseline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</a:rPr>
              <a:t>), </a:t>
            </a:r>
            <a:r>
              <a:rPr lang="pl-PL" sz="200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</a:rPr>
              <a:t>czyli </a:t>
            </a:r>
            <a:r>
              <a:rPr lang="pl-PL" sz="2000" b="0" i="0" u="none" strike="noStrike" baseline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</a:rPr>
              <a:t>takie </a:t>
            </a:r>
            <a:r>
              <a:rPr lang="pl-PL" sz="20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</a:rPr>
              <a:t>osoby jak kierownik/koordynator projektu, asystent koordynatora lub kierownika projektu, specjalista ds. rozliczeń, finansów, informacji, promocji, ewaluacji, księgowy, asystent biurowo-administracyjny itp. </a:t>
            </a:r>
            <a:endParaRPr lang="pl-PL" sz="2000" dirty="0">
              <a:solidFill>
                <a:schemeClr val="tx1">
                  <a:lumMod val="85000"/>
                  <a:lumOff val="1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0B1D8FD0-39F6-F7E7-5BA0-48FA96885D2D}"/>
              </a:ext>
            </a:extLst>
          </p:cNvPr>
          <p:cNvSpPr txBox="1"/>
          <p:nvPr/>
        </p:nvSpPr>
        <p:spPr>
          <a:xfrm>
            <a:off x="825606" y="1393612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A. KOSZTY PERSONELU </a:t>
            </a:r>
          </a:p>
        </p:txBody>
      </p:sp>
    </p:spTree>
    <p:extLst>
      <p:ext uri="{BB962C8B-B14F-4D97-AF65-F5344CB8AC3E}">
        <p14:creationId xmlns:p14="http://schemas.microsoft.com/office/powerpoint/2010/main" val="419385219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415B2D-3754-C8CE-B9BF-96358E35CC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B9AC7F0-2D47-CD67-546E-264C4721A8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7BF9F3C-2211-DE34-7D1D-93AE7468B9E3}"/>
              </a:ext>
            </a:extLst>
          </p:cNvPr>
          <p:cNvSpPr txBox="1"/>
          <p:nvPr/>
        </p:nvSpPr>
        <p:spPr>
          <a:xfrm>
            <a:off x="825606" y="1988840"/>
            <a:ext cx="1054078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koszty personelu muszą zostać szczegółowo określone w budżecie projektu z podaniem stanowisk i liczby personelu </a:t>
            </a:r>
          </a:p>
          <a:p>
            <a:endParaRPr lang="pl-PL" sz="20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koszty personelu pośrednio związane z projektem (np. kadrowa, księgowa), można rozliczyć w ramach kosztów pośrednich</a:t>
            </a:r>
          </a:p>
          <a:p>
            <a:endParaRPr lang="pl-PL" sz="20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Kwalifikowalne są koszty personelu zatrudnianego do realizacji projektu na postawie: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umowy o pracę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umowy o charakterze cywilnoprawnym (umowa zlecenie, umowa o dzieło)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umowy z osobą fizyczną prowadzącą działalności gospodarczą 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osobiście</a:t>
            </a: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wykonującą zadania w projekcie.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369E8B2-4FBF-310A-40A4-796BC860D1AC}"/>
              </a:ext>
            </a:extLst>
          </p:cNvPr>
          <p:cNvSpPr txBox="1"/>
          <p:nvPr/>
        </p:nvSpPr>
        <p:spPr>
          <a:xfrm>
            <a:off x="825606" y="1393612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A. KOSZTY PERSONELU</a:t>
            </a:r>
          </a:p>
        </p:txBody>
      </p:sp>
    </p:spTree>
    <p:extLst>
      <p:ext uri="{BB962C8B-B14F-4D97-AF65-F5344CB8AC3E}">
        <p14:creationId xmlns:p14="http://schemas.microsoft.com/office/powerpoint/2010/main" val="1492884600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85F572-AE94-FB90-BF0D-A3D7E1EC82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7D057F5-9591-3CCD-F44F-785DD5BA1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B2A032E-E655-1BCF-D1E8-5E48C670175A}"/>
              </a:ext>
            </a:extLst>
          </p:cNvPr>
          <p:cNvSpPr txBox="1"/>
          <p:nvPr/>
        </p:nvSpPr>
        <p:spPr>
          <a:xfrm>
            <a:off x="825606" y="1916832"/>
            <a:ext cx="10743002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Zaangażowanie do projektu z FBW na postawie umowy o pracę oraz 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jednocześnie</a:t>
            </a: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umowy zlecenia zawsze wiąże się z obowiązkiem prowadzenia 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karty czasu pracy.</a:t>
            </a:r>
          </a:p>
          <a:p>
            <a:endParaRPr lang="pl-PL" sz="2000" b="1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</a:t>
            </a:r>
            <a:r>
              <a:rPr lang="pl-PL" sz="16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arty czasu pracy uwzględniające wszystkie zadania wykonywane w projektach FBW (uwzględniając koszty pośrednie) oraz poza projektami FBW są wymagane </a:t>
            </a:r>
            <a:r>
              <a:rPr lang="pl-PL" sz="1600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 wyjątkiem, gdy:</a:t>
            </a:r>
          </a:p>
          <a:p>
            <a:endParaRPr lang="pl-PL" sz="1600" b="0" i="0" u="none" strike="noStrike" baseline="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osoba będąca personelem projektu </a:t>
            </a:r>
            <a:r>
              <a:rPr lang="pl-PL" sz="1600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 podstawie zawartej umowy o pracę w 100% czasu pracy zajmuje się projektem FBW</a:t>
            </a:r>
            <a:r>
              <a:rPr lang="pl-PL" sz="16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a jej stanowisko odpowiada jednej pozycji budżetu projektu;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osoba będąca personelem projektu jest pracownikiem Beneficjenta, zaś jej umowa tylko w części obejmuje zadania w ramach jednego projektu FBW oraz jednej pozycji budżetu projektu i jednocześnie w umowie o pracę lub zakresie obowiązków </a:t>
            </a:r>
            <a:r>
              <a:rPr lang="pl-PL" sz="1600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 wskazany procent lub udział zaangażowania</a:t>
            </a:r>
            <a:r>
              <a:rPr lang="pl-PL" sz="16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do tego projektu FBW </a:t>
            </a:r>
            <a:br>
              <a:rPr lang="pl-PL" sz="16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6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(np. na ½ etatu, ¼ etatu, 50% etatu, 25% etatu w ramach projektu);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jedyną formą wynagrodzenia wypłacaną w ramach kosztów bezpośrednich projektu FBW jest dodatek zadaniowy </a:t>
            </a:r>
            <a:r>
              <a:rPr lang="pl-PL" sz="16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lub kilka dodatków zadaniowych zachowując zasady ujęte w Podręczniku.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90C1400-CCEB-AA71-85B8-7CF54B179D3D}"/>
              </a:ext>
            </a:extLst>
          </p:cNvPr>
          <p:cNvSpPr txBox="1"/>
          <p:nvPr/>
        </p:nvSpPr>
        <p:spPr>
          <a:xfrm>
            <a:off x="825606" y="1393612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A. KOSZTY PERSONELU</a:t>
            </a:r>
          </a:p>
        </p:txBody>
      </p:sp>
    </p:spTree>
    <p:extLst>
      <p:ext uri="{BB962C8B-B14F-4D97-AF65-F5344CB8AC3E}">
        <p14:creationId xmlns:p14="http://schemas.microsoft.com/office/powerpoint/2010/main" val="498765604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1FA0CF-B221-98F6-EB44-A4BB82B709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4127540-84EC-C414-EBB8-20A932BAA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8D8F8E7-0B33-758F-2DEF-FA5B77EB38CC}"/>
              </a:ext>
            </a:extLst>
          </p:cNvPr>
          <p:cNvSpPr txBox="1"/>
          <p:nvPr/>
        </p:nvSpPr>
        <p:spPr>
          <a:xfrm>
            <a:off x="825606" y="1916832"/>
            <a:ext cx="10743002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wynagrodzenia brutto pracowników zatrudnionych na umowę o pracę w tym:</a:t>
            </a:r>
          </a:p>
          <a:p>
            <a:endParaRPr lang="pl-PL" b="1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wynagrodzenie zasadnicze</a:t>
            </a: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premie regulaminowe oraz uznaniowe</a:t>
            </a: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dodatek za staż pracy</a:t>
            </a: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dodatek funkcyjny, </a:t>
            </a: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dodatek zdaniowy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służbowy oraz specjalny</a:t>
            </a: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inne dodatki – zgodne z regulaminem wynagrodzenia w Instytucji Wnioskodawcy</a:t>
            </a: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składki na ubezpieczenia społeczne</a:t>
            </a: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składki na ubezpieczenie zdrowotne</a:t>
            </a: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składki na PPK (pracownicze plany kapitałowe)</a:t>
            </a: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podatek dochodowy od osób fizycznych</a:t>
            </a: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potrącenia z wynagrodzenia netto pracownika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6592D19-7E36-4205-E598-06D987CAF180}"/>
              </a:ext>
            </a:extLst>
          </p:cNvPr>
          <p:cNvSpPr txBox="1"/>
          <p:nvPr/>
        </p:nvSpPr>
        <p:spPr>
          <a:xfrm>
            <a:off x="825606" y="1268760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PRZYKŁADOWE WYDATKI KWALIFIKOWALNE</a:t>
            </a:r>
          </a:p>
        </p:txBody>
      </p:sp>
    </p:spTree>
    <p:extLst>
      <p:ext uri="{BB962C8B-B14F-4D97-AF65-F5344CB8AC3E}">
        <p14:creationId xmlns:p14="http://schemas.microsoft.com/office/powerpoint/2010/main" val="503999676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F8D910-DD65-F8B5-0EFC-D3AF26C8F6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350B11E-D4A2-ECBA-8AB4-27E5102D8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15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751BC0E-6312-A196-C9E3-8503BB41A56C}"/>
              </a:ext>
            </a:extLst>
          </p:cNvPr>
          <p:cNvSpPr txBox="1"/>
          <p:nvPr/>
        </p:nvSpPr>
        <p:spPr>
          <a:xfrm>
            <a:off x="825606" y="1916832"/>
            <a:ext cx="1074300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wynagrodzenie brutto osób zatrudnionych na umowy cywilnoprawne, w tym umowy zlecenia, umowy o dzieło;</a:t>
            </a:r>
          </a:p>
          <a:p>
            <a:endParaRPr lang="pl-PL" b="1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wynagrodzenie osoby fizycznej prowadzącej działalność gospodarczą osobiście wykonującą zadania w projekcie;</a:t>
            </a:r>
          </a:p>
          <a:p>
            <a:endParaRPr lang="pl-PL" b="1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odpłatność pracodawcy z tytułu:</a:t>
            </a:r>
          </a:p>
          <a:p>
            <a:endParaRPr lang="pl-PL" b="1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składek na ubezpieczenia społeczne</a:t>
            </a: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składek na PPK</a:t>
            </a: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składek na FP i FGŚP (jeśli dotyczy)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dodatkowe wynagrodzenie roczne za okres przepracowany na rzecz projektu </a:t>
            </a:r>
            <a:b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 w odpowiedniej proporcji.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D49BA0C-D15A-8153-8A5D-B861BE3FEE9D}"/>
              </a:ext>
            </a:extLst>
          </p:cNvPr>
          <p:cNvSpPr txBox="1"/>
          <p:nvPr/>
        </p:nvSpPr>
        <p:spPr>
          <a:xfrm>
            <a:off x="825606" y="1268760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PRZYKŁADOWE WYDATKI KWALIFIKOWLANE </a:t>
            </a:r>
          </a:p>
        </p:txBody>
      </p:sp>
    </p:spTree>
    <p:extLst>
      <p:ext uri="{BB962C8B-B14F-4D97-AF65-F5344CB8AC3E}">
        <p14:creationId xmlns:p14="http://schemas.microsoft.com/office/powerpoint/2010/main" val="535417372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1164B7-57FC-73EB-B65A-F8D0EB75CC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E547F96-0EDC-17D9-102B-199285D13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16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A8B177C-8121-E151-3857-4F6CC47C2D0E}"/>
              </a:ext>
            </a:extLst>
          </p:cNvPr>
          <p:cNvSpPr txBox="1"/>
          <p:nvPr/>
        </p:nvSpPr>
        <p:spPr>
          <a:xfrm>
            <a:off x="825606" y="1916832"/>
            <a:ext cx="1054078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wydatki dokonane w formie gotówkowej (kasowej);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nagrody okolicznościowe, jubileuszowe;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premie uznaniowe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odprawy emerytalno-rentowe, odprawy z tytułu zwolnienia z pracy;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dodatki niepieniężne przyznane pracownikowi;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odpisy na ZFŚS;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świadczenie finansowe ze środków ZFŚS;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składki na PFRON;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wynagrodzenia chorobowe płatne przez ZUS;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zasiłki finansowane ze środków ZUS;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ekwiwalent a niewykorzystany urlop </a:t>
            </a:r>
            <a:b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(wyj. pracownik nie miał możliwości wykorzystać urlopu/sytuacja losowa).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8DC1580-297D-F14D-33FE-0D646E6C5D67}"/>
              </a:ext>
            </a:extLst>
          </p:cNvPr>
          <p:cNvSpPr txBox="1"/>
          <p:nvPr/>
        </p:nvSpPr>
        <p:spPr>
          <a:xfrm>
            <a:off x="825606" y="1393612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PRZYKŁADOWE WYDATKI NIEKWALIFIKOWALNE</a:t>
            </a:r>
          </a:p>
        </p:txBody>
      </p:sp>
    </p:spTree>
    <p:extLst>
      <p:ext uri="{BB962C8B-B14F-4D97-AF65-F5344CB8AC3E}">
        <p14:creationId xmlns:p14="http://schemas.microsoft.com/office/powerpoint/2010/main" val="2249292742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84A8C9-E7F2-FCF4-0B89-FA8494F8DD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E103C24-7F5D-E9E6-1EF4-86D1FBD8A7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17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37F467C-7EDC-4AC4-978F-A4C21D007591}"/>
              </a:ext>
            </a:extLst>
          </p:cNvPr>
          <p:cNvSpPr txBox="1"/>
          <p:nvPr/>
        </p:nvSpPr>
        <p:spPr>
          <a:xfrm>
            <a:off x="825606" y="2060848"/>
            <a:ext cx="1074300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Koszty podroży, zakwaterowania i utrzymania wg poniższych zasad:</a:t>
            </a:r>
          </a:p>
          <a:p>
            <a:endParaRPr lang="pl-PL" sz="2000" b="1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kwalifikowalne na podstawie rzeczywiście poniesionych kosztów;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najbardziej ekonomiczny środek transportu, w tym bilet kolejowy 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II klasie;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przeloty, co do zasady dla podróży zagranicznych i wyłącznie w klasie ekonomicznej;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prywatny samochód – zwrot kosztów wg kosztu transportu publicznego lub stawki kilometrowej zgodnie z limitami krajowymi;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koszty zakwaterowania – nie ustalono limitu kosztów zakwaterowania, zaleca się jednak przyjęcie ceny noclegu w hotelu do wysokości 500 zł/dobę;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koszty wyżywienia/utrzymania.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AA81F05-25E1-D9B0-EC0E-4A85323870FA}"/>
              </a:ext>
            </a:extLst>
          </p:cNvPr>
          <p:cNvSpPr txBox="1"/>
          <p:nvPr/>
        </p:nvSpPr>
        <p:spPr>
          <a:xfrm>
            <a:off x="825606" y="1393612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B. KOSZTY TRANSPORTU I UTRZYMANIA</a:t>
            </a:r>
          </a:p>
        </p:txBody>
      </p:sp>
    </p:spTree>
    <p:extLst>
      <p:ext uri="{BB962C8B-B14F-4D97-AF65-F5344CB8AC3E}">
        <p14:creationId xmlns:p14="http://schemas.microsoft.com/office/powerpoint/2010/main" val="3100432579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B75DD6-6951-3389-87CC-0AEF96A97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C522AF7-27F7-EEF1-A3E3-1255D3C6D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18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AA3E9DF-D7AB-9C3A-3D15-36C5DD6A1747}"/>
              </a:ext>
            </a:extLst>
          </p:cNvPr>
          <p:cNvSpPr txBox="1"/>
          <p:nvPr/>
        </p:nvSpPr>
        <p:spPr>
          <a:xfrm>
            <a:off x="825606" y="2060848"/>
            <a:ext cx="1074300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zakup sprzętu, oprogramowania i wyposażenia niezbędnych do realizacji projektu - 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łączny koszt wraz z nieruchomościami (kategoria D) nie może przekroczyć 35%;</a:t>
            </a:r>
          </a:p>
          <a:p>
            <a:endParaRPr lang="pl-PL" sz="2000" b="1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amortyzacja sprzętu, oprogramowania i wyposażenia niezbędnych do realizacji projektu;</a:t>
            </a:r>
          </a:p>
          <a:p>
            <a:endParaRPr lang="pl-PL" sz="20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wydatki związane z dzierżawą i leasingiem są kwalifikowalne do współfinansowania tylko </a:t>
            </a:r>
            <a:b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 czas realizacji projektu.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F0BB77B-97A3-7908-4647-F55AFA381F63}"/>
              </a:ext>
            </a:extLst>
          </p:cNvPr>
          <p:cNvSpPr txBox="1"/>
          <p:nvPr/>
        </p:nvSpPr>
        <p:spPr>
          <a:xfrm>
            <a:off x="825606" y="1393612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C. SPRZĘT, OPROGRAMOWANAIE I WYPOSAŻENIE </a:t>
            </a:r>
          </a:p>
        </p:txBody>
      </p:sp>
    </p:spTree>
    <p:extLst>
      <p:ext uri="{BB962C8B-B14F-4D97-AF65-F5344CB8AC3E}">
        <p14:creationId xmlns:p14="http://schemas.microsoft.com/office/powerpoint/2010/main" val="1374886759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88C30B-8AB0-855A-F7CC-FF19EC57E7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FFD1FED-63F5-BA95-4B65-9B27FF528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19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EC951-3F0D-52F3-C6E4-99EB09050174}"/>
              </a:ext>
            </a:extLst>
          </p:cNvPr>
          <p:cNvSpPr txBox="1"/>
          <p:nvPr/>
        </p:nvSpPr>
        <p:spPr>
          <a:xfrm>
            <a:off x="825606" y="2060848"/>
            <a:ext cx="1074300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kwalifikowalne są drobne prace modernizacyjne lub remontowe o wartości do 60 000 PLN netto nieruchomości, którą dysponuje Wnioskodawca i która jest konieczna do realizacji projektu oraz </a:t>
            </a:r>
            <a:b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sposób oczywisty prace te są związane z celami projektu (nie obowiązuje trwałość).</a:t>
            </a:r>
          </a:p>
          <a:p>
            <a:endParaRPr lang="pl-PL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Nie są kwalifikowalne koszty takich prac w nieruchomościach, które zostały wynajęte wyłącznie dla celów realizacji projektu.</a:t>
            </a:r>
          </a:p>
          <a:p>
            <a:endParaRPr lang="pl-PL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walifikowalne są też koszty najmu i koszty eksploatacji (np. prąd, ogrzewanie, woda i odprowadzanie ścieków, ubezpieczenie, ochrona, sprzątanie) nieruchomości wykorzystywanych do realizacji projektu (warunki opisane w Podręczniku Beneficjenta).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A84984C-155C-11D0-D5DA-F3DAA87BA236}"/>
              </a:ext>
            </a:extLst>
          </p:cNvPr>
          <p:cNvSpPr txBox="1"/>
          <p:nvPr/>
        </p:nvSpPr>
        <p:spPr>
          <a:xfrm>
            <a:off x="825606" y="1393612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D. NIERUCHOMOŚCI (ZAKUP, BUDOWA, REMONT, NAJEM, USŁUGI OGÓLNE)</a:t>
            </a:r>
          </a:p>
        </p:txBody>
      </p:sp>
    </p:spTree>
    <p:extLst>
      <p:ext uri="{BB962C8B-B14F-4D97-AF65-F5344CB8AC3E}">
        <p14:creationId xmlns:p14="http://schemas.microsoft.com/office/powerpoint/2010/main" val="268669482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D543B7C-28DB-4070-FDC4-B15284A41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6DD57FC-C293-4240-8C53-69C8EB42940B}"/>
              </a:ext>
            </a:extLst>
          </p:cNvPr>
          <p:cNvSpPr txBox="1"/>
          <p:nvPr/>
        </p:nvSpPr>
        <p:spPr>
          <a:xfrm>
            <a:off x="825606" y="2204864"/>
            <a:ext cx="10540788" cy="3029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Budżet projektu 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rozliczany na podstawie rzeczywiście poniesionych wydatków </a:t>
            </a: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ramach FBW 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 postać budżetu zadaniowego</a:t>
            </a: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co oznacza, że Wnioskodawca przedstawia we WOD planowane do poniesienia w projekcie wydatki w podziale na zadania.</a:t>
            </a:r>
          </a:p>
          <a:p>
            <a:endParaRPr lang="pl-PL" sz="20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projektach FBW przewidziana jest możliwość podziału budżetu na kilka zadań. </a:t>
            </a:r>
            <a:br>
              <a:rPr lang="pl-PL" sz="2000" dirty="0">
                <a:solidFill>
                  <a:schemeClr val="accent1">
                    <a:lumMod val="50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000" dirty="0">
                <a:solidFill>
                  <a:schemeClr val="accent1">
                    <a:lumMod val="50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przypadku realizacji projektu w partnerstwie istnieje możliwość przypisania zadań do konkretnego realizatora zadania.</a:t>
            </a:r>
            <a:endParaRPr lang="pl-PL" sz="2000" dirty="0">
              <a:solidFill>
                <a:schemeClr val="accent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Planowany szczegółowo budżet projektu jest budżetem szacunkowym, do którego zastosowanie ma 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zasada elastyczności </a:t>
            </a: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budżetu.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416AC8D-CBCA-66C7-96D9-5B8E3BD72681}"/>
              </a:ext>
            </a:extLst>
          </p:cNvPr>
          <p:cNvSpPr txBox="1"/>
          <p:nvPr/>
        </p:nvSpPr>
        <p:spPr>
          <a:xfrm>
            <a:off x="825606" y="1393612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ZASADY KONSTRUOWANIA BUDŻETU PROJEKTU</a:t>
            </a:r>
          </a:p>
        </p:txBody>
      </p:sp>
    </p:spTree>
    <p:extLst>
      <p:ext uri="{BB962C8B-B14F-4D97-AF65-F5344CB8AC3E}">
        <p14:creationId xmlns:p14="http://schemas.microsoft.com/office/powerpoint/2010/main" val="2545790470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DF4959-A4C0-F4DD-A60F-0B275F96B0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F6552CF-06FB-20DA-2051-89CC005E8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20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B99603B-1D8E-F362-68FB-49A2BB21696A}"/>
              </a:ext>
            </a:extLst>
          </p:cNvPr>
          <p:cNvSpPr txBox="1"/>
          <p:nvPr/>
        </p:nvSpPr>
        <p:spPr>
          <a:xfrm>
            <a:off x="825606" y="2060848"/>
            <a:ext cx="10743002" cy="3293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ewidencja zakupu towarów, które ulegają zużyciu podczas wykorzystania, zaopatrzenia oraz innych zakupów o niewielkiej wartości, które są identyfikowalne, weryfikowalne, niezbędne do realizacji projektu oraz bezpośrednio z nim związane;</a:t>
            </a:r>
          </a:p>
          <a:p>
            <a:pPr lvl="0">
              <a:lnSpc>
                <a:spcPct val="107000"/>
              </a:lnSpc>
            </a:pPr>
            <a:endParaRPr lang="pl-PL" kern="1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inne wydatki drobne należy rozumieć wszelkie jednorazowe usługi i zakupy sprzętu (poza ewidencją) </a:t>
            </a:r>
            <a:b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 wyposażenia o niskiej wartości (np. kurierskie, pocztowe, lampa na biurko, czajnik), szczególnie w przypadku, gdy nie stanowią wspólnego, większego zakupu, który zostałby wskazany w innej kategorii wydatków (np. sprzęt i wyposażenie).</a:t>
            </a:r>
            <a:b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pl-PL" kern="1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/>
            <a:r>
              <a:rPr lang="pl-PL" sz="1400" kern="10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Artykuły </a:t>
            </a:r>
            <a:r>
              <a:rPr lang="pl-PL" sz="1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biurowe lub inne materiały lub usługi, w tym pocztowe i kurierskie, dostarczane lub użytkowane dla celów administrowania projektem przez personel projektu winny być uwzględniane w kosztach pośrednich.</a:t>
            </a:r>
            <a:endParaRPr lang="pl-PL" sz="1400" kern="1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195FF0E-88BF-E9C1-1335-5CF022CAE726}"/>
              </a:ext>
            </a:extLst>
          </p:cNvPr>
          <p:cNvSpPr txBox="1"/>
          <p:nvPr/>
        </p:nvSpPr>
        <p:spPr>
          <a:xfrm>
            <a:off x="825606" y="1452775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E. TOWARY ZUŻYWAJĄCE SIĘ I ZAOPATRZENIA, INNE WYDATKI DROBNE</a:t>
            </a:r>
          </a:p>
        </p:txBody>
      </p:sp>
    </p:spTree>
    <p:extLst>
      <p:ext uri="{BB962C8B-B14F-4D97-AF65-F5344CB8AC3E}">
        <p14:creationId xmlns:p14="http://schemas.microsoft.com/office/powerpoint/2010/main" val="818621209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D2BF03-74AD-57FE-3406-FB97ACF37B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4F8670C-035B-A39F-8942-53487DEFF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21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2097150-0CDE-8B45-E33A-64694D4A5294}"/>
              </a:ext>
            </a:extLst>
          </p:cNvPr>
          <p:cNvSpPr txBox="1"/>
          <p:nvPr/>
        </p:nvSpPr>
        <p:spPr>
          <a:xfrm>
            <a:off x="825606" y="1916832"/>
            <a:ext cx="1074300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wydatki dotyczące przede wszystkim takich usług, których Wnioskodawca nie będzie w stanie wykonać samodzielnie lub wykonanie których przez podmiot zewnętrzny jest bardziej korzystne czy to ze względów ekonomicznych czy też ze względu na kompetencję, skalę, doświadczenie;</a:t>
            </a:r>
          </a:p>
          <a:p>
            <a:pPr lvl="0"/>
            <a:endParaRPr lang="pl-PL" kern="1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</a:t>
            </a: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ykonawca - jest to osoba trzecia niebędąca Wnioskodawcą ani partnerem w projekcie (np. f</a:t>
            </a: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irma zewnętrzna za szkolenie – ekspert).</a:t>
            </a:r>
          </a:p>
          <a:p>
            <a:pPr lvl="0"/>
            <a:endParaRPr lang="pl-PL" kern="1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/>
            <a:r>
              <a:rPr lang="pl-PL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Wydatki kwalifikowalne:</a:t>
            </a: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usługi edukacyjne (szkolenia specjalistyczne);</a:t>
            </a: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</a:t>
            </a: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łumaczenia podczas konferencji;</a:t>
            </a: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kompleksowa organizacja spotkań, wydarzeń, konferencji w ramach projektu.</a:t>
            </a:r>
          </a:p>
          <a:p>
            <a:pPr lvl="0"/>
            <a:endParaRPr lang="pl-PL" kern="1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/>
            <a:r>
              <a:rPr lang="pl-PL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Wydatki niekwalifikowalne: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usługi zlecane przez Partnera projektu beneficjentowi i odwrotnie.</a:t>
            </a:r>
            <a:endParaRPr lang="pl-PL" kern="1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7827BC1-DA89-E5B0-9CCB-EFEFD586C41F}"/>
              </a:ext>
            </a:extLst>
          </p:cNvPr>
          <p:cNvSpPr txBox="1"/>
          <p:nvPr/>
        </p:nvSpPr>
        <p:spPr>
          <a:xfrm>
            <a:off x="825606" y="1393612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 USŁUGI ZEWNĘTRZNE (TZW. PODWYKONAWSTWO)</a:t>
            </a:r>
            <a:endParaRPr lang="pl-PL" sz="2000" kern="1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652606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0D71C4-ADB8-E1F2-86F8-1538F3D18A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BA5443-8923-0E55-A324-E033F4A43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22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D1C0B2F-74FB-C3A8-350D-26606B1CA0AF}"/>
              </a:ext>
            </a:extLst>
          </p:cNvPr>
          <p:cNvSpPr txBox="1"/>
          <p:nvPr/>
        </p:nvSpPr>
        <p:spPr>
          <a:xfrm>
            <a:off x="825606" y="1916832"/>
            <a:ext cx="10743002" cy="35426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</a:t>
            </a: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oszty </a:t>
            </a:r>
            <a:r>
              <a:rPr lang="pl-PL" b="1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dotyczące wszelkich działań merytorycznych </a:t>
            </a: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 charakterze informacji i promocji, koszty publikacji wydanych w ramach projektu – odpowiednio oznakowane;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odpowiednie oznakowanie projektu kwalifikowalne w projekcie (wytyczne): tablice informacje, plakaty/elektroniczne wyświetlacze, naklejki, strona internetowa i media społecznościowe, dokumenty projektowe oraz materiały informacyjne i promocyjne;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nie ma obowiązku przygotowywania specjalnych wydarzeń, konferencji w ramach projektu (poza projektami, </a:t>
            </a:r>
            <a:r>
              <a:rPr lang="pl-PL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których łączny koszt przekracza 10 000 000 EUR</a:t>
            </a: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).</a:t>
            </a:r>
            <a:br>
              <a:rPr lang="pl-PL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pl-PL" sz="2000" kern="1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/>
            <a:r>
              <a:rPr lang="pl-PL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Jeśli Beneficjent nie wypełnia podstawowych obowiązków i w przypadku, gdy nie zostały podjęte działania zaradcze, COPE MSWiA, uwzględniając zasadę proporcjonalności </a:t>
            </a:r>
            <a:r>
              <a:rPr lang="pl-PL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nakłada korektę finansową do 3% </a:t>
            </a:r>
            <a:r>
              <a:rPr lang="pl-PL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wsparcia z Funduszu zgodnie z taryfikatorem korekt (Załącznik nr 7 do PF/UF).</a:t>
            </a:r>
            <a:endParaRPr lang="pl-PL" sz="1400" kern="1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C64B564-B143-8B4E-0331-534E38E8B803}"/>
              </a:ext>
            </a:extLst>
          </p:cNvPr>
          <p:cNvSpPr txBox="1"/>
          <p:nvPr/>
        </p:nvSpPr>
        <p:spPr>
          <a:xfrm>
            <a:off x="825606" y="1393612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 INFORMACJA, PUBLIKACJE I PROMOCJA – </a:t>
            </a:r>
            <a:r>
              <a:rPr lang="pl-PL" sz="16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podczas oceny WOD dodatkowo punktowana</a:t>
            </a:r>
            <a:endParaRPr lang="pl-PL" sz="1600" kern="1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940224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1B6127-3567-34E4-0796-4451DC6F6E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7EB30CE-96AD-1B58-EA12-6284F4485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23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DB5B696-0DD4-13D4-10BB-DF1A49ACA32A}"/>
              </a:ext>
            </a:extLst>
          </p:cNvPr>
          <p:cNvSpPr txBox="1"/>
          <p:nvPr/>
        </p:nvSpPr>
        <p:spPr>
          <a:xfrm>
            <a:off x="825606" y="1916832"/>
            <a:ext cx="1074300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l-PL" sz="20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Kwalifikowalne są:</a:t>
            </a:r>
          </a:p>
          <a:p>
            <a:pPr lvl="0"/>
            <a:endParaRPr lang="pl-PL" sz="2000" b="1" kern="1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pl-PL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projektowanie, redagowanie, tłumaczenie, skład oraz drukowanie materiałów informacyjnych i promocyjnych (ulotki, broszury, wkładki do gazet itp.);</a:t>
            </a: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pl-PL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przygotowanie, drukowanie, redagowanie i wykonanie materiałów informacyjnych/promocyjnych;</a:t>
            </a: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pl-PL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koszt ogłoszeń oraz spotów w TV, radio i innych mediach;</a:t>
            </a: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pl-PL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projektowanie i wykonanie stron internetowych oraz hosting.</a:t>
            </a:r>
          </a:p>
          <a:p>
            <a:pPr marL="342900" lvl="0" indent="-342900">
              <a:buFont typeface="Wingdings" panose="05000000000000000000" pitchFamily="2" charset="2"/>
              <a:buChar char=""/>
            </a:pPr>
            <a:endParaRPr lang="pl-PL" sz="2000" kern="1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/>
            <a:r>
              <a:rPr lang="pl-PL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Materiały promocyjne, informacyjne i publikacje nieoznakowane lub oznakowane niezgodnie </a:t>
            </a:r>
            <a:br>
              <a:rPr lang="pl-PL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 wytycznymi </a:t>
            </a:r>
            <a:r>
              <a:rPr lang="pl-PL" sz="20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są niekwalifikowalne.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A2C2AD5-F533-85D9-E821-24DDDBAC15D9}"/>
              </a:ext>
            </a:extLst>
          </p:cNvPr>
          <p:cNvSpPr txBox="1"/>
          <p:nvPr/>
        </p:nvSpPr>
        <p:spPr>
          <a:xfrm>
            <a:off x="825606" y="1393612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 INFORMACJA, PUBLIKACJE I PROMOCJA – </a:t>
            </a:r>
            <a:r>
              <a:rPr lang="pl-PL" sz="16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podczas oceny WOD dodatkowo punktowana</a:t>
            </a:r>
            <a:endParaRPr lang="pl-PL" sz="1600" kern="1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74512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8E2C6F-CF60-E672-C5D1-6E89749DAA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7044806-3BDF-B50D-3E79-2AF59E441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24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5D2C08C-176B-89D6-2F0D-68A44881AAAD}"/>
              </a:ext>
            </a:extLst>
          </p:cNvPr>
          <p:cNvSpPr txBox="1"/>
          <p:nvPr/>
        </p:nvSpPr>
        <p:spPr>
          <a:xfrm>
            <a:off x="825606" y="1916832"/>
            <a:ext cx="1074300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Koszty, </a:t>
            </a:r>
            <a:r>
              <a:rPr lang="pl-PL" b="1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których nie można przyporządkować do innych kategorii kosztów.</a:t>
            </a:r>
            <a:br>
              <a:rPr lang="pl-PL" b="1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pl-PL" b="1" kern="1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b="1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Wydatki kwalifikowalne:</a:t>
            </a:r>
            <a:endParaRPr lang="pl-PL" b="1" kern="1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organizacja spotkań, szkoleń, konferencji w ramach projektu;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amunicja niezbędna do przeprowadzenia specjalistycznych szkoleń;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</a:t>
            </a: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łumaczenia.</a:t>
            </a:r>
          </a:p>
          <a:p>
            <a:endParaRPr lang="pl-PL" kern="1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Wydatki niekwalifikowalne: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artykuły biurowe;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działania zlecane na zewnątrz – generowanie kosztów, brak wartości dodanej.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22AA20B-28B0-DFD8-1B14-C424F0D96AD1}"/>
              </a:ext>
            </a:extLst>
          </p:cNvPr>
          <p:cNvSpPr txBox="1"/>
          <p:nvPr/>
        </p:nvSpPr>
        <p:spPr>
          <a:xfrm>
            <a:off x="825606" y="1393612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H. </a:t>
            </a:r>
            <a:r>
              <a:rPr lang="pl-PL" sz="2000" b="1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INNE KOSZTY BEZPOŚREDNIE</a:t>
            </a:r>
            <a:endParaRPr lang="pl-PL" sz="2000" kern="1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332538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A977D2-959D-60B2-9604-34C62FABD0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706C46A-26EA-C515-3F21-F0D4F59FA7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25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23616A3-CDC0-92E5-883B-A7088748D9CE}"/>
              </a:ext>
            </a:extLst>
          </p:cNvPr>
          <p:cNvSpPr txBox="1"/>
          <p:nvPr/>
        </p:nvSpPr>
        <p:spPr>
          <a:xfrm>
            <a:off x="825606" y="2060848"/>
            <a:ext cx="1074300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 koszty obejmujące wszystkie działania związane z obsługą projektu, które nie zostały przyporządkowane do kosztów bezpośrednich;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zaplanowane przez Wnioskodawcę w budżecie projektu i poniesione w trakcie realizacji projektu mogą zostać uznane za kwalifikowalne do ściśle określnej, </a:t>
            </a: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maksymalnej wysokości 7% 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kwalifikowalnych kosztów bezpośrednich projektu, </a:t>
            </a: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pod warunkiem, że:</a:t>
            </a:r>
          </a:p>
          <a:p>
            <a:endParaRPr lang="pl-PL" b="1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limit kosztów pośrednich został zaplanowany w budżecie projektu</a:t>
            </a: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koszty pośrednie nie obejmują wydatków zaplanowanych w innych kategoriach budżetu</a:t>
            </a: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jako koszty pośrednie nie zostały sfinansowane z innego źródła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72D330A-AC76-485A-ED3B-74A50C7F7C72}"/>
              </a:ext>
            </a:extLst>
          </p:cNvPr>
          <p:cNvSpPr txBox="1"/>
          <p:nvPr/>
        </p:nvSpPr>
        <p:spPr>
          <a:xfrm>
            <a:off x="825606" y="1393612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KOSZTY POŚREDNIE</a:t>
            </a:r>
          </a:p>
        </p:txBody>
      </p:sp>
    </p:spTree>
    <p:extLst>
      <p:ext uri="{BB962C8B-B14F-4D97-AF65-F5344CB8AC3E}">
        <p14:creationId xmlns:p14="http://schemas.microsoft.com/office/powerpoint/2010/main" val="3795042118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6FEF20-8927-86F5-50FD-2D340D9CA6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11E696DC-506C-0138-813D-9508ADCB3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26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F91E36B-6C0F-8CA4-7471-B42E9D8C505D}"/>
              </a:ext>
            </a:extLst>
          </p:cNvPr>
          <p:cNvSpPr txBox="1"/>
          <p:nvPr/>
        </p:nvSpPr>
        <p:spPr>
          <a:xfrm>
            <a:off x="825606" y="2060848"/>
            <a:ext cx="10743002" cy="2244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nie mogą być traktowane jako rezerwa w projekcie;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b="1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uznaje się za poniesione i rozliczone w momencie poniesienia i rozliczenia kosztów bezpośrednich;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kern="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nie podlegają naszej weryfikacji. Kontroli w ramach kosztów pośrednich podlega jedynie sprawdzenie, czy beneficjent dokonał prawidłowego rozliczenia kosztów pośrednich – czy zastosował prawidłowy % stawki ryczałtowej i czy prawidłowo wyliczył przysługującą mu do rozliczenia wartość kosztów pośrednich;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koszt pośredni ma mieć związek z projektem.</a:t>
            </a:r>
            <a:endParaRPr lang="pl-PL" b="1" kern="1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DB95535-C7B5-D153-5E0D-7A306BFFB3D1}"/>
              </a:ext>
            </a:extLst>
          </p:cNvPr>
          <p:cNvSpPr txBox="1"/>
          <p:nvPr/>
        </p:nvSpPr>
        <p:spPr>
          <a:xfrm>
            <a:off x="825606" y="1393612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KOSZTY POŚREDNIE</a:t>
            </a:r>
          </a:p>
        </p:txBody>
      </p:sp>
    </p:spTree>
    <p:extLst>
      <p:ext uri="{BB962C8B-B14F-4D97-AF65-F5344CB8AC3E}">
        <p14:creationId xmlns:p14="http://schemas.microsoft.com/office/powerpoint/2010/main" val="3729455708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53640B-1D94-2D7A-74AA-65E88E9B4D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1E8961E-6A52-E2ED-BD60-E0DD737A0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27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5678959-215D-E0A4-EDC1-DA21AF3C2A6A}"/>
              </a:ext>
            </a:extLst>
          </p:cNvPr>
          <p:cNvSpPr txBox="1"/>
          <p:nvPr/>
        </p:nvSpPr>
        <p:spPr>
          <a:xfrm>
            <a:off x="551384" y="2039937"/>
            <a:ext cx="1101722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</a:rPr>
              <a:t>koszty personelu obsługowego (obsługa kadrowa, finansowa, administracyjna, sekretariat, kancelaria, obsługa prawna i inne obsługowe na potrzeby funkcjonowania </a:t>
            </a:r>
            <a:r>
              <a:rPr lang="pl-PL" b="0" i="0" u="none" strike="noStrike" baseline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</a:rPr>
              <a:t>jednostki);</a:t>
            </a:r>
            <a:endParaRPr lang="pl-PL" b="0" i="0" u="none" strike="noStrike" baseline="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</a:rPr>
              <a:t>koszty obsługi księgowej (koszty wynagrodzenia osób księgujących wydatki w projekcie);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</a:rPr>
              <a:t>koszty utrzymania powierzchni biurowych (czynsz, najem, opłaty administracyjne) związanych z obsługą administracyjną projektu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</a:rPr>
              <a:t>;</a:t>
            </a:r>
            <a:endParaRPr lang="pl-PL" b="0" i="0" u="none" strike="noStrike" baseline="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opłaty za energię elektryczną, cieplną, gazową i wodę, opłaty przesyłowe, opłaty za odprowadzanie ścieków w zakresie związanym z obsługą administracyjną projektu;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koszty usług pocztowych, telefonicznych, internetowych, kurierskich związanych z obsługą administracyjną projektu;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koszty usług powielania dokumentów związanych z administracyjną obsługą projektu;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koszty ochrony;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koszty sprzątania pomieszczeń związanych z obsługą administracyjną projektu, w tym środki utrzymania ich czystości oraz dezynsekcja, dezynfekcja, deratyzacja tych pomieszczeń.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679B875-8004-7A27-62DB-39DE8DB36E18}"/>
              </a:ext>
            </a:extLst>
          </p:cNvPr>
          <p:cNvSpPr txBox="1"/>
          <p:nvPr/>
        </p:nvSpPr>
        <p:spPr>
          <a:xfrm>
            <a:off x="825606" y="1393612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WYBRANE PRZYKŁADY WYDATKÓW KWALIFIKOWALNYCH</a:t>
            </a:r>
          </a:p>
        </p:txBody>
      </p:sp>
    </p:spTree>
    <p:extLst>
      <p:ext uri="{BB962C8B-B14F-4D97-AF65-F5344CB8AC3E}">
        <p14:creationId xmlns:p14="http://schemas.microsoft.com/office/powerpoint/2010/main" val="2780511884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247900" y="2005461"/>
            <a:ext cx="7772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2">
                    <a:lumMod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Dziękuję za uwagę!</a:t>
            </a:r>
          </a:p>
          <a:p>
            <a:pPr algn="ctr"/>
            <a:endParaRPr lang="pl-PL" sz="2400" b="1" dirty="0">
              <a:solidFill>
                <a:schemeClr val="bg2">
                  <a:lumMod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pl-PL" sz="2000" dirty="0">
                <a:solidFill>
                  <a:schemeClr val="bg2">
                    <a:lumMod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Magdalena Pawlak</a:t>
            </a:r>
          </a:p>
          <a:p>
            <a:pPr algn="ctr"/>
            <a:endParaRPr lang="pl-PL" sz="2400" b="1" dirty="0">
              <a:solidFill>
                <a:schemeClr val="bg2">
                  <a:lumMod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351584" y="3545721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Centrum Obsługi Projektów Europejskich </a:t>
            </a:r>
            <a:b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Ministerstwa Spraw Wewnętrznych i Administracji </a:t>
            </a:r>
            <a:b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www.copemswia.gov.pl</a:t>
            </a:r>
          </a:p>
        </p:txBody>
      </p:sp>
    </p:spTree>
    <p:extLst>
      <p:ext uri="{BB962C8B-B14F-4D97-AF65-F5344CB8AC3E}">
        <p14:creationId xmlns:p14="http://schemas.microsoft.com/office/powerpoint/2010/main" val="217223735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D0A060-DF8B-7FD3-A166-9F3EB92E2C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435334B-F330-89B8-EED6-3FAC3C46D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1D831EE-159C-0A13-4371-C13A5B81217E}"/>
              </a:ext>
            </a:extLst>
          </p:cNvPr>
          <p:cNvSpPr txBox="1"/>
          <p:nvPr/>
        </p:nvSpPr>
        <p:spPr>
          <a:xfrm>
            <a:off x="825606" y="1484784"/>
            <a:ext cx="10540788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WNIOSKODAWCA WE WOD PROJEKTU PRZEDSTAWIA KOSZTY PROJEKTU </a:t>
            </a:r>
            <a:b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FORMIE BUDŻETU ZADANIOWEGO, W PODZIALE NA:</a:t>
            </a:r>
          </a:p>
          <a:p>
            <a:endParaRPr lang="pl-PL" sz="20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koszty bezpośrednie </a:t>
            </a: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– czyli koszty kwalifikowalne w ramach poszczególnych zadań merytorycznych realizowanych w ramach projektu, które są bezpośrednio związane z tymi zadaniami i są niezbędne do jego realizacji;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koszty pośrednie </a:t>
            </a: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– koszty te nie są szczegółowo wykazywane. </a:t>
            </a:r>
            <a:b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ramach FBW wskazana jest odpowiednia stawka ryczałtowa do wysokości max 7% kosztów bezpośrednich, wg której koszty pośrednie w budżecie należy </a:t>
            </a:r>
            <a:b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(jeśli są przewidziane) wykazać jedną kwotą.</a:t>
            </a:r>
          </a:p>
          <a:p>
            <a:endParaRPr lang="pl-PL" sz="20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Koszty pośrednie są możliwe, ale nie są konieczne.</a:t>
            </a:r>
          </a:p>
        </p:txBody>
      </p:sp>
    </p:spTree>
    <p:extLst>
      <p:ext uri="{BB962C8B-B14F-4D97-AF65-F5344CB8AC3E}">
        <p14:creationId xmlns:p14="http://schemas.microsoft.com/office/powerpoint/2010/main" val="312314073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29AA0D-B521-29B7-5A92-29B44A5F3B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DA0C48D-B393-1AFF-30B2-642CE2E2E1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AD29AF3-3A38-8B65-D912-BD009BE6D23A}"/>
              </a:ext>
            </a:extLst>
          </p:cNvPr>
          <p:cNvSpPr txBox="1"/>
          <p:nvPr/>
        </p:nvSpPr>
        <p:spPr>
          <a:xfrm>
            <a:off x="825606" y="1700808"/>
            <a:ext cx="1054078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PLANUJĄC WYDATKI W BUDŻECIE PROJEKTU, WNIOSKODAWCY POWINII KIEROWAĆ SIĘ W SZCZEGÓLNOŚCI:</a:t>
            </a:r>
          </a:p>
          <a:p>
            <a:endParaRPr lang="pl-PL" sz="20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racjonalnością i efektywnością;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wydatki ponoszone w projekcie powinny być niezbędne dla jego realizacji;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budżet ma być spójny z projektem;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 odpowiadać na cele projektu;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sprzęt nie może być główną częścią projektu oraz 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łącznie sprzęt i infrastruktura </a:t>
            </a:r>
            <a:b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nie mogą przekroczyć 35% całkowitej kwoty na projekt;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budżet jest podstawą do oceny kwalifikowalności wydatków.</a:t>
            </a:r>
          </a:p>
        </p:txBody>
      </p:sp>
    </p:spTree>
    <p:extLst>
      <p:ext uri="{BB962C8B-B14F-4D97-AF65-F5344CB8AC3E}">
        <p14:creationId xmlns:p14="http://schemas.microsoft.com/office/powerpoint/2010/main" val="277404268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29AA0D-B521-29B7-5A92-29B44A5F3B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DA0C48D-B393-1AFF-30B2-642CE2E2E1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AD29AF3-3A38-8B65-D912-BD009BE6D23A}"/>
              </a:ext>
            </a:extLst>
          </p:cNvPr>
          <p:cNvSpPr txBox="1"/>
          <p:nvPr/>
        </p:nvSpPr>
        <p:spPr>
          <a:xfrm>
            <a:off x="825606" y="1700808"/>
            <a:ext cx="10540788" cy="3659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SPRZĘT</a:t>
            </a:r>
          </a:p>
          <a:p>
            <a:endParaRPr lang="pl-PL" sz="20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>
              <a:lnSpc>
                <a:spcPct val="115000"/>
              </a:lnSpc>
              <a:spcAft>
                <a:spcPts val="1200"/>
              </a:spcAft>
            </a:pPr>
            <a:r>
              <a:rPr lang="pl-PL" sz="2000" b="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 zakup sprzętu, środków transportu lub budowę obiektów istotnych z punktu widzenia bezpieczeństwa może być przeznaczone maksymalnie </a:t>
            </a:r>
            <a:r>
              <a:rPr lang="pl-PL" sz="2000" b="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35% wartości projektu. Jeżeli jednak charakter projektu tego wymaga, poziom ten może zostać zwiększony. Należy to uzasadnić.</a:t>
            </a:r>
          </a:p>
          <a:p>
            <a:pPr algn="l">
              <a:lnSpc>
                <a:spcPct val="115000"/>
              </a:lnSpc>
              <a:spcAft>
                <a:spcPts val="1200"/>
              </a:spcAft>
            </a:pPr>
            <a:br>
              <a:rPr lang="pl-PL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000" b="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Sprzęt, zakupiony w przypadku projektów szkoleniowych może być wykorzystywany do celów projektu związanych z działaniami szkoleniowymi, ale nie może stanowić dominującego komponentu projektu. W takim wypadku nie może przekroczyć 35% </a:t>
            </a:r>
            <a:br>
              <a:rPr lang="pl-PL" sz="2000" b="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000" b="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wartości projektu. </a:t>
            </a:r>
            <a:endParaRPr lang="pl-PL" sz="2000" b="1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33340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86FA10-D36E-391A-88E0-7C639AD9C8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EFC4624-2C9E-C61D-CE1C-130D1D511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50CFB86-2B0C-7F72-AC29-7336E9F71F0A}"/>
              </a:ext>
            </a:extLst>
          </p:cNvPr>
          <p:cNvSpPr txBox="1"/>
          <p:nvPr/>
        </p:nvSpPr>
        <p:spPr>
          <a:xfrm>
            <a:off x="825606" y="1412776"/>
            <a:ext cx="1054078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ZALECENIA DO BUDŻETU PROJEKTU PODCZAS SKŁADANIA WOD:</a:t>
            </a:r>
          </a:p>
          <a:p>
            <a:endParaRPr lang="pl-PL" sz="20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rekomendujemy przed aplikowaniem w systemie CST przygotować budżet projektu </a:t>
            </a:r>
            <a:b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arkuszu Excel, a następnie w oparciu o założenie „od szczegółu do ogółu”, wpisać </a:t>
            </a:r>
            <a:b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 budżetu w CST poszczególne działania w ramach zadania z przypisanymi kategoriami kosztów – liniami budżetowymi;</a:t>
            </a:r>
          </a:p>
          <a:p>
            <a:endParaRPr lang="pl-PL" sz="20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przypadku działań, które wchodzą w skład zadania np. organizacja szkolenia, </a:t>
            </a:r>
            <a:b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należy podać również całkowity koszt jednostkowy do danej pozycji (całkowity koszt szkolenia/osobę, koszt zakupu sprzętu/sztukę lub koszt zestawu lub kompletu itp.)</a:t>
            </a:r>
          </a:p>
        </p:txBody>
      </p:sp>
    </p:spTree>
    <p:extLst>
      <p:ext uri="{BB962C8B-B14F-4D97-AF65-F5344CB8AC3E}">
        <p14:creationId xmlns:p14="http://schemas.microsoft.com/office/powerpoint/2010/main" val="155372063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A46EFE-F295-B386-6E8A-A2CC4F8FD4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7F3A793-1570-876E-5C49-17E824C09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E7358EA-0E49-9550-739D-35BEB1634BF9}"/>
              </a:ext>
            </a:extLst>
          </p:cNvPr>
          <p:cNvSpPr txBox="1"/>
          <p:nvPr/>
        </p:nvSpPr>
        <p:spPr>
          <a:xfrm>
            <a:off x="825606" y="1484784"/>
            <a:ext cx="1054078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OKRES KWALIFIKOWALNOŚCI KOSZTÓW I WYDATKÓW:</a:t>
            </a:r>
          </a:p>
          <a:p>
            <a:endParaRPr lang="pl-PL" sz="2000" b="1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realizacja projektu w okresie 1 stycznia 2021 do 31 grudnia 2029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poniesione w czasie realizacji projektu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okres kwalifikowalności KOSZTÓW = okres realizacji projektu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okres kwalifikowalności WYDATKÓW = okres realizacji projektu + max 20 dni</a:t>
            </a:r>
          </a:p>
          <a:p>
            <a:endParaRPr lang="pl-PL" sz="20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pl-PL" sz="2000" b="0" i="0" u="none" strike="noStrike" baseline="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sz="2000" i="0" u="none" strike="noStrike" baseline="0" dirty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Warunki kwalifikowalności wydatków rozliczanych stawkami jednostkowymi, stawkami </a:t>
            </a:r>
            <a:br>
              <a:rPr lang="pl-PL" sz="2000" i="0" u="none" strike="noStrike" baseline="0" dirty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2000" i="0" u="none" strike="noStrike" baseline="0" dirty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lub kwotami ryczałtowymi oraz amortyzacji są określone w Podręczniku dla Beneficjenta</a:t>
            </a:r>
            <a:r>
              <a:rPr lang="pl-PL" sz="2000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94733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2D0F16-F87C-FF70-F48B-FE53E0F9D5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5A85063-E817-2200-9E9B-9AAA8CD02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10AD93F-8CCF-743B-E7DB-1FD12C087B99}"/>
              </a:ext>
            </a:extLst>
          </p:cNvPr>
          <p:cNvSpPr txBox="1"/>
          <p:nvPr/>
        </p:nvSpPr>
        <p:spPr>
          <a:xfrm>
            <a:off x="825606" y="1988840"/>
            <a:ext cx="1054078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Jest kosztem kwalifikowalnym w przypadku:</a:t>
            </a:r>
          </a:p>
          <a:p>
            <a:endParaRPr lang="pl-PL" b="1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projektów, których łączny koszt jest </a:t>
            </a: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niższy niż 5 000 000 EUR 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(z podatkiem VAT), </a:t>
            </a:r>
            <a:b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bez względu na to czy jest możliwość odzyskania tego podatku z US;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projektów, których łączy koszt wynosi </a:t>
            </a: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 najmniej 5 000 000 EUR 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(z podatkiem VAT), jeżeli brak jest prawnej możliwości odzyskania podatku VAT zgodnie z przepisami prawa krajowego.</a:t>
            </a:r>
          </a:p>
          <a:p>
            <a:endParaRPr lang="pl-PL" b="1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ramach przedmiotowego naboru, dla Beneficjenta projektu podatek VAT będzie kwalifikowalny.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534CD3F-64CE-59C4-748F-7B3BB9AB9571}"/>
              </a:ext>
            </a:extLst>
          </p:cNvPr>
          <p:cNvSpPr txBox="1"/>
          <p:nvPr/>
        </p:nvSpPr>
        <p:spPr>
          <a:xfrm>
            <a:off x="825606" y="1393612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PODATEK OD TOWARÓW I USŁUG (VAT)</a:t>
            </a:r>
          </a:p>
        </p:txBody>
      </p:sp>
    </p:spTree>
    <p:extLst>
      <p:ext uri="{BB962C8B-B14F-4D97-AF65-F5344CB8AC3E}">
        <p14:creationId xmlns:p14="http://schemas.microsoft.com/office/powerpoint/2010/main" val="66343743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5265C5-0D87-A1D2-E60E-92AFABF21F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50B02F7-F7FB-0DFA-EA18-64E452309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0FF51B6-E0E2-799F-C9EC-7CB56DD75E0F}"/>
              </a:ext>
            </a:extLst>
          </p:cNvPr>
          <p:cNvSpPr txBox="1"/>
          <p:nvPr/>
        </p:nvSpPr>
        <p:spPr>
          <a:xfrm>
            <a:off x="825606" y="1988840"/>
            <a:ext cx="1054078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nie można rozliczyć tego samego wydatku w ramach tego samego lub dwóch projektów </a:t>
            </a:r>
            <a:b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(lub więcej) projektów współfinansowanych ze środków Funduszu, UE lub innych źródeł;</a:t>
            </a:r>
          </a:p>
          <a:p>
            <a:endParaRPr lang="pl-PL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nie można rozliczyć tego samego wydatku w kosztach bezpośrednich </a:t>
            </a:r>
            <a:b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 pośrednich projektu.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AF563C2-2D57-1142-13AA-4BF7B825AA93}"/>
              </a:ext>
            </a:extLst>
          </p:cNvPr>
          <p:cNvSpPr txBox="1"/>
          <p:nvPr/>
        </p:nvSpPr>
        <p:spPr>
          <a:xfrm>
            <a:off x="825606" y="1393612"/>
            <a:ext cx="105407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ZAKAZ PODWÓJNEGO FINANSOWANIA</a:t>
            </a:r>
          </a:p>
        </p:txBody>
      </p:sp>
    </p:spTree>
    <p:extLst>
      <p:ext uri="{BB962C8B-B14F-4D97-AF65-F5344CB8AC3E}">
        <p14:creationId xmlns:p14="http://schemas.microsoft.com/office/powerpoint/2010/main" val="34257821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 -NOWY</Template>
  <TotalTime>9761</TotalTime>
  <Words>2430</Words>
  <Application>Microsoft Office PowerPoint</Application>
  <PresentationFormat>Panoramiczny</PresentationFormat>
  <Paragraphs>236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4</vt:i4>
      </vt:variant>
      <vt:variant>
        <vt:lpstr>Tytuły slajdów</vt:lpstr>
      </vt:variant>
      <vt:variant>
        <vt:i4>28</vt:i4>
      </vt:variant>
    </vt:vector>
  </HeadingPairs>
  <TitlesOfParts>
    <vt:vector size="37" baseType="lpstr">
      <vt:lpstr>Arial</vt:lpstr>
      <vt:lpstr>Calibri</vt:lpstr>
      <vt:lpstr>Lato</vt:lpstr>
      <vt:lpstr>Times New Roman</vt:lpstr>
      <vt:lpstr>Wingdings</vt:lpstr>
      <vt:lpstr>1_Motyw pakietu Office</vt:lpstr>
      <vt:lpstr>1_Projekt niestandardowy</vt:lpstr>
      <vt:lpstr>Motyw pakietu Office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MPiPS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S.C. FEAD</dc:title>
  <dc:creator>Zbigniew Mrozik</dc:creator>
  <cp:lastModifiedBy>Aleksandra Skałecka</cp:lastModifiedBy>
  <cp:revision>480</cp:revision>
  <cp:lastPrinted>2023-04-14T07:07:39Z</cp:lastPrinted>
  <dcterms:created xsi:type="dcterms:W3CDTF">2013-04-15T10:36:23Z</dcterms:created>
  <dcterms:modified xsi:type="dcterms:W3CDTF">2024-09-06T07:15:25Z</dcterms:modified>
</cp:coreProperties>
</file>