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0"/>
  </p:notesMasterIdLst>
  <p:handoutMasterIdLst>
    <p:handoutMasterId r:id="rId31"/>
  </p:handoutMasterIdLst>
  <p:sldIdLst>
    <p:sldId id="256" r:id="rId3"/>
    <p:sldId id="433" r:id="rId4"/>
    <p:sldId id="436" r:id="rId5"/>
    <p:sldId id="440" r:id="rId6"/>
    <p:sldId id="438" r:id="rId7"/>
    <p:sldId id="434" r:id="rId8"/>
    <p:sldId id="279" r:id="rId9"/>
    <p:sldId id="278" r:id="rId10"/>
    <p:sldId id="280" r:id="rId11"/>
    <p:sldId id="290" r:id="rId12"/>
    <p:sldId id="287" r:id="rId13"/>
    <p:sldId id="431" r:id="rId14"/>
    <p:sldId id="288" r:id="rId15"/>
    <p:sldId id="289" r:id="rId16"/>
    <p:sldId id="428" r:id="rId17"/>
    <p:sldId id="429" r:id="rId18"/>
    <p:sldId id="430" r:id="rId19"/>
    <p:sldId id="432" r:id="rId20"/>
    <p:sldId id="437" r:id="rId21"/>
    <p:sldId id="379" r:id="rId22"/>
    <p:sldId id="380" r:id="rId23"/>
    <p:sldId id="381" r:id="rId24"/>
    <p:sldId id="277" r:id="rId25"/>
    <p:sldId id="285" r:id="rId26"/>
    <p:sldId id="283" r:id="rId27"/>
    <p:sldId id="441" r:id="rId28"/>
    <p:sldId id="261" r:id="rId2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651AC"/>
    <a:srgbClr val="226DC9"/>
    <a:srgbClr val="156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E6C72-0ABF-4982-A1A9-0356B8DF47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4922496-D199-4CB5-9A51-909080BD6F6C}">
      <dgm:prSet phldrT="[Tekst]" custT="1"/>
      <dgm:spPr/>
      <dgm:t>
        <a:bodyPr/>
        <a:lstStyle/>
        <a:p>
          <a:r>
            <a:rPr lang="pl-PL" sz="2800" b="1" dirty="0">
              <a:solidFill>
                <a:srgbClr val="003399"/>
              </a:solidFill>
              <a:effectLst/>
              <a:latin typeface="+mn-lt"/>
              <a:ea typeface="Calibri" panose="020F0502020204030204" pitchFamily="34" charset="0"/>
            </a:rPr>
            <a:t>Uzasadnienie realizacji projektu – sytuacja aktualna, problemy i ich skutki </a:t>
          </a:r>
          <a:r>
            <a:rPr lang="pl-PL" sz="1400" i="1" dirty="0"/>
            <a:t>(przykład - materiał opracowany i zmodyfikowany na podstawie jednego ze zrealizowanych projektów FBW)</a:t>
          </a:r>
          <a:endParaRPr lang="pl-PL" sz="1400" dirty="0">
            <a:solidFill>
              <a:srgbClr val="003399"/>
            </a:solidFill>
          </a:endParaRPr>
        </a:p>
      </dgm:t>
    </dgm:pt>
    <dgm:pt modelId="{88C45306-2903-46DA-8358-2981EFE18998}" type="parTrans" cxnId="{91EF7233-7423-49DC-A56B-3056AC130E76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2C49F229-EAAC-4068-AD59-E2132E7167F3}" type="sibTrans" cxnId="{91EF7233-7423-49DC-A56B-3056AC130E76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8B744494-7BD3-48EC-9C04-994D7B44E680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pl-PL" sz="18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funkcjonariusze NGRMP (nieetatowe grupy rozpoznania-minersko pirotechnicznego) nie posiadają przeszkolenia i sprzętu do samodzielnego wykonywania działań na wysokości, a sprawdzenia minersko-pirotechniczne na wysokości (np. dachu lub wysokich obiektów przemysłowych) są realizowane z pomocą specjalistycznego sprzętu Straży Pożarnej. Okres oczekiwania na wsparcie PSP poza dużymi miastami to nie mniej niż 2,5 godziny,</a:t>
          </a:r>
          <a:endParaRPr lang="pl-PL" sz="1800" dirty="0">
            <a:solidFill>
              <a:srgbClr val="003399"/>
            </a:solidFill>
          </a:endParaRPr>
        </a:p>
      </dgm:t>
    </dgm:pt>
    <dgm:pt modelId="{EC79FD8B-71DE-4D22-8723-39C5F5204A8B}" type="parTrans" cxnId="{89E094A0-3B9F-4419-A75F-0FF288501AA1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EA442929-46B2-45FA-BC78-61CF0ED6D652}" type="sibTrans" cxnId="{89E094A0-3B9F-4419-A75F-0FF288501AA1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0D7311D7-1E0A-4C60-9CEE-4B54EE56FD59}">
      <dgm:prSet phldrT="[Tekst]"/>
      <dgm:spPr/>
      <dgm:t>
        <a:bodyPr/>
        <a:lstStyle/>
        <a:p>
          <a:pPr>
            <a:buFont typeface="+mj-lt"/>
            <a:buAutoNum type="arabicPeriod"/>
          </a:pPr>
          <a:endParaRPr lang="pl-PL" sz="1300" dirty="0">
            <a:solidFill>
              <a:srgbClr val="003399"/>
            </a:solidFill>
          </a:endParaRPr>
        </a:p>
      </dgm:t>
    </dgm:pt>
    <dgm:pt modelId="{CEEF162A-D627-4A26-A7A6-2DFA07C8A189}" type="parTrans" cxnId="{51BEB3C4-9090-4209-AA09-A4112C0E6E37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5036EEF1-E9E7-4BEB-877C-29DE907A39CC}" type="sibTrans" cxnId="{51BEB3C4-9090-4209-AA09-A4112C0E6E37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F7260B6E-E235-4458-8DA6-52895870F777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pl-PL" sz="18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funkcjonariusze NGRMP nie są przeszkoleni w zakresie specjalistycznej wiedzy  o czynnikach CBRN-E, a wiedza SPKP nie jest wystarczająca,</a:t>
          </a:r>
          <a:endParaRPr lang="pl-PL" sz="1800" dirty="0">
            <a:solidFill>
              <a:srgbClr val="003399"/>
            </a:solidFill>
          </a:endParaRPr>
        </a:p>
      </dgm:t>
    </dgm:pt>
    <dgm:pt modelId="{2DD86D01-8B1F-4DCE-A55C-7580BDE04870}" type="parTrans" cxnId="{A3BE2E75-D540-437F-B28C-D891654D9F52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241E50A7-CA75-4352-A9C9-EF99E978DFE2}" type="sibTrans" cxnId="{A3BE2E75-D540-437F-B28C-D891654D9F52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E3F80549-02BB-4AA5-9BBD-648FAA54D25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l-PL" sz="18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NGRMP nie posiadają na swoim wyposażeniu endoskopów i specjalistycznych latarek, czyli sprzętu umożliwiającego przeprowadzenie działań rozpoznawczych na terenie obiektów i systemów IK,</a:t>
          </a:r>
          <a:endParaRPr lang="pl-PL" sz="1800" dirty="0">
            <a:solidFill>
              <a:srgbClr val="003399"/>
            </a:solidFill>
            <a:effectLst/>
            <a:ea typeface="Calibri" panose="020F0502020204030204" pitchFamily="34" charset="0"/>
          </a:endParaRPr>
        </a:p>
      </dgm:t>
    </dgm:pt>
    <dgm:pt modelId="{06F1DA27-FEDA-4ABE-A5AE-1539F3B9E3B4}" type="parTrans" cxnId="{4F4B7B2C-C2C7-4CD4-82FB-6ADDD130A73B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ECD855DA-CE97-49D6-A089-D7C89F2FAE41}" type="sibTrans" cxnId="{4F4B7B2C-C2C7-4CD4-82FB-6ADDD130A73B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5A3FEB9E-2243-445B-AE28-16A38965427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l-PL" sz="18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NGRMP i SPKP nie dysponują miernikami promieniowania gamma oraz spektrometrami służącymi do precyzyjnej i bezpiecznej identyfikacji substancji chemicznych,</a:t>
          </a:r>
          <a:endParaRPr lang="pl-PL" sz="1800" dirty="0">
            <a:solidFill>
              <a:srgbClr val="003399"/>
            </a:solidFill>
            <a:effectLst/>
            <a:ea typeface="Calibri" panose="020F0502020204030204" pitchFamily="34" charset="0"/>
          </a:endParaRPr>
        </a:p>
      </dgm:t>
    </dgm:pt>
    <dgm:pt modelId="{4B29D170-2777-4340-8074-BC02D9553D09}" type="parTrans" cxnId="{99DD78FF-49D3-4EFD-BBC6-0679FAF5850D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E993B4BF-1B4C-4FE3-9BE7-CA3AADCE9D63}" type="sibTrans" cxnId="{99DD78FF-49D3-4EFD-BBC6-0679FAF5850D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E2899DD0-589B-46BC-81E8-CEBC0DC65AC0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l-PL" sz="18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ćwiczenia wymagające udziału i współdziałania NGRMP, SPKP i innych jednostek w obiektach IK nie były do tej pory realizowane,</a:t>
          </a:r>
          <a:endParaRPr lang="pl-PL" sz="1800" dirty="0">
            <a:solidFill>
              <a:srgbClr val="003399"/>
            </a:solidFill>
            <a:effectLst/>
            <a:ea typeface="Calibri" panose="020F0502020204030204" pitchFamily="34" charset="0"/>
          </a:endParaRPr>
        </a:p>
      </dgm:t>
    </dgm:pt>
    <dgm:pt modelId="{ABF8631F-B5F2-42F1-99F8-8FF95066B9DE}" type="parTrans" cxnId="{3DB48534-8DEC-4A96-8DA6-4DB1326111B7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D94F895D-E190-40E7-8A45-B7879EEF3F94}" type="sibTrans" cxnId="{3DB48534-8DEC-4A96-8DA6-4DB1326111B7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65966573-B85D-4BAC-844C-FF8B2C6D35ED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pl-PL" sz="18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KWP nie jest wystarczająco przygotowana do działań w obiektach IK w przypadku uzyskania informacji o podłożeniu urządzeń wybuchowych.</a:t>
          </a:r>
          <a:endParaRPr lang="pl-PL" sz="1800" dirty="0">
            <a:solidFill>
              <a:srgbClr val="003399"/>
            </a:solidFill>
            <a:effectLst/>
            <a:ea typeface="Calibri" panose="020F0502020204030204" pitchFamily="34" charset="0"/>
          </a:endParaRPr>
        </a:p>
      </dgm:t>
    </dgm:pt>
    <dgm:pt modelId="{E8B0B138-1DA5-4123-96E8-CBDC73359746}" type="parTrans" cxnId="{11DA772F-535C-4FAF-8926-E6A38072BF75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64314348-8D0D-4D84-BB27-C5C959C17751}" type="sibTrans" cxnId="{11DA772F-535C-4FAF-8926-E6A38072BF75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FA4EBFC2-CD7B-4B54-89BE-6B71EBAD79FC}">
      <dgm:prSet phldrT="[Tekst]" custT="1"/>
      <dgm:spPr/>
      <dgm:t>
        <a:bodyPr/>
        <a:lstStyle/>
        <a:p>
          <a:pPr>
            <a:buFont typeface="+mj-lt"/>
            <a:buAutoNum type="arabicPeriod"/>
          </a:pPr>
          <a:endParaRPr lang="pl-PL" sz="1600" dirty="0">
            <a:solidFill>
              <a:srgbClr val="003399"/>
            </a:solidFill>
          </a:endParaRPr>
        </a:p>
      </dgm:t>
    </dgm:pt>
    <dgm:pt modelId="{04A56E1A-719E-47A5-B946-DA23BC786227}" type="parTrans" cxnId="{03E71DE2-580A-4D11-A085-F42A130F083A}">
      <dgm:prSet/>
      <dgm:spPr/>
    </dgm:pt>
    <dgm:pt modelId="{60F6F2EB-2751-4F1E-A7AF-5179103FE2AF}" type="sibTrans" cxnId="{03E71DE2-580A-4D11-A085-F42A130F083A}">
      <dgm:prSet/>
      <dgm:spPr/>
    </dgm:pt>
    <dgm:pt modelId="{2993BCDC-DFFF-46A4-930C-615D8A45651E}" type="pres">
      <dgm:prSet presAssocID="{27CE6C72-0ABF-4982-A1A9-0356B8DF473C}" presName="linear" presStyleCnt="0">
        <dgm:presLayoutVars>
          <dgm:animLvl val="lvl"/>
          <dgm:resizeHandles val="exact"/>
        </dgm:presLayoutVars>
      </dgm:prSet>
      <dgm:spPr/>
    </dgm:pt>
    <dgm:pt modelId="{E4115A32-6046-42E5-9EF9-56EE83DCBC6D}" type="pres">
      <dgm:prSet presAssocID="{64922496-D199-4CB5-9A51-909080BD6F6C}" presName="parentText" presStyleLbl="node1" presStyleIdx="0" presStyleCnt="1" custScaleY="160298">
        <dgm:presLayoutVars>
          <dgm:chMax val="0"/>
          <dgm:bulletEnabled val="1"/>
        </dgm:presLayoutVars>
      </dgm:prSet>
      <dgm:spPr/>
    </dgm:pt>
    <dgm:pt modelId="{F256BB44-BA17-4852-8F45-CA67BB6C1FE4}" type="pres">
      <dgm:prSet presAssocID="{64922496-D199-4CB5-9A51-909080BD6F6C}" presName="childText" presStyleLbl="revTx" presStyleIdx="0" presStyleCnt="1" custScaleY="139323" custLinFactNeighborX="-331" custLinFactNeighborY="-1045">
        <dgm:presLayoutVars>
          <dgm:bulletEnabled val="1"/>
        </dgm:presLayoutVars>
      </dgm:prSet>
      <dgm:spPr/>
    </dgm:pt>
  </dgm:ptLst>
  <dgm:cxnLst>
    <dgm:cxn modelId="{4F4B7B2C-C2C7-4CD4-82FB-6ADDD130A73B}" srcId="{64922496-D199-4CB5-9A51-909080BD6F6C}" destId="{E3F80549-02BB-4AA5-9BBD-648FAA54D25D}" srcOrd="3" destOrd="0" parTransId="{06F1DA27-FEDA-4ABE-A5AE-1539F3B9E3B4}" sibTransId="{ECD855DA-CE97-49D6-A089-D7C89F2FAE41}"/>
    <dgm:cxn modelId="{11DA772F-535C-4FAF-8926-E6A38072BF75}" srcId="{64922496-D199-4CB5-9A51-909080BD6F6C}" destId="{65966573-B85D-4BAC-844C-FF8B2C6D35ED}" srcOrd="6" destOrd="0" parTransId="{E8B0B138-1DA5-4123-96E8-CBDC73359746}" sibTransId="{64314348-8D0D-4D84-BB27-C5C959C17751}"/>
    <dgm:cxn modelId="{91EF7233-7423-49DC-A56B-3056AC130E76}" srcId="{27CE6C72-0ABF-4982-A1A9-0356B8DF473C}" destId="{64922496-D199-4CB5-9A51-909080BD6F6C}" srcOrd="0" destOrd="0" parTransId="{88C45306-2903-46DA-8358-2981EFE18998}" sibTransId="{2C49F229-EAAC-4068-AD59-E2132E7167F3}"/>
    <dgm:cxn modelId="{3DB48534-8DEC-4A96-8DA6-4DB1326111B7}" srcId="{64922496-D199-4CB5-9A51-909080BD6F6C}" destId="{E2899DD0-589B-46BC-81E8-CEBC0DC65AC0}" srcOrd="5" destOrd="0" parTransId="{ABF8631F-B5F2-42F1-99F8-8FF95066B9DE}" sibTransId="{D94F895D-E190-40E7-8A45-B7879EEF3F94}"/>
    <dgm:cxn modelId="{4B1BDD6B-2155-4DE3-8209-A6CECCCB4778}" type="presOf" srcId="{64922496-D199-4CB5-9A51-909080BD6F6C}" destId="{E4115A32-6046-42E5-9EF9-56EE83DCBC6D}" srcOrd="0" destOrd="0" presId="urn:microsoft.com/office/officeart/2005/8/layout/vList2"/>
    <dgm:cxn modelId="{24F0584D-03FE-409E-8107-04CC58399E0F}" type="presOf" srcId="{8B744494-7BD3-48EC-9C04-994D7B44E680}" destId="{F256BB44-BA17-4852-8F45-CA67BB6C1FE4}" srcOrd="0" destOrd="1" presId="urn:microsoft.com/office/officeart/2005/8/layout/vList2"/>
    <dgm:cxn modelId="{A3BE2E75-D540-437F-B28C-D891654D9F52}" srcId="{64922496-D199-4CB5-9A51-909080BD6F6C}" destId="{F7260B6E-E235-4458-8DA6-52895870F777}" srcOrd="2" destOrd="0" parTransId="{2DD86D01-8B1F-4DCE-A55C-7580BDE04870}" sibTransId="{241E50A7-CA75-4352-A9C9-EF99E978DFE2}"/>
    <dgm:cxn modelId="{9CFFC88F-7653-43D4-ABB6-8AEF238582C7}" type="presOf" srcId="{F7260B6E-E235-4458-8DA6-52895870F777}" destId="{F256BB44-BA17-4852-8F45-CA67BB6C1FE4}" srcOrd="0" destOrd="2" presId="urn:microsoft.com/office/officeart/2005/8/layout/vList2"/>
    <dgm:cxn modelId="{E578FE98-2C1E-4DD5-9F91-36E5AFE9336D}" type="presOf" srcId="{E2899DD0-589B-46BC-81E8-CEBC0DC65AC0}" destId="{F256BB44-BA17-4852-8F45-CA67BB6C1FE4}" srcOrd="0" destOrd="5" presId="urn:microsoft.com/office/officeart/2005/8/layout/vList2"/>
    <dgm:cxn modelId="{89E094A0-3B9F-4419-A75F-0FF288501AA1}" srcId="{64922496-D199-4CB5-9A51-909080BD6F6C}" destId="{8B744494-7BD3-48EC-9C04-994D7B44E680}" srcOrd="1" destOrd="0" parTransId="{EC79FD8B-71DE-4D22-8723-39C5F5204A8B}" sibTransId="{EA442929-46B2-45FA-BC78-61CF0ED6D652}"/>
    <dgm:cxn modelId="{559E1CB4-68CE-4C3C-800A-A9FAA26BC700}" type="presOf" srcId="{27CE6C72-0ABF-4982-A1A9-0356B8DF473C}" destId="{2993BCDC-DFFF-46A4-930C-615D8A45651E}" srcOrd="0" destOrd="0" presId="urn:microsoft.com/office/officeart/2005/8/layout/vList2"/>
    <dgm:cxn modelId="{DA0957BE-5AB0-493A-94D2-99FE2B8FDED9}" type="presOf" srcId="{0D7311D7-1E0A-4C60-9CEE-4B54EE56FD59}" destId="{F256BB44-BA17-4852-8F45-CA67BB6C1FE4}" srcOrd="0" destOrd="7" presId="urn:microsoft.com/office/officeart/2005/8/layout/vList2"/>
    <dgm:cxn modelId="{654007C0-676E-431E-9401-F04AB097DC0D}" type="presOf" srcId="{65966573-B85D-4BAC-844C-FF8B2C6D35ED}" destId="{F256BB44-BA17-4852-8F45-CA67BB6C1FE4}" srcOrd="0" destOrd="6" presId="urn:microsoft.com/office/officeart/2005/8/layout/vList2"/>
    <dgm:cxn modelId="{898B60C3-EB10-4BBE-A6D6-C7CFF2FDA6DD}" type="presOf" srcId="{FA4EBFC2-CD7B-4B54-89BE-6B71EBAD79FC}" destId="{F256BB44-BA17-4852-8F45-CA67BB6C1FE4}" srcOrd="0" destOrd="0" presId="urn:microsoft.com/office/officeart/2005/8/layout/vList2"/>
    <dgm:cxn modelId="{51BEB3C4-9090-4209-AA09-A4112C0E6E37}" srcId="{64922496-D199-4CB5-9A51-909080BD6F6C}" destId="{0D7311D7-1E0A-4C60-9CEE-4B54EE56FD59}" srcOrd="7" destOrd="0" parTransId="{CEEF162A-D627-4A26-A7A6-2DFA07C8A189}" sibTransId="{5036EEF1-E9E7-4BEB-877C-29DE907A39CC}"/>
    <dgm:cxn modelId="{03E71DE2-580A-4D11-A085-F42A130F083A}" srcId="{64922496-D199-4CB5-9A51-909080BD6F6C}" destId="{FA4EBFC2-CD7B-4B54-89BE-6B71EBAD79FC}" srcOrd="0" destOrd="0" parTransId="{04A56E1A-719E-47A5-B946-DA23BC786227}" sibTransId="{60F6F2EB-2751-4F1E-A7AF-5179103FE2AF}"/>
    <dgm:cxn modelId="{87C976E9-ADD3-4B76-B8B7-9E85E5C5E36E}" type="presOf" srcId="{E3F80549-02BB-4AA5-9BBD-648FAA54D25D}" destId="{F256BB44-BA17-4852-8F45-CA67BB6C1FE4}" srcOrd="0" destOrd="3" presId="urn:microsoft.com/office/officeart/2005/8/layout/vList2"/>
    <dgm:cxn modelId="{145080EA-F5CA-4883-95C4-298D9FFC50CC}" type="presOf" srcId="{5A3FEB9E-2243-445B-AE28-16A389654270}" destId="{F256BB44-BA17-4852-8F45-CA67BB6C1FE4}" srcOrd="0" destOrd="4" presId="urn:microsoft.com/office/officeart/2005/8/layout/vList2"/>
    <dgm:cxn modelId="{99DD78FF-49D3-4EFD-BBC6-0679FAF5850D}" srcId="{64922496-D199-4CB5-9A51-909080BD6F6C}" destId="{5A3FEB9E-2243-445B-AE28-16A389654270}" srcOrd="4" destOrd="0" parTransId="{4B29D170-2777-4340-8074-BC02D9553D09}" sibTransId="{E993B4BF-1B4C-4FE3-9BE7-CA3AADCE9D63}"/>
    <dgm:cxn modelId="{DB448402-543C-4CBB-9A51-E6B832B10127}" type="presParOf" srcId="{2993BCDC-DFFF-46A4-930C-615D8A45651E}" destId="{E4115A32-6046-42E5-9EF9-56EE83DCBC6D}" srcOrd="0" destOrd="0" presId="urn:microsoft.com/office/officeart/2005/8/layout/vList2"/>
    <dgm:cxn modelId="{CC809549-F256-45DF-80B5-7ECFBE56B6A3}" type="presParOf" srcId="{2993BCDC-DFFF-46A4-930C-615D8A45651E}" destId="{F256BB44-BA17-4852-8F45-CA67BB6C1FE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2883E2-F62B-4F3C-89A1-79C7BBA51E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3B87882-FBB3-4290-87D3-59B887AC3770}">
      <dgm:prSet phldrT="[Tekst]" custT="1"/>
      <dgm:spPr/>
      <dgm:t>
        <a:bodyPr/>
        <a:lstStyle/>
        <a:p>
          <a:pPr algn="ctr"/>
          <a:r>
            <a:rPr lang="pl-PL" sz="3200" b="1" dirty="0">
              <a:solidFill>
                <a:srgbClr val="003399"/>
              </a:solidFill>
            </a:rPr>
            <a:t>Rezultaty projektu</a:t>
          </a:r>
        </a:p>
      </dgm:t>
    </dgm:pt>
    <dgm:pt modelId="{6A73A27F-D8C6-4685-8CA3-23F25C663E82}" type="parTrans" cxnId="{06A76596-D6DC-4615-B3CC-BFFF27AD99B2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4CF5F339-822E-4A17-A688-EDD69DACE1D5}" type="sibTrans" cxnId="{06A76596-D6DC-4615-B3CC-BFFF27AD99B2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073EC2DA-7FB2-4A02-9626-60758EE9FECB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pl-PL" sz="2000" dirty="0">
              <a:solidFill>
                <a:srgbClr val="003399"/>
              </a:solidFill>
            </a:rPr>
            <a:t>NGRMP przygotowane do samodzielnego wykonywania działań na wysokości oraz skrócony czas potrzebny na sprawdzenie minersko-pirotechniczne na wysokości, </a:t>
          </a:r>
        </a:p>
      </dgm:t>
    </dgm:pt>
    <dgm:pt modelId="{4E19CCB6-5A89-4FF4-8C9E-366D68EF9646}" type="parTrans" cxnId="{C06EC82B-AF29-4C44-9FFF-1CEC44342F53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7562BA90-B5FD-4E85-803C-167F5D9E620B}" type="sibTrans" cxnId="{C06EC82B-AF29-4C44-9FFF-1CEC44342F53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A19683D5-9131-4C1A-AE5E-44F3D5B48E41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pl-PL" sz="2000" dirty="0">
              <a:solidFill>
                <a:srgbClr val="003399"/>
              </a:solidFill>
            </a:rPr>
            <a:t>Zwiększone kompetencje funkcjonariuszy NGRMP i SPKP w zakresie czynników CBRN-E,</a:t>
          </a:r>
        </a:p>
      </dgm:t>
    </dgm:pt>
    <dgm:pt modelId="{A95F878E-AA42-45B1-AA29-4A686892A920}" type="parTrans" cxnId="{C7291FA2-D569-47E2-A6B5-6B44F18FBADA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AEFE21B3-BA69-4DC1-B432-DDD35BC24800}" type="sibTrans" cxnId="{C7291FA2-D569-47E2-A6B5-6B44F18FBADA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55B7D5A9-6417-4114-9529-02553E8E69E9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pl-PL" sz="2000" dirty="0">
              <a:solidFill>
                <a:srgbClr val="003399"/>
              </a:solidFill>
            </a:rPr>
            <a:t>Umożliwienie prowadzenia przez NGRMP właściwych działań rozpoznawczych na terenie obiektów i systemów IK,</a:t>
          </a:r>
        </a:p>
      </dgm:t>
    </dgm:pt>
    <dgm:pt modelId="{AFBAF50C-2C9A-436C-9A16-70DE88393FC6}" type="parTrans" cxnId="{53CE44D6-A868-4EC0-B1A8-50A7F49B978E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BCD573C8-D02D-4818-A747-968A5C7F4B2F}" type="sibTrans" cxnId="{53CE44D6-A868-4EC0-B1A8-50A7F49B978E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779C1BFA-F57D-4830-858B-4AB42DBF0658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pl-PL" sz="2000" dirty="0">
              <a:solidFill>
                <a:srgbClr val="003399"/>
              </a:solidFill>
            </a:rPr>
            <a:t>Umożliwienie precyzyjnej i bezpiecznej identyfikacji substancji chemicznych przez NGRMP i SPKP,</a:t>
          </a:r>
        </a:p>
      </dgm:t>
    </dgm:pt>
    <dgm:pt modelId="{5F8BC3AD-A274-42F8-AC99-062D064499BD}" type="parTrans" cxnId="{C76E1700-1F32-4C09-A423-C827115D4A64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24851EE0-7493-48C7-A233-1AEF4BB67FB7}" type="sibTrans" cxnId="{C76E1700-1F32-4C09-A423-C827115D4A64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E789198F-038A-4EEB-9BFE-43A6D8D940D7}">
      <dgm:prSet phldrT="[Tekst]" custT="1"/>
      <dgm:spPr/>
      <dgm:t>
        <a:bodyPr/>
        <a:lstStyle/>
        <a:p>
          <a:pPr>
            <a:buFont typeface="+mj-lt"/>
            <a:buAutoNum type="arabicPeriod"/>
          </a:pPr>
          <a:r>
            <a:rPr lang="pl-PL" sz="2000" dirty="0">
              <a:solidFill>
                <a:srgbClr val="003399"/>
              </a:solidFill>
            </a:rPr>
            <a:t>Usprawnienie koordynacji działań NGRMP, SPKP i innych jednostek w obiektach IK.</a:t>
          </a:r>
        </a:p>
      </dgm:t>
    </dgm:pt>
    <dgm:pt modelId="{4502F5EE-0086-41B8-A5D7-CE18FBB327E3}" type="parTrans" cxnId="{CA3C687C-FB0A-4A2B-9D3D-075E9682337B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E95DD743-D91D-42A3-8576-0649759040FC}" type="sibTrans" cxnId="{CA3C687C-FB0A-4A2B-9D3D-075E9682337B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73B30C2E-A3ED-4243-901B-711D885298DF}">
      <dgm:prSet phldrT="[Tekst]" custT="1"/>
      <dgm:spPr/>
      <dgm:t>
        <a:bodyPr/>
        <a:lstStyle/>
        <a:p>
          <a:pPr>
            <a:buFont typeface="+mj-lt"/>
            <a:buAutoNum type="arabicPeriod"/>
          </a:pPr>
          <a:endParaRPr lang="pl-PL" sz="2000" dirty="0">
            <a:solidFill>
              <a:srgbClr val="003399"/>
            </a:solidFill>
          </a:endParaRPr>
        </a:p>
      </dgm:t>
    </dgm:pt>
    <dgm:pt modelId="{16FB750A-1E56-4DBD-8D65-367A28EAD73F}" type="parTrans" cxnId="{698BBBA3-E038-4237-BF95-2DE8262F7FA8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AC35C7FE-1713-4562-9E5C-6A166CA90108}" type="sibTrans" cxnId="{698BBBA3-E038-4237-BF95-2DE8262F7FA8}">
      <dgm:prSet/>
      <dgm:spPr/>
      <dgm:t>
        <a:bodyPr/>
        <a:lstStyle/>
        <a:p>
          <a:endParaRPr lang="pl-PL">
            <a:solidFill>
              <a:srgbClr val="003399"/>
            </a:solidFill>
          </a:endParaRPr>
        </a:p>
      </dgm:t>
    </dgm:pt>
    <dgm:pt modelId="{B68F99D4-B1F6-4D2D-AFD8-344C053CAA10}" type="pres">
      <dgm:prSet presAssocID="{EE2883E2-F62B-4F3C-89A1-79C7BBA51EF8}" presName="linear" presStyleCnt="0">
        <dgm:presLayoutVars>
          <dgm:animLvl val="lvl"/>
          <dgm:resizeHandles val="exact"/>
        </dgm:presLayoutVars>
      </dgm:prSet>
      <dgm:spPr/>
    </dgm:pt>
    <dgm:pt modelId="{D681A103-4D32-4620-9039-ADE5047C8F18}" type="pres">
      <dgm:prSet presAssocID="{23B87882-FBB3-4290-87D3-59B887AC3770}" presName="parentText" presStyleLbl="node1" presStyleIdx="0" presStyleCnt="1" custScaleX="95421" custScaleY="67612" custLinFactNeighborX="0" custLinFactNeighborY="-1503">
        <dgm:presLayoutVars>
          <dgm:chMax val="0"/>
          <dgm:bulletEnabled val="1"/>
        </dgm:presLayoutVars>
      </dgm:prSet>
      <dgm:spPr/>
    </dgm:pt>
    <dgm:pt modelId="{45E2D60B-0483-403C-9284-F2F9162EF0AF}" type="pres">
      <dgm:prSet presAssocID="{23B87882-FBB3-4290-87D3-59B887AC377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76E1700-1F32-4C09-A423-C827115D4A64}" srcId="{23B87882-FBB3-4290-87D3-59B887AC3770}" destId="{779C1BFA-F57D-4830-858B-4AB42DBF0658}" srcOrd="3" destOrd="0" parTransId="{5F8BC3AD-A274-42F8-AC99-062D064499BD}" sibTransId="{24851EE0-7493-48C7-A233-1AEF4BB67FB7}"/>
    <dgm:cxn modelId="{900BDD17-BEE2-4EFA-8B26-A8C6DD664808}" type="presOf" srcId="{23B87882-FBB3-4290-87D3-59B887AC3770}" destId="{D681A103-4D32-4620-9039-ADE5047C8F18}" srcOrd="0" destOrd="0" presId="urn:microsoft.com/office/officeart/2005/8/layout/vList2"/>
    <dgm:cxn modelId="{C06EC82B-AF29-4C44-9FFF-1CEC44342F53}" srcId="{23B87882-FBB3-4290-87D3-59B887AC3770}" destId="{073EC2DA-7FB2-4A02-9626-60758EE9FECB}" srcOrd="0" destOrd="0" parTransId="{4E19CCB6-5A89-4FF4-8C9E-366D68EF9646}" sibTransId="{7562BA90-B5FD-4E85-803C-167F5D9E620B}"/>
    <dgm:cxn modelId="{9EC2773A-4509-4E49-BEA1-28CB7FF214E5}" type="presOf" srcId="{73B30C2E-A3ED-4243-901B-711D885298DF}" destId="{45E2D60B-0483-403C-9284-F2F9162EF0AF}" srcOrd="0" destOrd="5" presId="urn:microsoft.com/office/officeart/2005/8/layout/vList2"/>
    <dgm:cxn modelId="{82E59F65-9E03-4230-B347-F725A8085DD8}" type="presOf" srcId="{55B7D5A9-6417-4114-9529-02553E8E69E9}" destId="{45E2D60B-0483-403C-9284-F2F9162EF0AF}" srcOrd="0" destOrd="2" presId="urn:microsoft.com/office/officeart/2005/8/layout/vList2"/>
    <dgm:cxn modelId="{1ED31B48-73DB-409D-9A97-088EFD673184}" type="presOf" srcId="{779C1BFA-F57D-4830-858B-4AB42DBF0658}" destId="{45E2D60B-0483-403C-9284-F2F9162EF0AF}" srcOrd="0" destOrd="3" presId="urn:microsoft.com/office/officeart/2005/8/layout/vList2"/>
    <dgm:cxn modelId="{E435A659-0DCD-4B46-8357-A99A740DEF46}" type="presOf" srcId="{EE2883E2-F62B-4F3C-89A1-79C7BBA51EF8}" destId="{B68F99D4-B1F6-4D2D-AFD8-344C053CAA10}" srcOrd="0" destOrd="0" presId="urn:microsoft.com/office/officeart/2005/8/layout/vList2"/>
    <dgm:cxn modelId="{CA3C687C-FB0A-4A2B-9D3D-075E9682337B}" srcId="{23B87882-FBB3-4290-87D3-59B887AC3770}" destId="{E789198F-038A-4EEB-9BFE-43A6D8D940D7}" srcOrd="4" destOrd="0" parTransId="{4502F5EE-0086-41B8-A5D7-CE18FBB327E3}" sibTransId="{E95DD743-D91D-42A3-8576-0649759040FC}"/>
    <dgm:cxn modelId="{06680989-454C-43BD-AE49-385DDE615DBC}" type="presOf" srcId="{A19683D5-9131-4C1A-AE5E-44F3D5B48E41}" destId="{45E2D60B-0483-403C-9284-F2F9162EF0AF}" srcOrd="0" destOrd="1" presId="urn:microsoft.com/office/officeart/2005/8/layout/vList2"/>
    <dgm:cxn modelId="{06A76596-D6DC-4615-B3CC-BFFF27AD99B2}" srcId="{EE2883E2-F62B-4F3C-89A1-79C7BBA51EF8}" destId="{23B87882-FBB3-4290-87D3-59B887AC3770}" srcOrd="0" destOrd="0" parTransId="{6A73A27F-D8C6-4685-8CA3-23F25C663E82}" sibTransId="{4CF5F339-822E-4A17-A688-EDD69DACE1D5}"/>
    <dgm:cxn modelId="{7D747F9B-E821-4C43-91F9-4A9232505A58}" type="presOf" srcId="{073EC2DA-7FB2-4A02-9626-60758EE9FECB}" destId="{45E2D60B-0483-403C-9284-F2F9162EF0AF}" srcOrd="0" destOrd="0" presId="urn:microsoft.com/office/officeart/2005/8/layout/vList2"/>
    <dgm:cxn modelId="{C7291FA2-D569-47E2-A6B5-6B44F18FBADA}" srcId="{23B87882-FBB3-4290-87D3-59B887AC3770}" destId="{A19683D5-9131-4C1A-AE5E-44F3D5B48E41}" srcOrd="1" destOrd="0" parTransId="{A95F878E-AA42-45B1-AA29-4A686892A920}" sibTransId="{AEFE21B3-BA69-4DC1-B432-DDD35BC24800}"/>
    <dgm:cxn modelId="{698BBBA3-E038-4237-BF95-2DE8262F7FA8}" srcId="{23B87882-FBB3-4290-87D3-59B887AC3770}" destId="{73B30C2E-A3ED-4243-901B-711D885298DF}" srcOrd="5" destOrd="0" parTransId="{16FB750A-1E56-4DBD-8D65-367A28EAD73F}" sibTransId="{AC35C7FE-1713-4562-9E5C-6A166CA90108}"/>
    <dgm:cxn modelId="{53CE44D6-A868-4EC0-B1A8-50A7F49B978E}" srcId="{23B87882-FBB3-4290-87D3-59B887AC3770}" destId="{55B7D5A9-6417-4114-9529-02553E8E69E9}" srcOrd="2" destOrd="0" parTransId="{AFBAF50C-2C9A-436C-9A16-70DE88393FC6}" sibTransId="{BCD573C8-D02D-4818-A747-968A5C7F4B2F}"/>
    <dgm:cxn modelId="{2D954DDC-C77E-4E78-98D8-0C2109828417}" type="presOf" srcId="{E789198F-038A-4EEB-9BFE-43A6D8D940D7}" destId="{45E2D60B-0483-403C-9284-F2F9162EF0AF}" srcOrd="0" destOrd="4" presId="urn:microsoft.com/office/officeart/2005/8/layout/vList2"/>
    <dgm:cxn modelId="{52654D90-1C0D-4BD7-A3DE-B2339649A2D9}" type="presParOf" srcId="{B68F99D4-B1F6-4D2D-AFD8-344C053CAA10}" destId="{D681A103-4D32-4620-9039-ADE5047C8F18}" srcOrd="0" destOrd="0" presId="urn:microsoft.com/office/officeart/2005/8/layout/vList2"/>
    <dgm:cxn modelId="{1FED0F56-5287-4ECA-B423-AA6899003C82}" type="presParOf" srcId="{B68F99D4-B1F6-4D2D-AFD8-344C053CAA10}" destId="{45E2D60B-0483-403C-9284-F2F9162EF0A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15A32-6046-42E5-9EF9-56EE83DCBC6D}">
      <dsp:nvSpPr>
        <dsp:cNvPr id="0" name=""/>
        <dsp:cNvSpPr/>
      </dsp:nvSpPr>
      <dsp:spPr>
        <a:xfrm>
          <a:off x="0" y="2412"/>
          <a:ext cx="10587319" cy="1392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rgbClr val="003399"/>
              </a:solidFill>
              <a:effectLst/>
              <a:latin typeface="+mn-lt"/>
              <a:ea typeface="Calibri" panose="020F0502020204030204" pitchFamily="34" charset="0"/>
            </a:rPr>
            <a:t>Uzasadnienie realizacji projektu – sytuacja aktualna, problemy i ich skutki </a:t>
          </a:r>
          <a:r>
            <a:rPr lang="pl-PL" sz="1400" i="1" kern="1200" dirty="0"/>
            <a:t>(przykład - materiał opracowany i zmodyfikowany na podstawie jednego ze zrealizowanych projektów FBW)</a:t>
          </a:r>
          <a:endParaRPr lang="pl-PL" sz="1400" kern="1200" dirty="0">
            <a:solidFill>
              <a:srgbClr val="003399"/>
            </a:solidFill>
          </a:endParaRPr>
        </a:p>
      </dsp:txBody>
      <dsp:txXfrm>
        <a:off x="67979" y="70391"/>
        <a:ext cx="10451361" cy="1256590"/>
      </dsp:txXfrm>
    </dsp:sp>
    <dsp:sp modelId="{F256BB44-BA17-4852-8F45-CA67BB6C1FE4}">
      <dsp:nvSpPr>
        <dsp:cNvPr id="0" name=""/>
        <dsp:cNvSpPr/>
      </dsp:nvSpPr>
      <dsp:spPr>
        <a:xfrm>
          <a:off x="0" y="1385882"/>
          <a:ext cx="10587319" cy="4770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147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endParaRPr lang="pl-PL" sz="1600" kern="1200" dirty="0">
            <a:solidFill>
              <a:srgbClr val="00339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1800" kern="12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funkcjonariusze NGRMP (nieetatowe grupy rozpoznania-minersko pirotechnicznego) nie posiadają przeszkolenia i sprzętu do samodzielnego wykonywania działań na wysokości, a sprawdzenia minersko-pirotechniczne na wysokości (np. dachu lub wysokich obiektów przemysłowych) są realizowane z pomocą specjalistycznego sprzętu Straży Pożarnej. Okres oczekiwania na wsparcie PSP poza dużymi miastami to nie mniej niż 2,5 godziny,</a:t>
          </a:r>
          <a:endParaRPr lang="pl-PL" sz="1800" kern="1200" dirty="0">
            <a:solidFill>
              <a:srgbClr val="00339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1800" kern="12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funkcjonariusze NGRMP nie są przeszkoleni w zakresie specjalistycznej wiedzy  o czynnikach CBRN-E, a wiedza SPKP nie jest wystarczająca,</a:t>
          </a:r>
          <a:endParaRPr lang="pl-PL" sz="1800" kern="1200" dirty="0">
            <a:solidFill>
              <a:srgbClr val="003399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1800" kern="12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NGRMP nie posiadają na swoim wyposażeniu endoskopów i specjalistycznych latarek, czyli sprzętu umożliwiającego przeprowadzenie działań rozpoznawczych na terenie obiektów i systemów IK,</a:t>
          </a:r>
          <a:endParaRPr lang="pl-PL" sz="1800" kern="1200" dirty="0">
            <a:solidFill>
              <a:srgbClr val="003399"/>
            </a:solidFill>
            <a:effectLst/>
            <a:ea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1800" kern="12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NGRMP i SPKP nie dysponują miernikami promieniowania gamma oraz spektrometrami służącymi do precyzyjnej i bezpiecznej identyfikacji substancji chemicznych,</a:t>
          </a:r>
          <a:endParaRPr lang="pl-PL" sz="1800" kern="1200" dirty="0">
            <a:solidFill>
              <a:srgbClr val="003399"/>
            </a:solidFill>
            <a:effectLst/>
            <a:ea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1800" kern="12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ćwiczenia wymagające udziału i współdziałania NGRMP, SPKP i innych jednostek w obiektach IK nie były do tej pory realizowane,</a:t>
          </a:r>
          <a:endParaRPr lang="pl-PL" sz="1800" kern="1200" dirty="0">
            <a:solidFill>
              <a:srgbClr val="003399"/>
            </a:solidFill>
            <a:effectLst/>
            <a:ea typeface="Calibri" panose="020F050202020403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1800" kern="1200" dirty="0">
              <a:solidFill>
                <a:srgbClr val="003399"/>
              </a:solidFill>
              <a:effectLst/>
              <a:ea typeface="Times New Roman" panose="02020603050405020304" pitchFamily="18" charset="0"/>
            </a:rPr>
            <a:t>KWP nie jest wystarczająco przygotowana do działań w obiektach IK w przypadku uzyskania informacji o podłożeniu urządzeń wybuchowych.</a:t>
          </a:r>
          <a:endParaRPr lang="pl-PL" sz="1800" kern="1200" dirty="0">
            <a:solidFill>
              <a:srgbClr val="003399"/>
            </a:solidFill>
            <a:effectLst/>
            <a:ea typeface="Calibri" panose="020F050202020403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endParaRPr lang="pl-PL" sz="1300" kern="1200" dirty="0">
            <a:solidFill>
              <a:srgbClr val="003399"/>
            </a:solidFill>
          </a:endParaRPr>
        </a:p>
      </dsp:txBody>
      <dsp:txXfrm>
        <a:off x="0" y="1385882"/>
        <a:ext cx="10587319" cy="47703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1A103-4D32-4620-9039-ADE5047C8F18}">
      <dsp:nvSpPr>
        <dsp:cNvPr id="0" name=""/>
        <dsp:cNvSpPr/>
      </dsp:nvSpPr>
      <dsp:spPr>
        <a:xfrm>
          <a:off x="186090" y="357658"/>
          <a:ext cx="7755818" cy="822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>
              <a:solidFill>
                <a:srgbClr val="003399"/>
              </a:solidFill>
            </a:rPr>
            <a:t>Rezultaty projektu</a:t>
          </a:r>
        </a:p>
      </dsp:txBody>
      <dsp:txXfrm>
        <a:off x="226251" y="397819"/>
        <a:ext cx="7675496" cy="742380"/>
      </dsp:txXfrm>
    </dsp:sp>
    <dsp:sp modelId="{45E2D60B-0483-403C-9284-F2F9162EF0AF}">
      <dsp:nvSpPr>
        <dsp:cNvPr id="0" name=""/>
        <dsp:cNvSpPr/>
      </dsp:nvSpPr>
      <dsp:spPr>
        <a:xfrm>
          <a:off x="0" y="1236984"/>
          <a:ext cx="8128000" cy="3767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2000" kern="1200" dirty="0">
              <a:solidFill>
                <a:srgbClr val="003399"/>
              </a:solidFill>
            </a:rPr>
            <a:t>NGRMP przygotowane do samodzielnego wykonywania działań na wysokości oraz skrócony czas potrzebny na sprawdzenie minersko-pirotechniczne na wysokości,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2000" kern="1200" dirty="0">
              <a:solidFill>
                <a:srgbClr val="003399"/>
              </a:solidFill>
            </a:rPr>
            <a:t>Zwiększone kompetencje funkcjonariuszy NGRMP i SPKP w zakresie czynników CBRN-E,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2000" kern="1200" dirty="0">
              <a:solidFill>
                <a:srgbClr val="003399"/>
              </a:solidFill>
            </a:rPr>
            <a:t>Umożliwienie prowadzenia przez NGRMP właściwych działań rozpoznawczych na terenie obiektów i systemów IK,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2000" kern="1200" dirty="0">
              <a:solidFill>
                <a:srgbClr val="003399"/>
              </a:solidFill>
            </a:rPr>
            <a:t>Umożliwienie precyzyjnej i bezpiecznej identyfikacji substancji chemicznych przez NGRMP i SPKP,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r>
            <a:rPr lang="pl-PL" sz="2000" kern="1200" dirty="0">
              <a:solidFill>
                <a:srgbClr val="003399"/>
              </a:solidFill>
            </a:rPr>
            <a:t>Usprawnienie koordynacji działań NGRMP, SPKP i innych jednostek w obiektach IK.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+mj-lt"/>
            <a:buAutoNum type="arabicPeriod"/>
          </a:pPr>
          <a:endParaRPr lang="pl-PL" sz="2000" kern="1200" dirty="0">
            <a:solidFill>
              <a:srgbClr val="003399"/>
            </a:solidFill>
          </a:endParaRPr>
        </a:p>
      </dsp:txBody>
      <dsp:txXfrm>
        <a:off x="0" y="1236984"/>
        <a:ext cx="8128000" cy="3767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CE372276-094D-4D05-9869-3E40EFCBBAFC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D9C21E64-935E-4B91-AC65-9B8EB62CDC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6541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1A07C1D7-3E67-43DE-9FA2-43E9DBEEF698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61B3D8E8-6A96-4867-B440-16F7C26183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66784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46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C7E3C5-E9EA-470E-9A4B-9563553FE09B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80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976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C7E3C5-E9EA-470E-9A4B-9563553FE09B}" type="datetimeFigureOut">
              <a:rPr lang="pl-PL" smtClean="0"/>
              <a:t>05.09.2024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11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751" y="1254207"/>
            <a:ext cx="2024108" cy="1159602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0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3" y="0"/>
            <a:ext cx="3362326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9" name="Prostokąt 12"/>
          <p:cNvSpPr/>
          <p:nvPr userDrawn="1"/>
        </p:nvSpPr>
        <p:spPr>
          <a:xfrm flipV="1">
            <a:off x="-514" y="6208855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1" name="Prostokąt 12"/>
          <p:cNvSpPr/>
          <p:nvPr userDrawn="1"/>
        </p:nvSpPr>
        <p:spPr>
          <a:xfrm flipV="1">
            <a:off x="-4763" y="6530391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</p:spTree>
    <p:extLst>
      <p:ext uri="{BB962C8B-B14F-4D97-AF65-F5344CB8AC3E}">
        <p14:creationId xmlns:p14="http://schemas.microsoft.com/office/powerpoint/2010/main" val="30656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3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2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5" y="6768095"/>
            <a:ext cx="3362326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aseline="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272954" y="64761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6237701D-9FDF-4E72-9E1B-010C53472997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729" y="252761"/>
            <a:ext cx="1985708" cy="36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ytułu 1"/>
          <p:cNvSpPr txBox="1">
            <a:spLocks/>
          </p:cNvSpPr>
          <p:nvPr/>
        </p:nvSpPr>
        <p:spPr>
          <a:xfrm>
            <a:off x="188259" y="2439495"/>
            <a:ext cx="11860305" cy="2546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pl-PL" dirty="0"/>
              <a:t>Jak przygotować projekt</a:t>
            </a:r>
          </a:p>
          <a:p>
            <a:pPr algn="ctr"/>
            <a:r>
              <a:rPr lang="pl-PL" dirty="0"/>
              <a:t>w ramach funduszu bezpieczeństwa wewnętrznego?</a:t>
            </a:r>
          </a:p>
          <a:p>
            <a:pPr algn="ctr"/>
            <a:r>
              <a:rPr lang="pl-PL" dirty="0"/>
              <a:t>(w ramach naboru dot. gł. zarządzania kryzysowego i ochrony infrastruktury krytycznej)</a:t>
            </a:r>
          </a:p>
          <a:p>
            <a:pPr algn="ctr"/>
            <a:endParaRPr lang="pl-PL" dirty="0"/>
          </a:p>
        </p:txBody>
      </p:sp>
      <p:sp>
        <p:nvSpPr>
          <p:cNvPr id="8" name="Symbol zastępczy tytułu 1"/>
          <p:cNvSpPr txBox="1">
            <a:spLocks/>
          </p:cNvSpPr>
          <p:nvPr/>
        </p:nvSpPr>
        <p:spPr>
          <a:xfrm>
            <a:off x="376472" y="5376183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800" dirty="0">
                <a:solidFill>
                  <a:schemeClr val="bg1"/>
                </a:solidFill>
                <a:latin typeface="+mn-lt"/>
              </a:rPr>
              <a:t>Warszawa, 6 września 2024 r.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7D77C44-96EF-AFF3-AE8F-F5D855FD99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988" y="1344665"/>
            <a:ext cx="7669972" cy="10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6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5851" y="222681"/>
            <a:ext cx="10799272" cy="799296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Problem – Cel - przykłady</a:t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33257" y="622328"/>
            <a:ext cx="10331866" cy="5133013"/>
          </a:xfrm>
        </p:spPr>
        <p:txBody>
          <a:bodyPr/>
          <a:lstStyle/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System ostrzegania i alarmowania nie umożliwia alarmowania i ostrzegania ludności na terenie większości województwa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</a:rPr>
              <a:t>Utrudniona wymiana informacji z centrami zarządzania kryzysowego innych państw UE w zakresie zapobiegania, reagowania, rozwoju i odbudowy po wystąpieniu sytuacji kryzysowych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</a:rPr>
              <a:t>Brak możliwości uruchamiania systemu syren alarmowych z każdego szczebla zarządzania kryzysowego (gmina, powiat, województwo)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</a:rPr>
              <a:t>Słaba koordynacja służb podczas operacji </a:t>
            </a:r>
            <a:r>
              <a:rPr lang="pl-PL" sz="1800" dirty="0" err="1">
                <a:solidFill>
                  <a:srgbClr val="003399"/>
                </a:solidFill>
              </a:rPr>
              <a:t>kontrterrorystycznych</a:t>
            </a:r>
            <a:endParaRPr lang="pl-PL" sz="1800" dirty="0">
              <a:solidFill>
                <a:srgbClr val="003399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Niewielka</a:t>
            </a:r>
            <a:r>
              <a:rPr lang="pl-PL" sz="18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efektywność odzyskiwania danych z urządzeń mobilnych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Istniejące obecnie procedury reagowania są zbyt ogólne, odnoszą się do poziomu garnizonu, i na szczeblu komend powiatowych i miejskich nie ma możliwości ich pełnego zastosowania,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pl-PL" sz="18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łaba skuteczność działań reaktywnych Policji w sytuacjach kryzysowych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pl-PL" sz="18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iewystarczający stopień znajomości zasad udzielania pierwszej pomoc</a:t>
            </a:r>
            <a:r>
              <a:rPr lang="pl-PL" sz="18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y </a:t>
            </a:r>
            <a:r>
              <a:rPr lang="pl-PL" sz="18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warunkach terenowych na obiektach infrastruktury krytycznej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</a:rPr>
              <a:t>Niewystarczające kwalifikacje pracowników Wydziału Zarządzania Kryzysowego w zakresie europejskiej infrastruktury krytycznej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</a:rPr>
              <a:t>Nieskuteczny proces powiadamiania o zagrożeniach środkami masowego rażenia CBRN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>
                <a:solidFill>
                  <a:srgbClr val="003399"/>
                </a:solidFill>
              </a:rPr>
              <a:t>Nieefektywny system zapobiegania i likwidowania skutków emisji materiałów CBRN w kontekście zagrożeń terrorystycznych</a:t>
            </a:r>
            <a:endParaRPr lang="pl-PL" sz="1800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330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534" y="1122362"/>
            <a:ext cx="10799272" cy="1217183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Cel projektu</a:t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77668" y="2040442"/>
            <a:ext cx="10331866" cy="3898885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dostosowany do Funduszu, a więc do właściwego celu FBW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zakładający poprawę, usprawnienie, wzmocnienie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realny do osiągnięcia poprzez realizację projektu (cel bezpośredni projektu)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czy można zmierzyć jego osiągnięcie poprzez wskaźniki (mierniki)?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wystarczy określić jeden cel, ponieważ osiągnięcie każdego celu należy zmierzyć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nie mylić z działaniem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161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A75AA1-0F19-DD09-C8F9-994579DB3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18" y="0"/>
            <a:ext cx="9144000" cy="706437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Cel projektu czy działanie?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2FE73D5-6A46-CAD6-FEFF-57E59D016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564" y="742272"/>
            <a:ext cx="10954871" cy="5604739"/>
          </a:xfrm>
        </p:spPr>
        <p:txBody>
          <a:bodyPr/>
          <a:lstStyle/>
          <a:p>
            <a:pPr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Poprawa jakości i efektywności działań ratowniczych w województwie</a:t>
            </a: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Dostawa, montaż i uruchomienie 31 central oraz 200 syren alarmowych</a:t>
            </a:r>
          </a:p>
          <a:p>
            <a:pPr marL="358775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kern="1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1600" kern="1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apewnienie jednolitego systemu przekazywania sygnałów dźwiękowych oraz komunikatów głosowych dla ludności na                     obszarze województwa </a:t>
            </a: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Zakup oprogramowania do analizy transakcji z udziałem </a:t>
            </a:r>
            <a:r>
              <a:rPr lang="pl-PL" sz="1600" dirty="0" err="1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kryptowalut</a:t>
            </a:r>
            <a:endParaRPr lang="pl-PL" sz="1600" kern="100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dirty="0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Modernizacja sali szkoleniowej</a:t>
            </a:r>
          </a:p>
          <a:p>
            <a:pPr marL="342900"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600" kern="1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ymiana analogowych (elektromechanicznych i elektronicznych) syren alarmowych będących w systemie województwa</a:t>
            </a:r>
            <a:r>
              <a:rPr lang="pl-PL" sz="16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syreny cyfrowe</a:t>
            </a:r>
            <a:endParaRPr lang="pl-PL" sz="1600" dirty="0">
              <a:solidFill>
                <a:srgbClr val="00339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kern="1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Podniesienie skuteczności systemu alarmowania i ostrzegania ludności</a:t>
            </a: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</a:t>
            </a:r>
            <a:r>
              <a:rPr lang="pl-PL" sz="16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mniejszenie czasu reakcji służb reagowania kryzysowego na zagrożenie CBRN-E</a:t>
            </a:r>
            <a:endParaRPr lang="pl-PL" sz="1600" dirty="0">
              <a:solidFill>
                <a:srgbClr val="00339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6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Podniesienie poziomu kompetencji i kwalifikacji zawodowych pracowników CBZC z zakresu zwalczania cyberprzestępczości </a:t>
            </a:r>
          </a:p>
          <a:p>
            <a:pPr marL="358775" indent="-358775" algn="just">
              <a:lnSpc>
                <a:spcPct val="150000"/>
              </a:lnSpc>
              <a:spcBef>
                <a:spcPts val="0"/>
              </a:spcBef>
              <a:tabLst>
                <a:tab pos="358775" algn="l"/>
              </a:tabLst>
            </a:pPr>
            <a:r>
              <a:rPr lang="pl-PL" sz="16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</a:t>
            </a:r>
            <a:r>
              <a:rPr lang="pl-PL" sz="1600" kern="1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pl-PL" sz="1600" kern="1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ykl specjalistycznych szkoleń w zakresie prowadzenia działań bojowych na obiektach infrastruktury krytycznej oraz pokonywania przeszkód technicznych (mechaniczne, termiczne, wybuchowe) z uwzględnieniem zagrożeń CBRN-E.</a:t>
            </a:r>
          </a:p>
          <a:p>
            <a:pPr marL="5715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pl-PL" sz="1600" dirty="0">
              <a:solidFill>
                <a:srgbClr val="0033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sz="1600" dirty="0">
              <a:solidFill>
                <a:srgbClr val="00339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pl-PL" sz="1600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3D74D49-9577-BD64-7855-89774AAA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383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534" y="1122362"/>
            <a:ext cx="10799272" cy="1217183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Działania</a:t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77668" y="2040442"/>
            <a:ext cx="10331866" cy="3898885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Czy wszystkie działania (oprócz informacji/promocji) służą osiągnięciu celu bezpośredniego projektu?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Czy są niezbędne do jego osiągnięcia?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Czy są uzasadnione i ich uzasadnienie jest opisane w projekcie?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Czy przeanalizowano działania alternatywne i wybrano wariant najbardziej efektywny?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616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5060" y="554850"/>
            <a:ext cx="10799272" cy="1217183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Rezultaty</a:t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77668" y="2040442"/>
            <a:ext cx="10331866" cy="3898885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Rezultaty – efekty wynikające z realizacji działań w projekcie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Czy ich uzyskanie pozwoli na ocenę osiągnięcia celu projektu?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Czy pokazują realną zmianę, która nastąpiła dzięki realizacji projektu?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Czy będzie można je zmierzyć za pomocą mierników?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Czy będą dostępne w krótkim czasie (42 dni) po zakończeniu realizacji projektu?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Czy nie zależą od czynników zewnętrznych, niezależnych od realizacji projektu?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W jaki sposób będą wykorzystywane?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996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5AEBD6-8D04-E02A-C1A0-A2B9F04FD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907" y="285050"/>
            <a:ext cx="9144000" cy="849872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Mierniki (wskaźniki)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F27142A-21C4-A33E-FDCB-0F53BAF35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211" y="1134922"/>
            <a:ext cx="10587317" cy="5140372"/>
          </a:xfrm>
        </p:spPr>
        <p:txBody>
          <a:bodyPr/>
          <a:lstStyle/>
          <a:p>
            <a:pPr algn="just"/>
            <a:r>
              <a:rPr lang="pl-PL" dirty="0">
                <a:solidFill>
                  <a:srgbClr val="003399"/>
                </a:solidFill>
              </a:rPr>
              <a:t>- do sprawdzenia skuteczności naszych działań, czy projekt zakończył się sukcesem i osiągnięto zamierzone efekty</a:t>
            </a:r>
          </a:p>
          <a:p>
            <a:pPr algn="just"/>
            <a:r>
              <a:rPr lang="pl-PL" dirty="0">
                <a:solidFill>
                  <a:srgbClr val="003399"/>
                </a:solidFill>
              </a:rPr>
              <a:t>- mierzą efekty osiągane w trakcie realizacji projektu (tzw. „produkty”) i po zakończeniu realizacji projektu („rezultaty”)</a:t>
            </a:r>
          </a:p>
          <a:p>
            <a:pPr algn="just"/>
            <a:r>
              <a:rPr lang="pl-PL" dirty="0">
                <a:solidFill>
                  <a:srgbClr val="003399"/>
                </a:solidFill>
              </a:rPr>
              <a:t>- są mierzalne i najlepiej niedrogie</a:t>
            </a:r>
          </a:p>
          <a:p>
            <a:pPr algn="just"/>
            <a:r>
              <a:rPr lang="pl-PL" dirty="0">
                <a:solidFill>
                  <a:srgbClr val="003399"/>
                </a:solidFill>
              </a:rPr>
              <a:t>- są obiektywne – mierzone i interpretowane wg tych samych zasad</a:t>
            </a:r>
          </a:p>
          <a:p>
            <a:pPr algn="just"/>
            <a:r>
              <a:rPr lang="pl-PL" dirty="0">
                <a:solidFill>
                  <a:srgbClr val="003399"/>
                </a:solidFill>
              </a:rPr>
              <a:t>- mają bezpośredni związek z projektem</a:t>
            </a:r>
          </a:p>
          <a:p>
            <a:pPr algn="just"/>
            <a:r>
              <a:rPr lang="pl-PL" dirty="0">
                <a:solidFill>
                  <a:srgbClr val="003399"/>
                </a:solidFill>
              </a:rPr>
              <a:t>- potwierdzone przez źródła informacji (dokumenty wytworzone w projekcie, np. lista obecności lub poza projektem – statystyki, badania)</a:t>
            </a:r>
          </a:p>
          <a:p>
            <a:pPr algn="just"/>
            <a:r>
              <a:rPr lang="pl-PL" dirty="0">
                <a:solidFill>
                  <a:srgbClr val="003399"/>
                </a:solidFill>
              </a:rPr>
              <a:t>- 2 rodzaje: obowiązkowe (z Programu Polskiego FBW) i własne, zaproponowane przez wnioskodawcę</a:t>
            </a:r>
          </a:p>
          <a:p>
            <a:pPr algn="just"/>
            <a:r>
              <a:rPr lang="pl-PL" sz="2000" i="1" dirty="0">
                <a:solidFill>
                  <a:srgbClr val="003399"/>
                </a:solidFill>
              </a:rPr>
              <a:t>Zaleca się niepodawanie zbyt optymistycznych wartości – z ich nieosiągnięcia trzeba się wytłumaczyć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67D5E67-C211-EB2F-1888-CE9782297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25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5AA366-0FE2-186A-55F3-8720FB0F1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55D15A-244C-EF4B-AA0C-FA33230EF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914"/>
            <a:ext cx="9144000" cy="699285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Mierniki obowiązkowe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4230295-0447-9115-7341-442DF38C6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564" y="838199"/>
            <a:ext cx="10300447" cy="5463989"/>
          </a:xfrm>
        </p:spPr>
        <p:txBody>
          <a:bodyPr/>
          <a:lstStyle/>
          <a:p>
            <a:pPr algn="just"/>
            <a:r>
              <a:rPr lang="pl-PL" sz="2000" u="sng" dirty="0">
                <a:solidFill>
                  <a:srgbClr val="003399"/>
                </a:solidFill>
              </a:rPr>
              <a:t>Produktu:</a:t>
            </a:r>
          </a:p>
          <a:p>
            <a:pPr algn="just"/>
            <a:r>
              <a:rPr lang="pl-PL" sz="2000" dirty="0">
                <a:solidFill>
                  <a:srgbClr val="003399"/>
                </a:solidFill>
              </a:rPr>
              <a:t>Liczba uczestników szkoleń </a:t>
            </a:r>
            <a:r>
              <a:rPr lang="pl-PL" sz="2000" i="1" dirty="0">
                <a:solidFill>
                  <a:srgbClr val="003399"/>
                </a:solidFill>
              </a:rPr>
              <a:t>(jeżeli 1 osoba uczestniczy w 2 szkoleniach w projekcie podajemy miernik 1)</a:t>
            </a:r>
          </a:p>
          <a:p>
            <a:pPr algn="just"/>
            <a:r>
              <a:rPr lang="pl-PL" sz="2000" dirty="0">
                <a:solidFill>
                  <a:srgbClr val="003399"/>
                </a:solidFill>
              </a:rPr>
              <a:t>Liczba programów wymiany/warsztatów/wizyt studyjnych </a:t>
            </a:r>
          </a:p>
          <a:p>
            <a:pPr algn="just"/>
            <a:r>
              <a:rPr lang="pl-PL" sz="2000" dirty="0">
                <a:solidFill>
                  <a:srgbClr val="003399"/>
                </a:solidFill>
              </a:rPr>
              <a:t>Liczba sztuk zakupionego sprzętu </a:t>
            </a:r>
          </a:p>
          <a:p>
            <a:pPr algn="l"/>
            <a:r>
              <a:rPr lang="pl-PL" sz="2000" b="0" i="0" u="none" strike="noStrike" baseline="0" dirty="0">
                <a:solidFill>
                  <a:srgbClr val="003399"/>
                </a:solidFill>
              </a:rPr>
              <a:t>Liczba utworzonych/zakupionych/zmodernizowanych elementów infrastruktury lub obiektów/narzędzi/mechanizmów związanych z bezpieczeństwem</a:t>
            </a:r>
            <a:endParaRPr lang="pl-PL" sz="2000" dirty="0">
              <a:solidFill>
                <a:srgbClr val="003399"/>
              </a:solidFill>
            </a:endParaRPr>
          </a:p>
          <a:p>
            <a:pPr algn="just"/>
            <a:r>
              <a:rPr lang="pl-PL" sz="2000" dirty="0">
                <a:solidFill>
                  <a:srgbClr val="003399"/>
                </a:solidFill>
              </a:rPr>
              <a:t>Liczba projektów mających na celu zapobieganie przestępczości </a:t>
            </a:r>
          </a:p>
          <a:p>
            <a:pPr algn="just"/>
            <a:r>
              <a:rPr lang="pl-PL" sz="2000" u="sng" dirty="0">
                <a:solidFill>
                  <a:srgbClr val="003399"/>
                </a:solidFill>
              </a:rPr>
              <a:t>Rezultatu:</a:t>
            </a:r>
          </a:p>
          <a:p>
            <a:pPr algn="l"/>
            <a:r>
              <a:rPr lang="pl-PL" sz="2000" b="0" i="0" u="none" strike="noStrike" baseline="0" dirty="0">
                <a:solidFill>
                  <a:srgbClr val="003399"/>
                </a:solidFill>
              </a:rPr>
              <a:t>Liczba opracowanych/rozwiniętych inicjatyw służących zapobieganiu radykalizacji </a:t>
            </a:r>
          </a:p>
          <a:p>
            <a:pPr algn="l"/>
            <a:r>
              <a:rPr lang="pl-PL" sz="2000" b="0" i="0" u="none" strike="noStrike" baseline="0" dirty="0">
                <a:solidFill>
                  <a:srgbClr val="003399"/>
                </a:solidFill>
              </a:rPr>
              <a:t>Liczba nowych/dostosowanych obiektów infrastruktury krytycznej/przestrzeni publicznej chroniących przed ryzykiem związanym z bezpieczeństwem</a:t>
            </a:r>
          </a:p>
          <a:p>
            <a:pPr algn="l"/>
            <a:r>
              <a:rPr lang="pl-PL" sz="2000" b="0" i="0" u="none" strike="noStrike" baseline="0" dirty="0">
                <a:solidFill>
                  <a:srgbClr val="003399"/>
                </a:solidFill>
              </a:rPr>
              <a:t>Liczba uczestników, którzy uważają szkolenie za przydatne w pracy</a:t>
            </a:r>
          </a:p>
          <a:p>
            <a:pPr algn="l"/>
            <a:r>
              <a:rPr lang="pl-PL" sz="2000" b="0" i="0" u="none" strike="noStrike" baseline="0" dirty="0">
                <a:solidFill>
                  <a:srgbClr val="003399"/>
                </a:solidFill>
              </a:rPr>
              <a:t>Liczba uczestników szkoleń, którzy trzy miesiące po zakończeniu szkolenia potwierdzają, że korzystają z umiejętności i kompetencji nabytych w jego trakcie</a:t>
            </a:r>
            <a:endParaRPr lang="pl-PL" sz="2000" dirty="0">
              <a:solidFill>
                <a:srgbClr val="003399"/>
              </a:solidFill>
            </a:endParaRPr>
          </a:p>
          <a:p>
            <a:pPr algn="just"/>
            <a:endParaRPr lang="pl-PL" sz="2000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CDE4DB5-9286-BD02-33A3-8F564714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2153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9D9D05-8287-5A7F-BD17-139D4482C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3DCB28-6F95-0ADC-D173-126567A89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0554" y="96353"/>
            <a:ext cx="9144000" cy="578260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Mierniki własne (przykłady)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9D1EFF-6B1F-EB5A-5656-27FD6ED75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021" y="542403"/>
            <a:ext cx="11187955" cy="5933741"/>
          </a:xfrm>
        </p:spPr>
        <p:txBody>
          <a:bodyPr/>
          <a:lstStyle/>
          <a:p>
            <a:pPr algn="just"/>
            <a:r>
              <a:rPr lang="pl-PL" sz="2000" u="sng" dirty="0">
                <a:solidFill>
                  <a:srgbClr val="003399"/>
                </a:solidFill>
              </a:rPr>
              <a:t>Produktu:</a:t>
            </a:r>
          </a:p>
          <a:p>
            <a:pPr algn="just"/>
            <a:r>
              <a:rPr lang="pl-PL" sz="20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Liczba syren alarmowych kompatybilnych z nowym systemem wojewódzkim (208 - 408)</a:t>
            </a:r>
          </a:p>
          <a:p>
            <a:pPr algn="just"/>
            <a:r>
              <a:rPr lang="pl-PL" sz="20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Liczba central  alarmowych kompatybilnych z nowym systemem wojewódzkim (5 – 36)</a:t>
            </a:r>
          </a:p>
          <a:p>
            <a:pPr algn="just"/>
            <a:r>
              <a:rPr lang="pl-PL" sz="2000" kern="1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opracowanych procedur działań reaktywnych prowadzonych przez Policję w sytuacji zagrożenia IK (0 - 1)</a:t>
            </a:r>
          </a:p>
          <a:p>
            <a:pPr algn="just"/>
            <a:r>
              <a:rPr lang="pl-PL" sz="2000" kern="1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Liczba robotów pirotechnicznych (0 – 1)</a:t>
            </a:r>
            <a:endParaRPr lang="pl-PL" sz="2000" kern="1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kern="1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Liczba </a:t>
            </a:r>
            <a:r>
              <a:rPr lang="pl-PL" sz="2000" dirty="0">
                <a:solidFill>
                  <a:srgbClr val="003399"/>
                </a:solidFill>
              </a:rPr>
              <a:t>filmów instruktażowych </a:t>
            </a:r>
            <a:r>
              <a:rPr lang="pl-PL" sz="2000" kern="1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obrazujących możliwości wykorzystania pojazdu z rampą szturmową (0 – 3)</a:t>
            </a:r>
            <a:endParaRPr lang="pl-PL" sz="2000" kern="100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2000" u="sng" dirty="0">
              <a:solidFill>
                <a:srgbClr val="003399"/>
              </a:solidFill>
            </a:endParaRPr>
          </a:p>
          <a:p>
            <a:pPr algn="just"/>
            <a:r>
              <a:rPr lang="pl-PL" sz="2000" u="sng" dirty="0">
                <a:solidFill>
                  <a:srgbClr val="003399"/>
                </a:solidFill>
              </a:rPr>
              <a:t>Rezultatu: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sz="2000" kern="1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Objęcie wszystkich gmin w województwie systemem ostrzegania i alarmowania (84 - 118)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sz="2000" kern="1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Zwiększenie liczby użytkowników końcowych systemu ostrzegania - mieszkańców województwa  (56% - 75%)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sz="2000" kern="1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Skrócenie czasu alarmowania o zagrożeniach z poziomu województwa do miejsca zagrożenia w gminie (2h – 5 min)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pl-PL" sz="20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Skrócenie czasu identyfikacji substancji niebezpiecznej</a:t>
            </a:r>
            <a:r>
              <a:rPr lang="pl-PL" sz="2000" kern="1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(30 min. – 5 min.)</a:t>
            </a:r>
            <a:endParaRPr lang="pl-PL" sz="2000" kern="100" dirty="0">
              <a:solidFill>
                <a:srgbClr val="0033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pl-PL" sz="2000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Skrócenie czasu reakcji na zdarzenie</a:t>
            </a:r>
            <a:r>
              <a:rPr lang="pl-PL" sz="2000" kern="1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pl-PL" sz="2000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6567732-D735-C422-ED9C-5E184AD6C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222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01451F-94A8-B0FC-42EA-EB9EB857C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388" y="216328"/>
            <a:ext cx="9144000" cy="563602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Mierniki dot. produktu czy rezultatu?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4FEA79F-06A8-FB31-BBFE-1793A41F6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765" y="914400"/>
            <a:ext cx="11510681" cy="548640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pl-PL" dirty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Liczba </a:t>
            </a:r>
            <a:r>
              <a:rPr lang="pl-PL" dirty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ekspertów</a:t>
            </a:r>
            <a:r>
              <a:rPr lang="pl-PL" dirty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uczestniczących w konferencji dot. minimalizacji zagrożeń terrorystycznych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Zwiększony o 30% zakres danych dot. przepływów pieniężnych analizowanych przez system </a:t>
            </a:r>
            <a:endParaRPr lang="pl-PL" dirty="0">
              <a:solidFill>
                <a:srgbClr val="003399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dirty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Skrócony czas tworzenia kopii binarnej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>
                <a:solidFill>
                  <a:srgbClr val="003399"/>
                </a:solidFill>
                <a:effectLst/>
              </a:rPr>
              <a:t>Liczba spektrometrów zakupiona dla </a:t>
            </a:r>
            <a:r>
              <a:rPr lang="pl-PL" dirty="0">
                <a:solidFill>
                  <a:srgbClr val="003399"/>
                </a:solidFill>
              </a:rPr>
              <a:t>SPKP</a:t>
            </a:r>
            <a:r>
              <a:rPr lang="pl-PL" dirty="0">
                <a:solidFill>
                  <a:srgbClr val="003399"/>
                </a:solidFill>
                <a:effectLst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Skrócenie o 2,5h czasu </a:t>
            </a:r>
            <a:r>
              <a:rPr lang="pl-PL" dirty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rozpoczęcia </a:t>
            </a:r>
            <a:r>
              <a:rPr lang="pl-PL" dirty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działań rozpoznawczych przez NGRMP na wysokości poza </a:t>
            </a:r>
            <a:r>
              <a:rPr lang="pl-PL" dirty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miastem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Liczba opracowanych nowych </a:t>
            </a:r>
            <a:r>
              <a:rPr lang="pl-PL" dirty="0">
                <a:solidFill>
                  <a:srgbClr val="003399"/>
                </a:solidFill>
                <a:effectLst/>
                <a:ea typeface="Calibri" panose="020F0502020204030204" pitchFamily="34" charset="0"/>
              </a:rPr>
              <a:t>procedur szczegółowo regulujących działania minersko-pirotechniczne Policji na obiektach IK</a:t>
            </a:r>
            <a:endParaRPr lang="pl-PL" dirty="0">
              <a:solidFill>
                <a:srgbClr val="003399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l-PL" dirty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Możliwość wykorzystania ww. procedur po zakończeniu projektu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>
                <a:solidFill>
                  <a:srgbClr val="00339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Zwiększenie procentowej wartości użytkowników końcowych objętych  systemem ostrzegania mieszkańców województwa </a:t>
            </a:r>
          </a:p>
          <a:p>
            <a:pPr marL="457200" indent="-457200" algn="just">
              <a:buFont typeface="+mj-lt"/>
              <a:buAutoNum type="arabicPeriod"/>
            </a:pPr>
            <a:endParaRPr lang="pl-PL" dirty="0">
              <a:solidFill>
                <a:srgbClr val="003399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effectLst/>
              <a:ea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4F4D4A-0C8D-A9EE-CEC7-F5F701285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2763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19</a:t>
            </a:fld>
            <a:endParaRPr lang="pl-PL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36BA8B01-1871-B4EF-C88A-959E6C9CD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541466"/>
              </p:ext>
            </p:extLst>
          </p:nvPr>
        </p:nvGraphicFramePr>
        <p:xfrm>
          <a:off x="1513498" y="760719"/>
          <a:ext cx="8439528" cy="4975692"/>
        </p:xfrm>
        <a:graphic>
          <a:graphicData uri="http://schemas.openxmlformats.org/drawingml/2006/table">
            <a:tbl>
              <a:tblPr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{8799B23B-EC83-4686-B30A-512413B5E67A}</a:tableStyleId>
              </a:tblPr>
              <a:tblGrid>
                <a:gridCol w="787274">
                  <a:extLst>
                    <a:ext uri="{9D8B030D-6E8A-4147-A177-3AD203B41FA5}">
                      <a16:colId xmlns:a16="http://schemas.microsoft.com/office/drawing/2014/main" val="657554098"/>
                    </a:ext>
                  </a:extLst>
                </a:gridCol>
                <a:gridCol w="2011179">
                  <a:extLst>
                    <a:ext uri="{9D8B030D-6E8A-4147-A177-3AD203B41FA5}">
                      <a16:colId xmlns:a16="http://schemas.microsoft.com/office/drawing/2014/main" val="2604287316"/>
                    </a:ext>
                  </a:extLst>
                </a:gridCol>
                <a:gridCol w="1783728">
                  <a:extLst>
                    <a:ext uri="{9D8B030D-6E8A-4147-A177-3AD203B41FA5}">
                      <a16:colId xmlns:a16="http://schemas.microsoft.com/office/drawing/2014/main" val="2201765834"/>
                    </a:ext>
                  </a:extLst>
                </a:gridCol>
                <a:gridCol w="1703859">
                  <a:extLst>
                    <a:ext uri="{9D8B030D-6E8A-4147-A177-3AD203B41FA5}">
                      <a16:colId xmlns:a16="http://schemas.microsoft.com/office/drawing/2014/main" val="1788896543"/>
                    </a:ext>
                  </a:extLst>
                </a:gridCol>
                <a:gridCol w="2153488">
                  <a:extLst>
                    <a:ext uri="{9D8B030D-6E8A-4147-A177-3AD203B41FA5}">
                      <a16:colId xmlns:a16="http://schemas.microsoft.com/office/drawing/2014/main" val="367671684"/>
                    </a:ext>
                  </a:extLst>
                </a:gridCol>
              </a:tblGrid>
              <a:tr h="438967">
                <a:tc rowSpan="2">
                  <a:txBody>
                    <a:bodyPr/>
                    <a:lstStyle/>
                    <a:p>
                      <a:pPr algn="ctr" fontAlgn="b"/>
                      <a:endParaRPr lang="pl-PL" sz="700" u="none" strike="noStrike" dirty="0">
                        <a:solidFill>
                          <a:srgbClr val="0651AC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700" u="none" strike="noStrike" dirty="0">
                          <a:effectLst/>
                        </a:rPr>
                        <a:t> </a:t>
                      </a:r>
                      <a:endParaRPr lang="pl-PL" sz="700" b="1" i="0" u="none" strike="noStrike" dirty="0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1200" b="1" u="sng" strike="noStrike" dirty="0">
                          <a:solidFill>
                            <a:srgbClr val="003399"/>
                          </a:solidFill>
                          <a:effectLst/>
                        </a:rPr>
                        <a:t>Matryca logiczna projektu - wzór</a:t>
                      </a:r>
                      <a:endParaRPr lang="pl-PL" sz="1200" b="1" i="0" u="sng" strike="noStrike" dirty="0">
                        <a:solidFill>
                          <a:srgbClr val="003399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l-PL" sz="700" b="0" i="0" u="none" strike="noStrike" dirty="0"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38921043"/>
                  </a:ext>
                </a:extLst>
              </a:tr>
              <a:tr h="349221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7052" marR="7052" marT="705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Logika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interwencji</a:t>
                      </a:r>
                      <a:endParaRPr lang="pl-PL" sz="1000" b="1" i="1" u="none" strike="noStrike" dirty="0">
                        <a:solidFill>
                          <a:srgbClr val="003399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Obiektywnie sprawdzalne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wskaźniki osiągnięcia celów</a:t>
                      </a:r>
                      <a:endParaRPr lang="pl-PL" sz="1000" b="1" i="1" u="none" strike="noStrike" dirty="0">
                        <a:solidFill>
                          <a:srgbClr val="003399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Źródła i środki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weryfikacji</a:t>
                      </a:r>
                      <a:endParaRPr lang="pl-PL" sz="1000" b="1" i="1" u="none" strike="noStrike" dirty="0">
                        <a:solidFill>
                          <a:srgbClr val="003399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Założenia </a:t>
                      </a:r>
                      <a:endParaRPr lang="pl-PL" sz="1000" b="1" i="1" u="none" strike="noStrike" dirty="0">
                        <a:solidFill>
                          <a:srgbClr val="003399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13023"/>
                  </a:ext>
                </a:extLst>
              </a:tr>
              <a:tr h="60366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Cel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ogólny</a:t>
                      </a:r>
                      <a:endParaRPr lang="pl-PL" sz="1000" b="1" i="1" u="none" strike="noStrike" dirty="0">
                        <a:solidFill>
                          <a:srgbClr val="003399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Jakim ogólnym, szerszym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celom służy realizacja projektu?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są kluczowe wskaźniki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odnoszące się do celu ogólnego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są źródła informacji dla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tych wskaźników?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334235"/>
                  </a:ext>
                </a:extLst>
              </a:tr>
              <a:tr h="104783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Cel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bezpośredni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  <a:endParaRPr lang="pl-PL" sz="1000" b="1" i="1" u="none" strike="noStrike" dirty="0">
                        <a:solidFill>
                          <a:srgbClr val="003399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 cel bezpośredni zamierza się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osiągnąć w efekcie realizacji projektu?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wskaźniki (ilościowe 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i jakościowe) pokażą, że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(i w jakim stopniu) przewidziane 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cel bezpośredni został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uzyskany?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Skąd będzie pochodziła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informacja dotycząca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wskaźników? W jaki sposób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W jaki sposób ta informacja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będzie pozyskiwana?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czynniki i warunki zewnętrzne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muszą zajść aby doprowadziły do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osiągnięcia założonych celów projektu?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czynniki ryzyka należy wziąć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pod uwagę?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624"/>
                  </a:ext>
                </a:extLst>
              </a:tr>
              <a:tr h="100495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Rezultaty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  <a:endParaRPr lang="pl-PL" sz="1000" b="1" i="1" u="none" strike="noStrike" dirty="0">
                        <a:solidFill>
                          <a:srgbClr val="003399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są przewidywane efekty i korzyści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wynikające z realizacji projektu?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udoskonalenia i zmiany powstaną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na skutek wdrożenia projektu?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wskaźniki pokażą, że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(i w jakim stopniu) przewidziane 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rezultaty i efekty zastały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uzyskane?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są źródła informacji dla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tych wskaźników?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czynniki i warunki zewnętrzne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muszą zajść aby doprowadziły do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osiągnięcia założonych rezultatów?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 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750409"/>
                  </a:ext>
                </a:extLst>
              </a:tr>
              <a:tr h="141500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Działania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pl-PL" sz="1000" b="1" u="none" strike="noStrike" dirty="0">
                          <a:solidFill>
                            <a:srgbClr val="003399"/>
                          </a:solidFill>
                          <a:effectLst/>
                        </a:rPr>
                        <a:t> </a:t>
                      </a:r>
                      <a:endParaRPr lang="pl-PL" sz="1000" b="1" i="1" u="none" strike="noStrike" dirty="0">
                        <a:solidFill>
                          <a:srgbClr val="003399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Należy wyliczyć działania oraz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harmonogram ich realizacji, które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doprowadzą do założonych rezultatów.</a:t>
                      </a: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Środki: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Należy wyliczyć środki, które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są niezbędne do przeprowadzenia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działań.  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są źródła informacji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na temat stanu realizacji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projektu?  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warunki wstępne muszą być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spełnione, aby projekt mógł się 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rozpocząć?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Jakie czynniki zewnętrzne muszą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zajść dla osiągnięcia zaplanowanych</a:t>
                      </a:r>
                    </a:p>
                    <a:p>
                      <a:pPr algn="ctr" fontAlgn="b"/>
                      <a:r>
                        <a:rPr lang="pl-PL" sz="1000" u="none" strike="noStrike" dirty="0">
                          <a:solidFill>
                            <a:srgbClr val="0651AC"/>
                          </a:solidFill>
                          <a:effectLst/>
                        </a:rPr>
                        <a:t>działań?</a:t>
                      </a:r>
                      <a:endParaRPr lang="pl-PL" sz="1000" b="0" i="1" u="none" strike="noStrike" dirty="0">
                        <a:solidFill>
                          <a:srgbClr val="0651AC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7052" marR="7052" marT="7052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52378"/>
                  </a:ext>
                </a:extLst>
              </a:tr>
            </a:tbl>
          </a:graphicData>
        </a:graphic>
      </p:graphicFrame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9B13C253-C11B-47D2-A4A8-97ECCE754C31}"/>
              </a:ext>
            </a:extLst>
          </p:cNvPr>
          <p:cNvCxnSpPr>
            <a:cxnSpLocks/>
          </p:cNvCxnSpPr>
          <p:nvPr/>
        </p:nvCxnSpPr>
        <p:spPr>
          <a:xfrm>
            <a:off x="7796552" y="1559633"/>
            <a:ext cx="2156474" cy="577040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39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2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277036" y="394821"/>
            <a:ext cx="9144000" cy="708025"/>
          </a:xfrm>
          <a:prstGeom prst="rect">
            <a:avLst/>
          </a:prstGeo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Projekty zrealizowane w ramach FBW 2014-2020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C88EE7A-3FC1-37EC-6B6D-B97296DDF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66360"/>
              </p:ext>
            </p:extLst>
          </p:nvPr>
        </p:nvGraphicFramePr>
        <p:xfrm>
          <a:off x="175846" y="1097052"/>
          <a:ext cx="5131260" cy="5278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259">
                  <a:extLst>
                    <a:ext uri="{9D8B030D-6E8A-4147-A177-3AD203B41FA5}">
                      <a16:colId xmlns:a16="http://schemas.microsoft.com/office/drawing/2014/main" val="207027733"/>
                    </a:ext>
                  </a:extLst>
                </a:gridCol>
                <a:gridCol w="2243001">
                  <a:extLst>
                    <a:ext uri="{9D8B030D-6E8A-4147-A177-3AD203B41FA5}">
                      <a16:colId xmlns:a16="http://schemas.microsoft.com/office/drawing/2014/main" val="188565239"/>
                    </a:ext>
                  </a:extLst>
                </a:gridCol>
              </a:tblGrid>
              <a:tr h="472985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3399"/>
                          </a:solidFill>
                        </a:rPr>
                        <a:t>Tytuł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3399"/>
                          </a:solidFill>
                        </a:rPr>
                        <a:t>Beneficjent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430598"/>
                  </a:ext>
                </a:extLst>
              </a:tr>
              <a:tr h="567273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Podniesienie skuteczności systemu alarmowania i ostrzegania ludności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Wojewoda Podlaski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954126"/>
                  </a:ext>
                </a:extLst>
              </a:tr>
              <a:tr h="800856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 i modernizacja systemu ostrzegania ludności o zagrożeniach dla województwa pomorskiego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Wojewoda Pomorski  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520249"/>
                  </a:ext>
                </a:extLst>
              </a:tr>
              <a:tr h="800856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Mazowieckie Syreny + - rozbudowa i modernizacja systemu ostrzegania i alarmowania ludności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Wojewoda Mazowiecki 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395864"/>
                  </a:ext>
                </a:extLst>
              </a:tr>
              <a:tr h="800856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Zintegrowane stanowiska zarządzania i informowania o ryzyku w sytuacji kryzysowej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Komendant Wojewódzki Policji w Szczecinie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47617"/>
                  </a:ext>
                </a:extLst>
              </a:tr>
              <a:tr h="1034439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Jednolity cyfrowy system łączności radiowej na potrzeby zarządzania kryzysowego Województwa Zachodniopomorskiego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Wojewoda Zachodniopomorski 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597252"/>
                  </a:ext>
                </a:extLst>
              </a:tr>
              <a:tr h="800856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Taktyka CBŚP w sytuacji kryzysowej powstałej w wyniku aktywności terrorystycznej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Komendant Główny Policji 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921935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DE1FE70-E864-8CA8-F25B-78847B658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714557"/>
              </p:ext>
            </p:extLst>
          </p:nvPr>
        </p:nvGraphicFramePr>
        <p:xfrm>
          <a:off x="5527795" y="1097051"/>
          <a:ext cx="6212542" cy="5278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30730">
                  <a:extLst>
                    <a:ext uri="{9D8B030D-6E8A-4147-A177-3AD203B41FA5}">
                      <a16:colId xmlns:a16="http://schemas.microsoft.com/office/drawing/2014/main" val="207027733"/>
                    </a:ext>
                  </a:extLst>
                </a:gridCol>
                <a:gridCol w="2681812">
                  <a:extLst>
                    <a:ext uri="{9D8B030D-6E8A-4147-A177-3AD203B41FA5}">
                      <a16:colId xmlns:a16="http://schemas.microsoft.com/office/drawing/2014/main" val="188565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3399"/>
                          </a:solidFill>
                        </a:rPr>
                        <a:t>Tytuł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3399"/>
                          </a:solidFill>
                        </a:rPr>
                        <a:t>Beneficjent</a:t>
                      </a:r>
                      <a:r>
                        <a:rPr lang="pl-PL" sz="1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430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Skuteczni razem- SPKP z PSP przeciwko zagrożeniom terrorystycznym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Komendant Wojewódzki Policji w Krakowie  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954126"/>
                  </a:ext>
                </a:extLst>
              </a:tr>
              <a:tr h="314226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Mobilne laboratoria CBRN-E dla Państwowej Straży Pożarnej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Śląski Komendant Wojewódzki Państwowej Straży Pożarnej 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52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Szkolenia w zakresie działań minersko- pirotechnicznych jako środek zapobiegania i zwalczania zagrożeń terrorystycznych na zewnętrznej granicy UE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Komendant Główny Straży Granicznej 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7183110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Skuteczni w działaniu - współpraca służb w sytuacjach zagrożenia infrastruktury krytycznej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Komendant Wojewódzki Policji z siedzibą w Radomiu 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3395864"/>
                  </a:ext>
                </a:extLst>
              </a:tr>
              <a:tr h="233552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Metodyka oceny ryzyka oraz analiza usług i procesów realizowanych przez operatorów IK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Dyrektor Rządowego Centrum Bezpieczeństwa 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747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Podniesienie poziomu przygotowania Policji do ochrony infrastruktury krytycznej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Komendant Wojewódzki Policji w Łodzi 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597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Zakup systemu wymiany danych pomiarowych dla wybranych </a:t>
                      </a:r>
                      <a:r>
                        <a:rPr lang="pl-PL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SGRChem</a:t>
                      </a:r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-Eko</a:t>
                      </a:r>
                      <a:endParaRPr lang="pl-P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Mazowiecki Komendant Wojewódzki Państwowej Straży Pożarnej </a:t>
                      </a:r>
                      <a:endParaRPr lang="pl-PL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9219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791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D543B7C-28DB-4070-FDC4-B15284A41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103AA2D-91D9-AB3D-7DE8-E9CE72C36477}"/>
              </a:ext>
            </a:extLst>
          </p:cNvPr>
          <p:cNvSpPr txBox="1"/>
          <p:nvPr/>
        </p:nvSpPr>
        <p:spPr>
          <a:xfrm>
            <a:off x="278396" y="1916832"/>
            <a:ext cx="11434228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l-PL" sz="2400" dirty="0">
              <a:solidFill>
                <a:srgbClr val="003399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solidFill>
                  <a:srgbClr val="003399"/>
                </a:solidFill>
                <a:cs typeface="Times New Roman" panose="02020603050405020304" pitchFamily="18" charset="0"/>
              </a:rPr>
              <a:t>Cel: Przyczynienie się do zapewniania wysokiego poziomu bezpieczeństwa w Unii Europejskiej poprzez:</a:t>
            </a:r>
          </a:p>
          <a:p>
            <a:pPr marL="541338" algn="just">
              <a:buAutoNum type="arabicPeriod"/>
            </a:pPr>
            <a:r>
              <a:rPr lang="pl-PL" sz="2000" dirty="0">
                <a:solidFill>
                  <a:srgbClr val="003399"/>
                </a:solidFill>
                <a:cs typeface="Times New Roman" panose="02020603050405020304" pitchFamily="18" charset="0"/>
              </a:rPr>
              <a:t> zapobieganie terroryzmowi, radykalizacji postaw, poważnej i zorganizowanej przestępczości, w tym także cyberprzestępczości oraz zwalczanie tych zjawisk, </a:t>
            </a:r>
          </a:p>
          <a:p>
            <a:pPr marL="541338" algn="just"/>
            <a:r>
              <a:rPr lang="pl-PL" sz="2000" dirty="0">
                <a:solidFill>
                  <a:srgbClr val="003399"/>
                </a:solidFill>
                <a:cs typeface="Times New Roman" panose="02020603050405020304" pitchFamily="18" charset="0"/>
              </a:rPr>
              <a:t>2. wspieranie i ochronę ofiar przestępstw, </a:t>
            </a:r>
          </a:p>
          <a:p>
            <a:pPr marL="541338" algn="just"/>
            <a:r>
              <a:rPr lang="pl-PL" sz="2000" dirty="0">
                <a:solidFill>
                  <a:srgbClr val="003399"/>
                </a:solidFill>
                <a:cs typeface="Times New Roman" panose="02020603050405020304" pitchFamily="18" charset="0"/>
              </a:rPr>
              <a:t>3. przygotowywanie się do zdarzeń, ryzyka i kryzysów dotyczących bezpieczeństwa, ochronę przed nimi i skuteczne zarządzanie nimi.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3E45922-5C68-306E-320E-A725037E1800}"/>
              </a:ext>
            </a:extLst>
          </p:cNvPr>
          <p:cNvSpPr txBox="1"/>
          <p:nvPr/>
        </p:nvSpPr>
        <p:spPr>
          <a:xfrm>
            <a:off x="1093204" y="910327"/>
            <a:ext cx="1082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3399"/>
                </a:solidFill>
              </a:rPr>
              <a:t>Fundusz Bezpieczeństwa Wewnętrznego:</a:t>
            </a:r>
          </a:p>
          <a:p>
            <a:pPr algn="ctr"/>
            <a:r>
              <a:rPr lang="pl-PL" sz="3200" b="1" dirty="0">
                <a:solidFill>
                  <a:srgbClr val="003399"/>
                </a:solidFill>
              </a:rPr>
              <a:t>cele</a:t>
            </a:r>
          </a:p>
        </p:txBody>
      </p:sp>
    </p:spTree>
    <p:extLst>
      <p:ext uri="{BB962C8B-B14F-4D97-AF65-F5344CB8AC3E}">
        <p14:creationId xmlns:p14="http://schemas.microsoft.com/office/powerpoint/2010/main" val="2545790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60144" y="1332379"/>
            <a:ext cx="11032620" cy="490705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Związek ze zwalczaniem zorganizowanej przestępczości/terroryzmem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Związek z działalnością ludzi, a nie sił natury</a:t>
            </a:r>
            <a:endParaRPr lang="pl-PL" dirty="0">
              <a:solidFill>
                <a:srgbClr val="003399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Zasada „wartości dodanej/dodatkowości” projektów wspieranych ze środków UE: </a:t>
            </a:r>
          </a:p>
          <a:p>
            <a:pPr marL="541338" indent="260350" algn="l"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003399"/>
                </a:solidFill>
              </a:rPr>
              <a:t>działania w projekcie, które nie miałyby miejsca bez środków UE, </a:t>
            </a:r>
          </a:p>
          <a:p>
            <a:pPr marL="541338" indent="2603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003399"/>
                </a:solidFill>
              </a:rPr>
              <a:t>ew. zostałyby wykonane znacznie później i/lub w ograniczonym zakresie.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Charakter międzynarodowy (np. współpraca transgraniczna)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Innowacyjność (mile widziana)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Preferowane działania kompleksowe, o znaczeniu systemowym i zasięgu ponadregionalnym (np. Komendy Wojewódzkie Policji w partnerstwie z innymi)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003399"/>
                </a:solidFill>
              </a:rPr>
              <a:t>Zakup sprzętu/modernizacja </a:t>
            </a:r>
            <a:r>
              <a:rPr lang="pl-PL" dirty="0">
                <a:solidFill>
                  <a:srgbClr val="003399"/>
                </a:solidFill>
              </a:rPr>
              <a:t>sali</a:t>
            </a:r>
            <a:r>
              <a:rPr lang="pl-PL" sz="2400" dirty="0">
                <a:solidFill>
                  <a:srgbClr val="003399"/>
                </a:solidFill>
              </a:rPr>
              <a:t> – maks. 35% wartości projektu (większe wymaga uzasadnienia specyfiką projektu – ten wyjątek nie dotyczy projektów szkoleniowych)</a:t>
            </a:r>
            <a:endParaRPr lang="pl-PL" dirty="0">
              <a:solidFill>
                <a:srgbClr val="003399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Trwały charakter projektu</a:t>
            </a:r>
          </a:p>
          <a:p>
            <a:pPr algn="l"/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21</a:t>
            </a:fld>
            <a:endParaRPr lang="pl-PL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393D184E-0375-D7CA-32C6-EDF08D7A6699}"/>
              </a:ext>
            </a:extLst>
          </p:cNvPr>
          <p:cNvSpPr txBox="1">
            <a:spLocks/>
          </p:cNvSpPr>
          <p:nvPr/>
        </p:nvSpPr>
        <p:spPr>
          <a:xfrm>
            <a:off x="768954" y="299342"/>
            <a:ext cx="9271032" cy="89716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FBW - kwalifikowane działania </a:t>
            </a:r>
          </a:p>
        </p:txBody>
      </p:sp>
    </p:spTree>
    <p:extLst>
      <p:ext uri="{BB962C8B-B14F-4D97-AF65-F5344CB8AC3E}">
        <p14:creationId xmlns:p14="http://schemas.microsoft.com/office/powerpoint/2010/main" val="2758732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2419" y="16731"/>
            <a:ext cx="10340411" cy="897169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Wybrane działania niekwalifikowalne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9690" y="1017773"/>
            <a:ext cx="11032620" cy="4961685"/>
          </a:xfrm>
        </p:spPr>
        <p:txBody>
          <a:bodyPr/>
          <a:lstStyle/>
          <a:p>
            <a:pPr algn="l"/>
            <a:r>
              <a:rPr lang="pl-PL" sz="2000" dirty="0">
                <a:solidFill>
                  <a:srgbClr val="003399"/>
                </a:solidFill>
              </a:rPr>
              <a:t>Nie wolno w projekcie przewidywać działań, które zastępują działania rutynowe, regularnie realizowane przez organizację ze środków krajowych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Zwalczanie zagrożeń wynikających z działania sił natury 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Zakup broni (za wyjątkiem amunicji do szkoleń) </a:t>
            </a:r>
            <a:endParaRPr lang="pl-PL" sz="2000" i="1" dirty="0">
              <a:solidFill>
                <a:srgbClr val="003399"/>
              </a:solidFill>
            </a:endParaRP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Zakup standardowych pojazdów, np. samochodów patrolowych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Inwestycje o znaczeniu wyłącznie krajowym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Inwestycje w posterunki policji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Inwestycje w ośrodki szkoleniowe (niewyspecjalizowane)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Zakup mundurów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Zakup sprzętu biurowego do codziennej pracy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Szkolenia językowe na poziomie podstawowym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Jeżeli projekt służy do celów wykraczających poza cele FBW – kwalifikowalne wydatki dotyczą tylko części projektu zgodnego z FBW (zasada „</a:t>
            </a:r>
            <a:r>
              <a:rPr lang="pl-PL" sz="2000" dirty="0" err="1">
                <a:solidFill>
                  <a:srgbClr val="003399"/>
                </a:solidFill>
              </a:rPr>
              <a:t>mixed</a:t>
            </a:r>
            <a:r>
              <a:rPr lang="pl-PL" sz="2000" dirty="0">
                <a:solidFill>
                  <a:srgbClr val="003399"/>
                </a:solidFill>
              </a:rPr>
              <a:t> </a:t>
            </a:r>
            <a:r>
              <a:rPr lang="pl-PL" sz="2000" dirty="0" err="1">
                <a:solidFill>
                  <a:srgbClr val="003399"/>
                </a:solidFill>
              </a:rPr>
              <a:t>use</a:t>
            </a:r>
            <a:r>
              <a:rPr lang="pl-PL" sz="2000" dirty="0">
                <a:solidFill>
                  <a:srgbClr val="003399"/>
                </a:solidFill>
              </a:rPr>
              <a:t>”) – w tym naborze nie są przewidywane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571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44540" y="737177"/>
            <a:ext cx="10893197" cy="714983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Trwałość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" y="1631454"/>
            <a:ext cx="11805358" cy="4844689"/>
          </a:xfrm>
        </p:spPr>
        <p:txBody>
          <a:bodyPr/>
          <a:lstStyle/>
          <a:p>
            <a:pPr algn="l"/>
            <a:r>
              <a:rPr lang="pl-PL" sz="2000" dirty="0">
                <a:solidFill>
                  <a:srgbClr val="003399"/>
                </a:solidFill>
              </a:rPr>
              <a:t>Trwałość projektu, tj. wykorzystywanie efektów realizacji projektu po jego zakończeniu, jest kluczowym elementem jego oceny. Dotyczy ś</a:t>
            </a:r>
            <a:r>
              <a:rPr lang="pl-PL" sz="2000" dirty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rodków trwałych oraz wartości niematerialnych i prawnych (składników majątku wpisanych do ewidencji środków trwałych o wartości przekraczającej 10 000 PLN netto dla Beneficjentów będących podatnikami podatku VAT lub 10 000 PLN brutto dla pozostałych Beneficjentów) nabytych w ramach projektu.</a:t>
            </a:r>
            <a:endParaRPr lang="pl-PL" sz="2000" dirty="0">
              <a:solidFill>
                <a:srgbClr val="003399"/>
              </a:solidFill>
            </a:endParaRP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Zasada trwałości: niepoddanie projektu po jego zakończeniu tzw. zasadniczej modyfikacji, tj.: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</a:rPr>
              <a:t>modyfikacji mającej wpływ na charakter lub warunki realizacji projektu lub powodującej uzyskanie nieuzasadnionej korzyści przez przedsiębiorstwo lub podmiot publiczny oraz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</a:rPr>
              <a:t>wynikającej ze zmiany charakteru własności elementu infrastruktury albo z zaprzestania działalności produkcyjnej.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l-PL" sz="2000" i="1" u="sng" dirty="0">
                <a:solidFill>
                  <a:srgbClr val="003399"/>
                </a:solidFill>
              </a:rPr>
              <a:t>czyli w praktyce nie można go sprzedać, zmienić celu jego przeznaczenia, czy też odpłatnie udostępniać</a:t>
            </a:r>
          </a:p>
          <a:p>
            <a:pPr algn="l"/>
            <a:r>
              <a:rPr lang="pl-PL" sz="2000" dirty="0">
                <a:solidFill>
                  <a:srgbClr val="003399"/>
                </a:solidFill>
              </a:rPr>
              <a:t>W FBW sprzęt/infrastruktura podlega zasadzie trwałości: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3399"/>
                </a:solidFill>
              </a:rPr>
              <a:t>5 lat od dnia zatwierdzenia raportu końcowego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523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50535" y="2068165"/>
            <a:ext cx="11326939" cy="3071949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3399"/>
                </a:solidFill>
              </a:rPr>
              <a:t>Beneficjent ma obowiązek udowodnienia zachowania trwałości (czyli że sprzęt wykorzystywany jest na cele FBW wyłącznie lub –w przypadku </a:t>
            </a:r>
            <a:r>
              <a:rPr lang="pl-PL" i="1" dirty="0" err="1">
                <a:solidFill>
                  <a:srgbClr val="003399"/>
                </a:solidFill>
              </a:rPr>
              <a:t>mixed</a:t>
            </a:r>
            <a:r>
              <a:rPr lang="pl-PL" i="1" dirty="0">
                <a:solidFill>
                  <a:srgbClr val="003399"/>
                </a:solidFill>
              </a:rPr>
              <a:t> </a:t>
            </a:r>
            <a:r>
              <a:rPr lang="pl-PL" i="1" dirty="0" err="1">
                <a:solidFill>
                  <a:srgbClr val="003399"/>
                </a:solidFill>
              </a:rPr>
              <a:t>use</a:t>
            </a:r>
            <a:r>
              <a:rPr lang="pl-PL" i="1" dirty="0">
                <a:solidFill>
                  <a:srgbClr val="003399"/>
                </a:solidFill>
              </a:rPr>
              <a:t>- </a:t>
            </a:r>
            <a:r>
              <a:rPr lang="pl-PL" dirty="0">
                <a:solidFill>
                  <a:srgbClr val="003399"/>
                </a:solidFill>
              </a:rPr>
              <a:t>w proporcji wskazanej w projekcie).</a:t>
            </a:r>
          </a:p>
          <a:p>
            <a:pPr algn="l"/>
            <a:endParaRPr lang="pl-PL" dirty="0">
              <a:solidFill>
                <a:srgbClr val="003399"/>
              </a:solidFill>
            </a:endParaRPr>
          </a:p>
          <a:p>
            <a:pPr algn="l"/>
            <a:r>
              <a:rPr lang="pl-PL" dirty="0">
                <a:solidFill>
                  <a:srgbClr val="003399"/>
                </a:solidFill>
              </a:rPr>
              <a:t>Trwałość sprzętu i jego wykorzystanie po zakończeniu projektu są badane przez COPE MSWiA (kontrola na miejscu).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24</a:t>
            </a:fld>
            <a:endParaRPr lang="pl-PL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350535" y="1120907"/>
            <a:ext cx="10808531" cy="71498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Trwałość projektu, gdy kupowany jest sprzęt/infrastruktura</a:t>
            </a:r>
          </a:p>
        </p:txBody>
      </p:sp>
    </p:spTree>
    <p:extLst>
      <p:ext uri="{BB962C8B-B14F-4D97-AF65-F5344CB8AC3E}">
        <p14:creationId xmlns:p14="http://schemas.microsoft.com/office/powerpoint/2010/main" val="3991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7469" y="1110663"/>
            <a:ext cx="9144000" cy="714983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Trwałość projektu szkoleniowego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67469" y="2021746"/>
            <a:ext cx="11152261" cy="3982459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3399"/>
                </a:solidFill>
              </a:rPr>
              <a:t>Efekty projektu szkoleniowego to przede wszystkim podniesiona wiedza i/lub umiejętności uczestników oraz wytworzone materiały (produkty), wykorzystywane do celów określonych w projekcie po jego zakończeniu.</a:t>
            </a:r>
          </a:p>
          <a:p>
            <a:pPr algn="l"/>
            <a:r>
              <a:rPr lang="pl-PL" dirty="0">
                <a:solidFill>
                  <a:srgbClr val="003399"/>
                </a:solidFill>
              </a:rPr>
              <a:t>Wykorzystanie wiedzy i umiejętności zdobytej podczas szkoleń jest badane 3 miesiące po zakończeniu projektu  (ankieta z jednym pytaniem). Ale nie ma sankcji, jeżeli nie są wykorzystywane.</a:t>
            </a:r>
          </a:p>
          <a:p>
            <a:pPr algn="l"/>
            <a:r>
              <a:rPr lang="pl-PL" dirty="0">
                <a:solidFill>
                  <a:srgbClr val="003399"/>
                </a:solidFill>
              </a:rPr>
              <a:t>Warto zadbać o trwałe elementy projektu, o możliwość korzystania z nich po zakończeniu projektu (materiały szkoleniowe, film instruktażowy, podręczniki, broszura </a:t>
            </a:r>
            <a:r>
              <a:rPr lang="pl-PL" i="1" dirty="0">
                <a:solidFill>
                  <a:srgbClr val="003399"/>
                </a:solidFill>
              </a:rPr>
              <a:t>– proszę zwrócić uwagę na sposób dystrybucji</a:t>
            </a:r>
            <a:r>
              <a:rPr lang="pl-PL" dirty="0">
                <a:solidFill>
                  <a:srgbClr val="003399"/>
                </a:solidFill>
              </a:rPr>
              <a:t>; program szkoleniowy, platforma e-learningowa, szkolenia kaskadowe).</a:t>
            </a:r>
          </a:p>
          <a:p>
            <a:pPr algn="l"/>
            <a:endParaRPr lang="pl-PL" sz="2000" dirty="0"/>
          </a:p>
          <a:p>
            <a:pPr algn="l"/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4610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D48A70-50D0-B788-D3CE-0C2BD2910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999" y="1335741"/>
            <a:ext cx="10829365" cy="4959817"/>
          </a:xfrm>
        </p:spPr>
        <p:txBody>
          <a:bodyPr/>
          <a:lstStyle/>
          <a:p>
            <a:pPr algn="l"/>
            <a:r>
              <a:rPr lang="pl-PL" sz="1800" b="1" u="none" strike="noStrike" baseline="0" dirty="0">
                <a:solidFill>
                  <a:srgbClr val="003399"/>
                </a:solidFill>
                <a:latin typeface="+mn-lt"/>
              </a:rPr>
              <a:t>Problem: </a:t>
            </a:r>
            <a:r>
              <a:rPr lang="pl-PL" sz="1800" dirty="0">
                <a:solidFill>
                  <a:srgbClr val="003399"/>
                </a:solidFill>
                <a:latin typeface="+mn-lt"/>
              </a:rPr>
              <a:t>S</a:t>
            </a:r>
            <a: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  <a:t>ystem ostrzegania i alarmowania ludności – niepełne pokrycie terenu syrenami alarmowymi oraz siecią łączności radiowej wojewody mazowieckiego</a:t>
            </a: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br>
              <a:rPr lang="pl-PL" sz="1800" b="1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1" u="none" strike="noStrike" baseline="0" dirty="0">
                <a:solidFill>
                  <a:srgbClr val="003399"/>
                </a:solidFill>
                <a:latin typeface="+mn-lt"/>
              </a:rPr>
              <a:t>Cel projektu: </a:t>
            </a:r>
            <a: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  <a:t>Poprawa interoperacyjności i efektywności systemów ostrzegania i alarmowania ludności i łączności radiowej na obszarze województwa</a:t>
            </a: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1" u="none" strike="noStrike" baseline="0" dirty="0">
                <a:solidFill>
                  <a:srgbClr val="003399"/>
                </a:solidFill>
                <a:latin typeface="+mn-lt"/>
              </a:rPr>
              <a:t>Działania:</a:t>
            </a:r>
            <a:br>
              <a:rPr lang="pl-PL" sz="1800" b="1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  <a:t>1. Współpraca z JST w zakresie uszczegółowień technicznych dotyczących instalacji nowych punktów alarmowych i modernizacji istniejących.</a:t>
            </a: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  <a:t>2. Integracja nowych punktów alarmowych z obecnie istniejącym systemem wojewódzkim.</a:t>
            </a: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  <a:t>3. Zakup radiotelefonów i zestawów łączności KF, montaż instalacji antenowej, włączenie ich do sieci zarządzanej przez wojewodę.</a:t>
            </a: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1" u="none" strike="noStrike" baseline="0" dirty="0">
                <a:solidFill>
                  <a:srgbClr val="003399"/>
                </a:solidFill>
                <a:latin typeface="+mn-lt"/>
              </a:rPr>
              <a:t>Rezultaty:</a:t>
            </a:r>
            <a:br>
              <a:rPr lang="pl-PL" sz="1800" b="1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  <a:t>Pokrycie całego województwa syrenami alarmowymi. </a:t>
            </a: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  <a:t>Zapewnienie cyfrowej łączności dla każdej gminy i powiatu w ramach Radiowej Sieci Zarządzania</a:t>
            </a: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  <a:t>Wojewody Mazowieckiego. </a:t>
            </a:r>
            <a:b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</a:br>
            <a:r>
              <a:rPr lang="pl-PL" sz="1800" b="0" u="none" strike="noStrike" baseline="0" dirty="0">
                <a:solidFill>
                  <a:srgbClr val="003399"/>
                </a:solidFill>
                <a:latin typeface="+mn-lt"/>
              </a:rPr>
              <a:t>Zapewnienie szybkiego i bezpośredniego przekazywania informacji o uderzeniach z powietrza dla ludności na zagrożonym terenie.</a:t>
            </a:r>
            <a:endParaRPr lang="pl-PL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8528955-BAAD-DA2F-8F85-35DB6D14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26</a:t>
            </a:fld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25EBC80-9C88-F993-4784-CE40D29BF9C6}"/>
              </a:ext>
            </a:extLst>
          </p:cNvPr>
          <p:cNvSpPr txBox="1"/>
          <p:nvPr/>
        </p:nvSpPr>
        <p:spPr>
          <a:xfrm>
            <a:off x="677035" y="257844"/>
            <a:ext cx="110172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400" b="1" dirty="0">
                <a:solidFill>
                  <a:srgbClr val="003399"/>
                </a:solidFill>
                <a:cs typeface="Times New Roman" panose="02020603050405020304" pitchFamily="18" charset="0"/>
              </a:rPr>
              <a:t>Przykład projektu z FBW 2014-2020 - </a:t>
            </a:r>
            <a:r>
              <a:rPr lang="pl-PL" sz="2400" b="1" u="none" strike="noStrike" baseline="0" dirty="0">
                <a:solidFill>
                  <a:srgbClr val="003399"/>
                </a:solidFill>
              </a:rPr>
              <a:t>Mazowieckie Syreny+ - rozbudowa                          i modernizacja systemu ostrzegania i alarmowania ludności – Wojewoda Mazowiecki</a:t>
            </a:r>
            <a:endParaRPr lang="pl-PL" sz="2400" b="1" dirty="0">
              <a:solidFill>
                <a:srgbClr val="003399"/>
              </a:solidFill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l-PL" sz="2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6901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7701D-9FDF-4E72-9E1B-010C53472997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2247900" y="2005461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solidFill>
                  <a:srgbClr val="003399"/>
                </a:solidFill>
              </a:rPr>
              <a:t>Dziękuję za uwagę</a:t>
            </a:r>
          </a:p>
          <a:p>
            <a:pPr algn="ctr"/>
            <a:endParaRPr lang="pl-PL" sz="2800" b="1" dirty="0">
              <a:solidFill>
                <a:srgbClr val="003399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3399"/>
                </a:solidFill>
              </a:rPr>
              <a:t>Jan Krzesiński</a:t>
            </a:r>
          </a:p>
          <a:p>
            <a:pPr algn="ctr"/>
            <a:r>
              <a:rPr lang="pl-PL" sz="2000" b="1" dirty="0">
                <a:solidFill>
                  <a:srgbClr val="003399"/>
                </a:solidFill>
              </a:rPr>
              <a:t>Centrum Obsługi Projektów Europejskich </a:t>
            </a:r>
            <a:br>
              <a:rPr lang="pl-PL" sz="2000" dirty="0">
                <a:solidFill>
                  <a:srgbClr val="003399"/>
                </a:solidFill>
              </a:rPr>
            </a:br>
            <a:r>
              <a:rPr lang="pl-PL" sz="2000" b="1" dirty="0">
                <a:solidFill>
                  <a:srgbClr val="003399"/>
                </a:solidFill>
              </a:rPr>
              <a:t>Ministerstwa Spraw Wewnętrznych</a:t>
            </a:r>
            <a:r>
              <a:rPr lang="pl-PL" sz="2000" dirty="0">
                <a:solidFill>
                  <a:srgbClr val="003399"/>
                </a:solidFill>
              </a:rPr>
              <a:t> </a:t>
            </a:r>
            <a:r>
              <a:rPr lang="pl-PL" sz="2000" b="1" dirty="0">
                <a:solidFill>
                  <a:srgbClr val="003399"/>
                </a:solidFill>
              </a:rPr>
              <a:t>i Administracji</a:t>
            </a:r>
            <a:r>
              <a:rPr lang="pl-PL" sz="2000" dirty="0">
                <a:solidFill>
                  <a:srgbClr val="003399"/>
                </a:solidFill>
              </a:rPr>
              <a:t> </a:t>
            </a:r>
            <a:br>
              <a:rPr lang="pl-PL" sz="2000" dirty="0">
                <a:solidFill>
                  <a:srgbClr val="003399"/>
                </a:solidFill>
              </a:rPr>
            </a:br>
            <a:br>
              <a:rPr lang="pl-PL" sz="2000" dirty="0">
                <a:solidFill>
                  <a:srgbClr val="003399"/>
                </a:solidFill>
              </a:rPr>
            </a:br>
            <a:r>
              <a:rPr lang="pl-PL" sz="2000" b="1" dirty="0">
                <a:solidFill>
                  <a:srgbClr val="003399"/>
                </a:solidFill>
              </a:rPr>
              <a:t>www.copemswia.gov.pl</a:t>
            </a:r>
          </a:p>
        </p:txBody>
      </p:sp>
    </p:spTree>
    <p:extLst>
      <p:ext uri="{BB962C8B-B14F-4D97-AF65-F5344CB8AC3E}">
        <p14:creationId xmlns:p14="http://schemas.microsoft.com/office/powerpoint/2010/main" val="273722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3</a:t>
            </a:fld>
            <a:endParaRPr lang="pl-PL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47DB083-B08E-B0D9-FF43-847CF42701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1977795"/>
              </p:ext>
            </p:extLst>
          </p:nvPr>
        </p:nvGraphicFramePr>
        <p:xfrm>
          <a:off x="519951" y="215153"/>
          <a:ext cx="10587319" cy="616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71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EAD4D7-5693-B5EC-5ED4-4E22ED47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4</a:t>
            </a:fld>
            <a:endParaRPr lang="pl-PL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C43F00CD-77C8-B16F-3F64-BD089B3E7C70}"/>
              </a:ext>
            </a:extLst>
          </p:cNvPr>
          <p:cNvGrpSpPr/>
          <p:nvPr/>
        </p:nvGrpSpPr>
        <p:grpSpPr>
          <a:xfrm>
            <a:off x="2907537" y="578042"/>
            <a:ext cx="5498381" cy="531360"/>
            <a:chOff x="392741" y="95097"/>
            <a:chExt cx="5498381" cy="53136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FE29A495-9098-5A12-5401-864A96EAB73A}"/>
                </a:ext>
              </a:extLst>
            </p:cNvPr>
            <p:cNvSpPr/>
            <p:nvPr/>
          </p:nvSpPr>
          <p:spPr>
            <a:xfrm>
              <a:off x="392741" y="95097"/>
              <a:ext cx="5498381" cy="53136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000D506C-92CC-2158-1B8D-74EAD1E471C8}"/>
                </a:ext>
              </a:extLst>
            </p:cNvPr>
            <p:cNvSpPr txBox="1"/>
            <p:nvPr/>
          </p:nvSpPr>
          <p:spPr>
            <a:xfrm>
              <a:off x="418680" y="121036"/>
              <a:ext cx="5446503" cy="4794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7826" tIns="0" rIns="207826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3200" b="1" dirty="0">
                  <a:solidFill>
                    <a:srgbClr val="0651AC"/>
                  </a:solidFill>
                </a:rPr>
                <a:t>Działania</a:t>
              </a:r>
              <a:endParaRPr lang="pl-PL" sz="3200" kern="1200" dirty="0">
                <a:solidFill>
                  <a:srgbClr val="0651AC"/>
                </a:solidFill>
              </a:endParaRPr>
            </a:p>
          </p:txBody>
        </p: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BB5C770-E0CF-F227-D7F2-578C8CD245F9}"/>
              </a:ext>
            </a:extLst>
          </p:cNvPr>
          <p:cNvSpPr txBox="1"/>
          <p:nvPr/>
        </p:nvSpPr>
        <p:spPr>
          <a:xfrm>
            <a:off x="788894" y="1208569"/>
            <a:ext cx="10614212" cy="5322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l-PL" sz="2200" u="sng" kern="1200" dirty="0">
                <a:solidFill>
                  <a:srgbClr val="003399"/>
                </a:solidFill>
              </a:rPr>
              <a:t>Zakup sprzętu</a:t>
            </a:r>
            <a:r>
              <a:rPr lang="pl-PL" sz="2200" kern="1200" dirty="0">
                <a:solidFill>
                  <a:srgbClr val="003399"/>
                </a:solidFill>
              </a:rPr>
              <a:t>, w tym: </a:t>
            </a:r>
          </a:p>
          <a:p>
            <a:pPr marL="717550" lvl="1" indent="-269875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kern="1200" dirty="0">
                <a:solidFill>
                  <a:srgbClr val="003399"/>
                </a:solidFill>
              </a:rPr>
              <a:t>3 spektrometry, </a:t>
            </a:r>
          </a:p>
          <a:p>
            <a:pPr marL="717550" lvl="1" indent="-269875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3399"/>
                </a:solidFill>
              </a:rPr>
              <a:t>10 mierników promieniowania gamma,</a:t>
            </a:r>
          </a:p>
          <a:p>
            <a:pPr marL="717550" lvl="1" indent="-269875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kern="1200" dirty="0">
                <a:solidFill>
                  <a:srgbClr val="003399"/>
                </a:solidFill>
              </a:rPr>
              <a:t>41 wideo/endoskopy, </a:t>
            </a:r>
          </a:p>
          <a:p>
            <a:pPr marL="717550" lvl="1" indent="-269875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>
                <a:solidFill>
                  <a:srgbClr val="003399"/>
                </a:solidFill>
              </a:rPr>
              <a:t>47 kompletów </a:t>
            </a:r>
            <a:r>
              <a:rPr lang="pl-PL" sz="2200" dirty="0">
                <a:solidFill>
                  <a:srgbClr val="003399"/>
                </a:solidFill>
              </a:rPr>
              <a:t>sprzętu wysokościowego,</a:t>
            </a:r>
            <a:endParaRPr lang="pl-PL" sz="2200" kern="1200" dirty="0">
              <a:solidFill>
                <a:srgbClr val="003399"/>
              </a:solidFill>
            </a:endParaRPr>
          </a:p>
          <a:p>
            <a:pPr marL="717550" lvl="1" indent="-269875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dirty="0">
                <a:solidFill>
                  <a:srgbClr val="003399"/>
                </a:solidFill>
              </a:rPr>
              <a:t>148 specjalistycznych latarek czołowych, </a:t>
            </a:r>
          </a:p>
          <a:p>
            <a:pPr marL="717550" lvl="1" indent="-269875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kern="1200" dirty="0">
                <a:solidFill>
                  <a:srgbClr val="003399"/>
                </a:solidFill>
              </a:rPr>
              <a:t>2 bezzałogowe statki powietrzne (BSP)</a:t>
            </a: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l-PL" sz="2200" u="sng" kern="1200" dirty="0">
              <a:solidFill>
                <a:srgbClr val="003399"/>
              </a:solidFill>
            </a:endParaRPr>
          </a:p>
          <a:p>
            <a:pPr marL="228600" lvl="1" indent="-228600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pl-PL" sz="2200" u="sng" kern="1200" dirty="0">
                <a:solidFill>
                  <a:srgbClr val="003399"/>
                </a:solidFill>
              </a:rPr>
              <a:t>Szkolenia (cykl)</a:t>
            </a:r>
            <a:r>
              <a:rPr lang="pl-PL" sz="2200" kern="1200" dirty="0">
                <a:solidFill>
                  <a:srgbClr val="003399"/>
                </a:solidFill>
              </a:rPr>
              <a:t>: </a:t>
            </a:r>
          </a:p>
          <a:p>
            <a:pPr marL="717550" lvl="1" indent="-269875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kern="1200" dirty="0">
                <a:solidFill>
                  <a:srgbClr val="003399"/>
                </a:solidFill>
              </a:rPr>
              <a:t>wysokościowe </a:t>
            </a:r>
          </a:p>
          <a:p>
            <a:pPr marL="717550" lvl="1" indent="-269875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kern="1200" dirty="0">
                <a:solidFill>
                  <a:srgbClr val="003399"/>
                </a:solidFill>
              </a:rPr>
              <a:t>w zakresie znajomości i umiejętności postępowania w przypadku rozpoznania substancji CBRN – E, </a:t>
            </a:r>
          </a:p>
          <a:p>
            <a:pPr marL="717550" lvl="1" indent="-269875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kern="1200" dirty="0">
                <a:solidFill>
                  <a:srgbClr val="003399"/>
                </a:solidFill>
              </a:rPr>
              <a:t>z obsługi BSP, </a:t>
            </a:r>
          </a:p>
          <a:p>
            <a:pPr marL="717550" lvl="1" indent="-269875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kern="1200" dirty="0">
                <a:solidFill>
                  <a:srgbClr val="003399"/>
                </a:solidFill>
              </a:rPr>
              <a:t>ćwiczenia dowódczo – sztabowe</a:t>
            </a:r>
            <a:r>
              <a:rPr lang="pl-PL" sz="2200" b="1" kern="1200" dirty="0">
                <a:solidFill>
                  <a:srgbClr val="003399"/>
                </a:solidFill>
              </a:rPr>
              <a:t>  </a:t>
            </a:r>
            <a:r>
              <a:rPr lang="pl-PL" sz="2200" kern="1200" dirty="0">
                <a:solidFill>
                  <a:srgbClr val="003399"/>
                </a:solidFill>
              </a:rPr>
              <a:t>(NGRMP i SPKP, UW, ABW, CBŚP, operatorzy IK), </a:t>
            </a:r>
          </a:p>
          <a:p>
            <a:pPr marL="717550" lvl="1" indent="-269875" algn="l" defTabSz="9334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pl-PL" sz="2200" kern="1200" dirty="0">
                <a:solidFill>
                  <a:srgbClr val="003399"/>
                </a:solidFill>
              </a:rPr>
              <a:t>kurs kwalifikowanej pierwszej pomocy </a:t>
            </a:r>
          </a:p>
        </p:txBody>
      </p:sp>
    </p:spTree>
    <p:extLst>
      <p:ext uri="{BB962C8B-B14F-4D97-AF65-F5344CB8AC3E}">
        <p14:creationId xmlns:p14="http://schemas.microsoft.com/office/powerpoint/2010/main" val="41860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30683C-74EE-E93C-4E33-5BCD330AF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811" y="2235200"/>
            <a:ext cx="9144000" cy="2387600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</a:rPr>
              <a:t>Podniesienie przygotowania KWP do działań w obiektach IK w przypadku uzyskania informacji o podłożeniu urządzeń wybuchowych</a:t>
            </a:r>
            <a:br>
              <a:rPr lang="pl-PL" sz="2800" dirty="0">
                <a:solidFill>
                  <a:srgbClr val="003399"/>
                </a:solidFill>
              </a:rPr>
            </a:br>
            <a:endParaRPr lang="pl-PL" sz="28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EAD4D7-5693-B5EC-5ED4-4E22ED47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5</a:t>
            </a:fld>
            <a:endParaRPr lang="pl-PL"/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C43F00CD-77C8-B16F-3F64-BD089B3E7C70}"/>
              </a:ext>
            </a:extLst>
          </p:cNvPr>
          <p:cNvGrpSpPr/>
          <p:nvPr/>
        </p:nvGrpSpPr>
        <p:grpSpPr>
          <a:xfrm>
            <a:off x="3024079" y="1124402"/>
            <a:ext cx="5498381" cy="531360"/>
            <a:chOff x="392741" y="95097"/>
            <a:chExt cx="5498381" cy="531360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Prostokąt: zaokrąglone rogi 8">
              <a:extLst>
                <a:ext uri="{FF2B5EF4-FFF2-40B4-BE49-F238E27FC236}">
                  <a16:creationId xmlns:a16="http://schemas.microsoft.com/office/drawing/2014/main" id="{FE29A495-9098-5A12-5401-864A96EAB73A}"/>
                </a:ext>
              </a:extLst>
            </p:cNvPr>
            <p:cNvSpPr/>
            <p:nvPr/>
          </p:nvSpPr>
          <p:spPr>
            <a:xfrm>
              <a:off x="392741" y="95097"/>
              <a:ext cx="5498381" cy="531360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Prostokąt: zaokrąglone rogi 4">
              <a:extLst>
                <a:ext uri="{FF2B5EF4-FFF2-40B4-BE49-F238E27FC236}">
                  <a16:creationId xmlns:a16="http://schemas.microsoft.com/office/drawing/2014/main" id="{000D506C-92CC-2158-1B8D-74EAD1E471C8}"/>
                </a:ext>
              </a:extLst>
            </p:cNvPr>
            <p:cNvSpPr txBox="1"/>
            <p:nvPr/>
          </p:nvSpPr>
          <p:spPr>
            <a:xfrm>
              <a:off x="418680" y="121036"/>
              <a:ext cx="5446503" cy="47948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7826" tIns="0" rIns="207826" bIns="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3200" b="1" kern="1200" dirty="0">
                  <a:solidFill>
                    <a:srgbClr val="0651AC"/>
                  </a:solidFill>
                </a:rPr>
                <a:t>Cel projektu</a:t>
              </a:r>
              <a:endParaRPr lang="pl-PL" sz="3200" kern="1200" dirty="0">
                <a:solidFill>
                  <a:srgbClr val="0651AC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13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6</a:t>
            </a:fld>
            <a:endParaRPr lang="pl-PL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A71D470-D71C-1C82-18A0-CDDB79483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6381488"/>
              </p:ext>
            </p:extLst>
          </p:nvPr>
        </p:nvGraphicFramePr>
        <p:xfrm>
          <a:off x="2032000" y="64985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000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9059" y="358938"/>
            <a:ext cx="9144000" cy="860261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Logika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37561" y="1822955"/>
            <a:ext cx="9144000" cy="447956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>
                <a:solidFill>
                  <a:srgbClr val="003399"/>
                </a:solidFill>
              </a:rPr>
              <a:t>Problem</a:t>
            </a:r>
            <a:r>
              <a:rPr lang="pl-PL" dirty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główny i jego negatywne konsekwencje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>
                <a:solidFill>
                  <a:srgbClr val="003399"/>
                </a:solidFill>
              </a:rPr>
              <a:t>Cel</a:t>
            </a:r>
            <a:r>
              <a:rPr lang="pl-PL" dirty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ograniczenie ww. problemu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>
                <a:solidFill>
                  <a:srgbClr val="003399"/>
                </a:solidFill>
              </a:rPr>
              <a:t>Działania</a:t>
            </a:r>
            <a:r>
              <a:rPr lang="pl-PL" dirty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do osiągnięcia celu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b="1" dirty="0">
                <a:solidFill>
                  <a:srgbClr val="003399"/>
                </a:solidFill>
              </a:rPr>
              <a:t>Rezultaty</a:t>
            </a:r>
            <a:r>
              <a:rPr lang="pl-PL" dirty="0">
                <a:solidFill>
                  <a:srgbClr val="003399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dirty="0">
                <a:solidFill>
                  <a:srgbClr val="003399"/>
                </a:solidFill>
              </a:rPr>
              <a:t>wskazujące na osiągnięcie celu - pokazują zmianę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7</a:t>
            </a:fld>
            <a:endParaRPr lang="pl-PL"/>
          </a:p>
        </p:txBody>
      </p:sp>
      <p:sp>
        <p:nvSpPr>
          <p:cNvPr id="5" name="Strzałka w prawo 4"/>
          <p:cNvSpPr/>
          <p:nvPr/>
        </p:nvSpPr>
        <p:spPr>
          <a:xfrm rot="5400000">
            <a:off x="5335935" y="2615440"/>
            <a:ext cx="347251" cy="40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Strzałka w prawo 9"/>
          <p:cNvSpPr/>
          <p:nvPr/>
        </p:nvSpPr>
        <p:spPr>
          <a:xfrm rot="5400000">
            <a:off x="5397727" y="4808709"/>
            <a:ext cx="347251" cy="40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 rot="5400000">
            <a:off x="5397727" y="3688818"/>
            <a:ext cx="347251" cy="4005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832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0510" y="958959"/>
            <a:ext cx="9144000" cy="708726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Kluczowe aspekty budowy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3467" y="1667685"/>
            <a:ext cx="10749094" cy="4699248"/>
          </a:xfrm>
        </p:spPr>
        <p:txBody>
          <a:bodyPr/>
          <a:lstStyle/>
          <a:p>
            <a:pPr algn="l"/>
            <a:r>
              <a:rPr lang="pl-PL" dirty="0">
                <a:solidFill>
                  <a:srgbClr val="003399"/>
                </a:solidFill>
              </a:rPr>
              <a:t>Projekt to </a:t>
            </a:r>
            <a:r>
              <a:rPr lang="pl-PL" u="sng" dirty="0">
                <a:solidFill>
                  <a:srgbClr val="003399"/>
                </a:solidFill>
              </a:rPr>
              <a:t>zmiana</a:t>
            </a:r>
            <a:r>
              <a:rPr lang="pl-PL" dirty="0">
                <a:solidFill>
                  <a:srgbClr val="003399"/>
                </a:solidFill>
              </a:rPr>
              <a:t>, poprawa sytuacji – żeby zrozumieć, na czym ma polegać zmiana, należy starannie opisać: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sytuację aktualną: na czym polega problem, kogo dotyczy, jakie są jego   negatywne konsekwencje oraz jakie działania  prowadzi się obecnie celem jego zwalczania i dlaczego są niewystarczające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sytuację zaplanowaną po zakończeniu realizacji projektu: rezultaty i sposób ich wykorzystania. </a:t>
            </a:r>
          </a:p>
          <a:p>
            <a:r>
              <a:rPr lang="pl-PL" dirty="0">
                <a:solidFill>
                  <a:srgbClr val="003399"/>
                </a:solidFill>
              </a:rPr>
              <a:t>BEZ TAKIEGO OPISU, SZCZEGÓLNIE SYTUACJI AKTUALNEJ, </a:t>
            </a:r>
          </a:p>
          <a:p>
            <a:r>
              <a:rPr lang="pl-PL" b="1" dirty="0">
                <a:solidFill>
                  <a:srgbClr val="003399"/>
                </a:solidFill>
              </a:rPr>
              <a:t>TRUDNO OCENIĆ, CZY W OGÓLE WARTO REALIZOWAĆ PROJEKT!</a:t>
            </a:r>
          </a:p>
          <a:p>
            <a:pPr algn="l"/>
            <a:r>
              <a:rPr lang="pl-PL" dirty="0">
                <a:solidFill>
                  <a:srgbClr val="003399"/>
                </a:solidFill>
              </a:rPr>
              <a:t>Opis powinien być zwięzły, zrozumiały dla laików, elementy projektu powinny być logicznie powiązane ze sobą.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41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6534" y="642151"/>
            <a:ext cx="10799272" cy="1217183"/>
          </a:xfrm>
        </p:spPr>
        <p:txBody>
          <a:bodyPr/>
          <a:lstStyle/>
          <a:p>
            <a:r>
              <a:rPr lang="pl-PL" sz="2800" b="1" dirty="0">
                <a:solidFill>
                  <a:srgbClr val="003399"/>
                </a:solidFill>
                <a:latin typeface="+mn-lt"/>
              </a:rPr>
              <a:t>Problem – jak opisać?</a:t>
            </a:r>
            <a:br>
              <a:rPr lang="pl-PL" sz="2800" b="1" dirty="0">
                <a:solidFill>
                  <a:srgbClr val="003399"/>
                </a:solidFill>
                <a:latin typeface="+mn-lt"/>
              </a:rPr>
            </a:b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66194" y="1744607"/>
            <a:ext cx="10331866" cy="4073487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Jakie działania związane z zakresem projektu prowadzone są obecnie?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Jaki sprzęt/infrastruktura jest obecnie użytkowany? (jeżeli dotyczy projektu)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Kto prowadzi te działania?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Jak często?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Do jakiej grupy są skierowane?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Dlaczego są niewystarczające?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Dlaczego jest to problem? Kogo dotyczy? Jak przejawia się?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Czy są obiektywne źródła, które potwierdzają występowanie tego problemu? (dane statystyczne, analizy, publikacje)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3399"/>
                </a:solidFill>
              </a:rPr>
              <a:t>Jakie są lub mogą być negatywne konsekwencje braku próby jego rozwiązania? (przykłady)</a:t>
            </a:r>
            <a:br>
              <a:rPr lang="pl-PL" dirty="0">
                <a:solidFill>
                  <a:srgbClr val="003399"/>
                </a:solidFill>
              </a:rPr>
            </a:br>
            <a:endParaRPr lang="pl-PL" dirty="0">
              <a:solidFill>
                <a:srgbClr val="003399"/>
              </a:solidFill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l-PL" dirty="0">
              <a:solidFill>
                <a:srgbClr val="003399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C0AB8-C866-4FB7-9ECA-C07EF290D59D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343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</TotalTime>
  <Words>2807</Words>
  <Application>Microsoft Office PowerPoint</Application>
  <PresentationFormat>Panoramiczny</PresentationFormat>
  <Paragraphs>357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Times New Roman CE</vt:lpstr>
      <vt:lpstr>Wingdings</vt:lpstr>
      <vt:lpstr>Motyw pakietu Office</vt:lpstr>
      <vt:lpstr>Projekt niestandardowy</vt:lpstr>
      <vt:lpstr>Prezentacja programu PowerPoint</vt:lpstr>
      <vt:lpstr>Projekty zrealizowane w ramach FBW 2014-2020</vt:lpstr>
      <vt:lpstr>Prezentacja programu PowerPoint</vt:lpstr>
      <vt:lpstr>Prezentacja programu PowerPoint</vt:lpstr>
      <vt:lpstr>Podniesienie przygotowania KWP do działań w obiektach IK w przypadku uzyskania informacji o podłożeniu urządzeń wybuchowych </vt:lpstr>
      <vt:lpstr>Prezentacja programu PowerPoint</vt:lpstr>
      <vt:lpstr>Logika projektu</vt:lpstr>
      <vt:lpstr>Kluczowe aspekty budowy projektu</vt:lpstr>
      <vt:lpstr>Problem – jak opisać? </vt:lpstr>
      <vt:lpstr>Problem – Cel - przykłady </vt:lpstr>
      <vt:lpstr>Cel projektu </vt:lpstr>
      <vt:lpstr>Cel projektu czy działanie?</vt:lpstr>
      <vt:lpstr>Działania </vt:lpstr>
      <vt:lpstr>Rezultaty </vt:lpstr>
      <vt:lpstr>Mierniki (wskaźniki)</vt:lpstr>
      <vt:lpstr>Mierniki obowiązkowe</vt:lpstr>
      <vt:lpstr>Mierniki własne (przykłady)</vt:lpstr>
      <vt:lpstr>Mierniki dot. produktu czy rezultatu?</vt:lpstr>
      <vt:lpstr>Prezentacja programu PowerPoint</vt:lpstr>
      <vt:lpstr>Prezentacja programu PowerPoint</vt:lpstr>
      <vt:lpstr>Prezentacja programu PowerPoint</vt:lpstr>
      <vt:lpstr>Wybrane działania niekwalifikowalne </vt:lpstr>
      <vt:lpstr>Trwałość projektu</vt:lpstr>
      <vt:lpstr>Prezentacja programu PowerPoint</vt:lpstr>
      <vt:lpstr>Trwałość projektu szkoleniowego </vt:lpstr>
      <vt:lpstr>Problem: System ostrzegania i alarmowania ludności – niepełne pokrycie terenu syrenami alarmowymi oraz siecią łączności radiowej wojewody mazowieckiego  Cel projektu: Poprawa interoperacyjności i efektywności systemów ostrzegania i alarmowania ludności i łączności radiowej na obszarze województwa  Działania: 1. Współpraca z JST w zakresie uszczegółowień technicznych dotyczących instalacji nowych punktów alarmowych i modernizacji istniejących. 2. Integracja nowych punktów alarmowych z obecnie istniejącym systemem wojewódzkim. 3. Zakup radiotelefonów i zestawów łączności KF, montaż instalacji antenowej, włączenie ich do sieci zarządzanej przez wojewodę.  Rezultaty: Pokrycie całego województwa syrenami alarmowymi.  Zapewnienie cyfrowej łączności dla każdej gminy i powiatu w ramach Radiowej Sieci Zarządzania Wojewody Mazowieckiego.  Zapewnienie szybkiego i bezpośredniego przekazywania informacji o uderzeniach z powietrza dla ludności na zagrożonym terenie.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Kowalczyk</dc:creator>
  <cp:lastModifiedBy>Jan Krzesiński</cp:lastModifiedBy>
  <cp:revision>147</cp:revision>
  <cp:lastPrinted>2024-09-05T11:23:38Z</cp:lastPrinted>
  <dcterms:created xsi:type="dcterms:W3CDTF">2017-05-30T08:43:19Z</dcterms:created>
  <dcterms:modified xsi:type="dcterms:W3CDTF">2024-09-05T12:06:16Z</dcterms:modified>
</cp:coreProperties>
</file>