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3" r:id="rId4"/>
    <p:sldId id="274" r:id="rId5"/>
    <p:sldId id="275" r:id="rId6"/>
    <p:sldId id="276" r:id="rId7"/>
    <p:sldId id="277" r:id="rId8"/>
    <p:sldId id="278" r:id="rId9"/>
    <p:sldId id="286" r:id="rId10"/>
    <p:sldId id="281" r:id="rId11"/>
    <p:sldId id="284" r:id="rId12"/>
    <p:sldId id="285" r:id="rId13"/>
    <p:sldId id="280" r:id="rId14"/>
    <p:sldId id="282" r:id="rId15"/>
    <p:sldId id="261" r:id="rId1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2021-01-27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2021-01-27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2021-01-27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1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2117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/>
              <a:t>projekty służące </a:t>
            </a:r>
            <a:r>
              <a:rPr lang="pl-PL" dirty="0" smtClean="0"/>
              <a:t>m.in. </a:t>
            </a:r>
            <a:r>
              <a:rPr lang="pl-PL" dirty="0"/>
              <a:t>celom </a:t>
            </a:r>
            <a:endParaRPr lang="pl-PL" dirty="0" smtClean="0"/>
          </a:p>
          <a:p>
            <a:pPr algn="ctr"/>
            <a:r>
              <a:rPr lang="pl-PL" dirty="0" smtClean="0"/>
              <a:t>niezwiązanym </a:t>
            </a:r>
            <a:r>
              <a:rPr lang="pl-PL" dirty="0"/>
              <a:t>z </a:t>
            </a:r>
            <a:r>
              <a:rPr lang="pl-PL" dirty="0" smtClean="0"/>
              <a:t>Funduszem Bezpieczeństwa Wewnętrznego </a:t>
            </a:r>
          </a:p>
          <a:p>
            <a:pPr algn="ctr"/>
            <a:r>
              <a:rPr lang="pl-PL" dirty="0" smtClean="0"/>
              <a:t>(</a:t>
            </a:r>
            <a:r>
              <a:rPr lang="pl-PL" dirty="0"/>
              <a:t>zasada </a:t>
            </a:r>
            <a:r>
              <a:rPr lang="pl-PL" i="1" dirty="0" err="1"/>
              <a:t>mixed</a:t>
            </a:r>
            <a:r>
              <a:rPr lang="pl-PL" i="1" dirty="0"/>
              <a:t> </a:t>
            </a:r>
            <a:r>
              <a:rPr lang="pl-PL" i="1" dirty="0" err="1"/>
              <a:t>use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7622" y="2438400"/>
            <a:ext cx="10343626" cy="3682314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u="sng" dirty="0">
                <a:solidFill>
                  <a:srgbClr val="003399"/>
                </a:solidFill>
              </a:rPr>
              <a:t>Realizacja projektu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zgodnie z zatwierdzoną kalkulacją beneficjent zobowiązany jest do gromadzenia danych potwierdzających faktyczne wykorzystanie rezultatów projektu.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Dofinansowanie ostateczne projektu w ramach Funduszu zostanie zweryfikowane najpóźniej wraz z raportem końcowym na podstawie danych faktycznego wykorzystania rezultatów projektu.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Jeżeli weryfikacja wykaże wykorzystanie na cele Funduszu mniejsze od przedstawionego w kalkulacji, dofinansowanie Funduszu zostanie obniżone zgodnie z wynikami weryfikacji.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10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7622" y="1269072"/>
            <a:ext cx="9144000" cy="82543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smtClean="0">
                <a:solidFill>
                  <a:srgbClr val="003399"/>
                </a:solidFill>
                <a:latin typeface="+mn-lt"/>
              </a:rPr>
              <a:t>Jak należy zastosować się do tej zasady – cd.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7622" y="2438400"/>
            <a:ext cx="9770378" cy="3682314"/>
          </a:xfrm>
        </p:spPr>
        <p:txBody>
          <a:bodyPr/>
          <a:lstStyle/>
          <a:p>
            <a:pPr algn="l"/>
            <a:r>
              <a:rPr lang="pl-PL" u="sng" dirty="0" smtClean="0">
                <a:solidFill>
                  <a:srgbClr val="003399"/>
                </a:solidFill>
              </a:rPr>
              <a:t>Po </a:t>
            </a:r>
            <a:r>
              <a:rPr lang="pl-PL" u="sng" dirty="0">
                <a:solidFill>
                  <a:srgbClr val="003399"/>
                </a:solidFill>
              </a:rPr>
              <a:t>zakończeniu realizacji projektu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Jeżeli rezultat takiego projektu stanowi środek podlegający zasadzie „trwałości”, kalkulacja może zostać zweryfikowana także po zakończeniu realizacji projektu (okres trwałości: 3-5-10 lat). Beneficjent zobowiązany jest więc do gromadzenia danych potwierdzających faktyczne wykorzystanie rezultatów projektu w okresie </a:t>
            </a:r>
            <a:r>
              <a:rPr lang="pl-PL" dirty="0" smtClean="0">
                <a:solidFill>
                  <a:srgbClr val="003399"/>
                </a:solidFill>
              </a:rPr>
              <a:t>trwałości.</a:t>
            </a:r>
            <a:endParaRPr lang="pl-PL" dirty="0">
              <a:solidFill>
                <a:srgbClr val="003399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11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7622" y="1269072"/>
            <a:ext cx="9144000" cy="82543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smtClean="0">
                <a:solidFill>
                  <a:srgbClr val="003399"/>
                </a:solidFill>
                <a:latin typeface="+mn-lt"/>
              </a:rPr>
              <a:t>Jak należy zastosować się do tej zasady – cd.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08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8231" y="1332221"/>
            <a:ext cx="9761989" cy="634143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Jak obliczyć proporcję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zgodnie 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>z zasadą </a:t>
            </a:r>
            <a:r>
              <a:rPr lang="pl-PL" sz="2800" b="1" i="1" dirty="0" err="1">
                <a:solidFill>
                  <a:srgbClr val="003399"/>
                </a:solidFill>
                <a:latin typeface="+mn-lt"/>
              </a:rPr>
              <a:t>mixed</a:t>
            </a:r>
            <a:r>
              <a:rPr lang="pl-PL" sz="2800" b="1" i="1" dirty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800" b="1" i="1" dirty="0" err="1">
                <a:solidFill>
                  <a:srgbClr val="003399"/>
                </a:solidFill>
                <a:latin typeface="+mn-lt"/>
              </a:rPr>
              <a:t>use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>: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38231" y="2192867"/>
            <a:ext cx="9557236" cy="3649134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sz="2000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Wartość całkowita projektu: 100 000 zł. 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Wykorzystanie do celów Funduszu: 60%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100 000 zł * 60% = 60 000 zł</a:t>
            </a:r>
          </a:p>
          <a:p>
            <a:pPr algn="l"/>
            <a:r>
              <a:rPr lang="pl-PL" dirty="0">
                <a:solidFill>
                  <a:srgbClr val="003399"/>
                </a:solidFill>
              </a:rPr>
              <a:t>Wkład FBW: 60 </a:t>
            </a:r>
            <a:r>
              <a:rPr lang="pl-PL" dirty="0" smtClean="0">
                <a:solidFill>
                  <a:srgbClr val="003399"/>
                </a:solidFill>
              </a:rPr>
              <a:t>000 zł * 75</a:t>
            </a:r>
            <a:r>
              <a:rPr lang="pl-PL" dirty="0">
                <a:solidFill>
                  <a:srgbClr val="003399"/>
                </a:solidFill>
              </a:rPr>
              <a:t>%=  45 000 zł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3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88999" y="1348866"/>
            <a:ext cx="9144000" cy="537104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Kilka wniosków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3541" y="1885970"/>
            <a:ext cx="10397067" cy="4278306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Projekty takie mogą być bardzo ryzykowne – jak zagwarantować wykorzystanie rezultatów projektu zgodnie z planem? </a:t>
            </a:r>
            <a:endParaRPr lang="pl-PL" sz="2300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rgbClr val="003399"/>
                </a:solidFill>
              </a:rPr>
              <a:t>Dokumentowanie faktycznego wykorzystywania sprzętu/infrastruktury na cele FBW, także przez kilka lat po zakończeniu realizacji projektu, może być niezwykle uciążliwe</a:t>
            </a:r>
            <a:endParaRPr lang="pl-PL" sz="2300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Dotychczas </a:t>
            </a:r>
            <a:r>
              <a:rPr lang="pl-PL" sz="2300" dirty="0" smtClean="0">
                <a:solidFill>
                  <a:srgbClr val="003399"/>
                </a:solidFill>
              </a:rPr>
              <a:t>mamy niewielkie </a:t>
            </a:r>
            <a:r>
              <a:rPr lang="pl-PL" sz="2300" dirty="0">
                <a:solidFill>
                  <a:srgbClr val="003399"/>
                </a:solidFill>
              </a:rPr>
              <a:t>doświadczenia dot. stosowania tej zasady (będziemy uczyć się „na błędach”?)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KE zapowiada wnikliwe kontrole takich projektów; zobowiązała państwa UE do badania wykorzystania rezultatów </a:t>
            </a:r>
            <a:r>
              <a:rPr lang="pl-PL" sz="2300" dirty="0" smtClean="0">
                <a:solidFill>
                  <a:srgbClr val="003399"/>
                </a:solidFill>
              </a:rPr>
              <a:t>w okresie trwałości projektu, a więc </a:t>
            </a:r>
            <a:r>
              <a:rPr lang="pl-PL" sz="2300" dirty="0">
                <a:solidFill>
                  <a:srgbClr val="003399"/>
                </a:solidFill>
              </a:rPr>
              <a:t>po zakończeniu </a:t>
            </a:r>
            <a:r>
              <a:rPr lang="pl-PL" sz="2300" dirty="0" smtClean="0">
                <a:solidFill>
                  <a:srgbClr val="003399"/>
                </a:solidFill>
              </a:rPr>
              <a:t>jego realizacji</a:t>
            </a:r>
            <a:endParaRPr lang="pl-PL" sz="2300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W miarę możliwości wskazane jest unikanie takich </a:t>
            </a:r>
            <a:r>
              <a:rPr lang="pl-PL" sz="2300" dirty="0" smtClean="0">
                <a:solidFill>
                  <a:srgbClr val="003399"/>
                </a:solidFill>
              </a:rPr>
              <a:t>działań</a:t>
            </a:r>
            <a:r>
              <a:rPr lang="pl-PL" sz="2300" dirty="0">
                <a:solidFill>
                  <a:srgbClr val="003399"/>
                </a:solidFill>
              </a:rPr>
              <a:t> </a:t>
            </a:r>
            <a:r>
              <a:rPr lang="pl-PL" sz="2300" dirty="0" smtClean="0">
                <a:solidFill>
                  <a:srgbClr val="003399"/>
                </a:solidFill>
              </a:rPr>
              <a:t>poprzez dostosowanie zakresu projektu do realizacji wyłącznie celów FBW (gdzie jest to możliwe)</a:t>
            </a:r>
            <a:endParaRPr lang="pl-PL" sz="2300" dirty="0">
              <a:solidFill>
                <a:srgbClr val="003399"/>
              </a:solidFill>
            </a:endParaRPr>
          </a:p>
          <a:p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2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Jan Krzesiński</a:t>
            </a: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9744" y="940037"/>
            <a:ext cx="10640291" cy="5536107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rgbClr val="003399"/>
                </a:solidFill>
              </a:rPr>
              <a:t>CELE FBW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Fundusz Bezpieczeństwa Wewnętrznego obejmuje 2 komponenty:</a:t>
            </a:r>
          </a:p>
          <a:p>
            <a:pPr marL="457200" indent="-457200" algn="l">
              <a:buAutoNum type="arabicPeriod"/>
            </a:pPr>
            <a:r>
              <a:rPr lang="pl-PL" sz="2000" dirty="0" smtClean="0">
                <a:solidFill>
                  <a:srgbClr val="003399"/>
                </a:solidFill>
              </a:rPr>
              <a:t>komponent „graniczno-wizowy” (kontynuacja FGZ)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Usprawnienie </a:t>
            </a:r>
            <a:r>
              <a:rPr lang="pl-PL" sz="2000" dirty="0">
                <a:solidFill>
                  <a:srgbClr val="003399"/>
                </a:solidFill>
              </a:rPr>
              <a:t>legalnego przekraczania </a:t>
            </a:r>
            <a:r>
              <a:rPr lang="pl-PL" sz="2000" u="sng" dirty="0">
                <a:solidFill>
                  <a:srgbClr val="003399"/>
                </a:solidFill>
              </a:rPr>
              <a:t>zewnętrznej granicy UE</a:t>
            </a:r>
            <a:r>
              <a:rPr lang="pl-PL" sz="2000" dirty="0">
                <a:solidFill>
                  <a:srgbClr val="003399"/>
                </a:solidFill>
              </a:rPr>
              <a:t> przez </a:t>
            </a:r>
            <a:r>
              <a:rPr lang="pl-PL" sz="2000" u="sng" dirty="0">
                <a:solidFill>
                  <a:srgbClr val="003399"/>
                </a:solidFill>
              </a:rPr>
              <a:t>osoby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Ochrona </a:t>
            </a:r>
            <a:r>
              <a:rPr lang="pl-PL" sz="2000" dirty="0">
                <a:solidFill>
                  <a:srgbClr val="003399"/>
                </a:solidFill>
              </a:rPr>
              <a:t>przed nielegalnym przekraczaniem </a:t>
            </a:r>
            <a:r>
              <a:rPr lang="pl-PL" sz="2000" u="sng" dirty="0">
                <a:solidFill>
                  <a:srgbClr val="003399"/>
                </a:solidFill>
              </a:rPr>
              <a:t>ww. granicy </a:t>
            </a:r>
            <a:r>
              <a:rPr lang="pl-PL" sz="2000" dirty="0">
                <a:solidFill>
                  <a:srgbClr val="003399"/>
                </a:solidFill>
              </a:rPr>
              <a:t>przez </a:t>
            </a:r>
            <a:r>
              <a:rPr lang="pl-PL" sz="2000" u="sng" dirty="0" smtClean="0">
                <a:solidFill>
                  <a:srgbClr val="003399"/>
                </a:solidFill>
              </a:rPr>
              <a:t>osoby</a:t>
            </a:r>
          </a:p>
          <a:p>
            <a:pPr algn="just"/>
            <a:endParaRPr lang="pl-PL" sz="2000" u="sng" dirty="0">
              <a:solidFill>
                <a:srgbClr val="003399"/>
              </a:solidFill>
            </a:endParaRPr>
          </a:p>
          <a:p>
            <a:pPr algn="l">
              <a:spcAft>
                <a:spcPts val="600"/>
              </a:spcAft>
            </a:pPr>
            <a:r>
              <a:rPr lang="pl-PL" sz="2000" dirty="0" smtClean="0">
                <a:solidFill>
                  <a:srgbClr val="003399"/>
                </a:solidFill>
              </a:rPr>
              <a:t>2. komponent „policyjno-kryzysowy” (w bieżącej perspektywie po raz pierwszy zarządzany przez państwa członkowskie UE)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3399"/>
                </a:solidFill>
              </a:rPr>
              <a:t>Zapewnienie wysokiego bezpieczeństwa w Unii Europejskiej, w szczególności: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a/zapobieganie i zwalczanie przestępczości transgranicznej, zorganizowanej, w tym terroryzmu, wzmacnianie współpracy organów ścigania, w tym z Europolem i organizacjami międzynarodowymi</a:t>
            </a:r>
          </a:p>
          <a:p>
            <a:pPr algn="l"/>
            <a:r>
              <a:rPr lang="pl-PL" sz="2000" dirty="0" smtClean="0">
                <a:solidFill>
                  <a:srgbClr val="003399"/>
                </a:solidFill>
              </a:rPr>
              <a:t>b/zwiększanie zdolności państw członkowskich i UE do skutecznego zarządzania </a:t>
            </a:r>
            <a:r>
              <a:rPr lang="pl-PL" sz="2000" dirty="0" err="1" smtClean="0">
                <a:solidFill>
                  <a:srgbClr val="003399"/>
                </a:solidFill>
              </a:rPr>
              <a:t>ryzykami</a:t>
            </a:r>
            <a:r>
              <a:rPr lang="pl-PL" sz="2000" dirty="0" smtClean="0">
                <a:solidFill>
                  <a:srgbClr val="003399"/>
                </a:solidFill>
              </a:rPr>
              <a:t> związanymi z bezpieczeństwem i zarządzania kryzysowego oraz przygotowania i ochrony ludzi i infrastruktury krytycznej przed atakami terrorystycznymi i innymi zdarzeniami związanymi z zagrożeniem dla bezpieczeństwa</a:t>
            </a:r>
            <a:r>
              <a:rPr lang="pl-PL" sz="2000" dirty="0">
                <a:solidFill>
                  <a:srgbClr val="003399"/>
                </a:solidFill>
              </a:rPr>
              <a:t/>
            </a:r>
            <a:br>
              <a:rPr lang="pl-PL" sz="2000" dirty="0">
                <a:solidFill>
                  <a:srgbClr val="003399"/>
                </a:solidFill>
              </a:rPr>
            </a:br>
            <a:r>
              <a:rPr lang="pl-PL" dirty="0">
                <a:solidFill>
                  <a:srgbClr val="003399"/>
                </a:solidFill>
              </a:rPr>
              <a:t/>
            </a:r>
            <a:br>
              <a:rPr lang="pl-PL" dirty="0">
                <a:solidFill>
                  <a:srgbClr val="003399"/>
                </a:solidFill>
              </a:rPr>
            </a:b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4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9660" y="1122363"/>
            <a:ext cx="10078340" cy="911536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Zasada </a:t>
            </a:r>
            <a:r>
              <a:rPr lang="pl-PL" sz="2800" b="1" i="1" dirty="0" err="1">
                <a:solidFill>
                  <a:srgbClr val="003399"/>
                </a:solidFill>
                <a:latin typeface="+mn-lt"/>
              </a:rPr>
              <a:t>mixed</a:t>
            </a:r>
            <a:r>
              <a:rPr lang="pl-PL" sz="2800" b="1" i="1" dirty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800" b="1" i="1" dirty="0" err="1" smtClean="0">
                <a:solidFill>
                  <a:srgbClr val="003399"/>
                </a:solidFill>
                <a:latin typeface="+mn-lt"/>
              </a:rPr>
              <a:t>use</a:t>
            </a:r>
            <a:r>
              <a:rPr lang="pl-PL" sz="2800" b="1" i="1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w projektach FGZ w Polsce: 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>Geneza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9660" y="1854437"/>
            <a:ext cx="11032620" cy="4477997"/>
          </a:xfrm>
        </p:spPr>
        <p:txBody>
          <a:bodyPr/>
          <a:lstStyle/>
          <a:p>
            <a:pPr algn="l"/>
            <a:endParaRPr lang="pl-P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Audyt </a:t>
            </a:r>
            <a:r>
              <a:rPr lang="pl-PL" dirty="0">
                <a:solidFill>
                  <a:srgbClr val="003399"/>
                </a:solidFill>
              </a:rPr>
              <a:t>Komisji Europejskiej dot. Funduszu Granic Zewnętrznych 2007-2012 prowadzony w latach </a:t>
            </a:r>
            <a:r>
              <a:rPr lang="pl-PL" dirty="0" smtClean="0">
                <a:solidFill>
                  <a:srgbClr val="003399"/>
                </a:solidFill>
              </a:rPr>
              <a:t>2013-2016 </a:t>
            </a:r>
            <a:r>
              <a:rPr lang="pl-PL" dirty="0">
                <a:solidFill>
                  <a:srgbClr val="003399"/>
                </a:solidFill>
              </a:rPr>
              <a:t>zidentyfikował wiele projektów, których rezultaty służyły także celom wykraczającym poza FGZ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Projekty te były wspierane z FGZ w maksymalnej wysokości 75% wartości całkowitej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KE nałożyła korekty finansowe, nakazując zmniejszenie dofinansowania FGZ proporcjonalnie do wykorzystania rezultatów projektu na cele FGZ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Jeżeli </a:t>
            </a:r>
            <a:r>
              <a:rPr lang="pl-PL" dirty="0">
                <a:solidFill>
                  <a:srgbClr val="003399"/>
                </a:solidFill>
              </a:rPr>
              <a:t>beneficjent nie </a:t>
            </a:r>
            <a:r>
              <a:rPr lang="pl-PL" dirty="0" smtClean="0">
                <a:solidFill>
                  <a:srgbClr val="003399"/>
                </a:solidFill>
              </a:rPr>
              <a:t>wyliczyłby </a:t>
            </a:r>
            <a:r>
              <a:rPr lang="pl-PL" dirty="0">
                <a:solidFill>
                  <a:srgbClr val="003399"/>
                </a:solidFill>
              </a:rPr>
              <a:t>proporcji, </a:t>
            </a:r>
            <a:r>
              <a:rPr lang="pl-PL" dirty="0" smtClean="0">
                <a:solidFill>
                  <a:srgbClr val="003399"/>
                </a:solidFill>
              </a:rPr>
              <a:t>określiłaby </a:t>
            </a:r>
            <a:r>
              <a:rPr lang="pl-PL" dirty="0">
                <a:solidFill>
                  <a:srgbClr val="003399"/>
                </a:solidFill>
              </a:rPr>
              <a:t>ją KE (np. 50% lub nawet 100%)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4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567" y="1079848"/>
            <a:ext cx="9144000" cy="1126457"/>
          </a:xfrm>
        </p:spPr>
        <p:txBody>
          <a:bodyPr/>
          <a:lstStyle/>
          <a:p>
            <a:pPr algn="l"/>
            <a:r>
              <a:rPr lang="pl-PL" sz="2800" b="1" i="1" dirty="0" smtClean="0">
                <a:latin typeface="+mn-lt"/>
              </a:rPr>
              <a:t/>
            </a:r>
            <a:br>
              <a:rPr lang="pl-PL" sz="2800" b="1" i="1" dirty="0" smtClean="0">
                <a:latin typeface="+mn-lt"/>
              </a:rPr>
            </a:br>
            <a:r>
              <a:rPr lang="pl-PL" sz="2800" b="1" i="1" dirty="0">
                <a:latin typeface="+mn-lt"/>
              </a:rPr>
              <a:t/>
            </a:r>
            <a:br>
              <a:rPr lang="pl-PL" sz="2800" b="1" i="1" dirty="0">
                <a:latin typeface="+mn-lt"/>
              </a:rPr>
            </a:br>
            <a:r>
              <a:rPr lang="pl-PL" sz="2800" b="1" i="1" dirty="0" smtClean="0">
                <a:latin typeface="+mn-lt"/>
              </a:rPr>
              <a:t/>
            </a:r>
            <a:br>
              <a:rPr lang="pl-PL" sz="2800" b="1" i="1" dirty="0" smtClean="0">
                <a:latin typeface="+mn-lt"/>
              </a:rPr>
            </a:br>
            <a:r>
              <a:rPr lang="pl-PL" sz="2800" b="1" dirty="0">
                <a:solidFill>
                  <a:srgbClr val="003399"/>
                </a:solidFill>
                <a:latin typeface="+mn-lt"/>
              </a:rPr>
              <a:t>Budowa budynku odpraw granicznych dla podróżnych w Drogowym Przejściu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Granicznym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2567" y="2206305"/>
            <a:ext cx="10844613" cy="4083400"/>
          </a:xfrm>
        </p:spPr>
        <p:txBody>
          <a:bodyPr/>
          <a:lstStyle/>
          <a:p>
            <a:pPr algn="l"/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obiekt </a:t>
            </a:r>
            <a:r>
              <a:rPr lang="pl-PL" dirty="0">
                <a:solidFill>
                  <a:srgbClr val="003399"/>
                </a:solidFill>
              </a:rPr>
              <a:t>zbudowany w ramach projektu służył Straży Granicznej i Służbie Celnej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na wniosek Komisji Europejskiej beneficjent przedstawił kalkulację, z której wynikało, iż Służba Celna wykorzystywała 28,78% powierzchni budynku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KE uznała część inwestycji, która służyła Służbie Celnej, za niekwalifikowaną i nałożyła korektę finansową w wysokości 28,78%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42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79293" y="1122364"/>
            <a:ext cx="9788707" cy="648772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Modernizacja systemu POBYT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79293" y="1988190"/>
            <a:ext cx="10579694" cy="4228051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zbiór rejestrów, ewidencji i wykazów </a:t>
            </a:r>
            <a:r>
              <a:rPr lang="pl-PL" dirty="0" err="1">
                <a:solidFill>
                  <a:srgbClr val="003399"/>
                </a:solidFill>
              </a:rPr>
              <a:t>ws</a:t>
            </a:r>
            <a:r>
              <a:rPr lang="pl-PL" dirty="0">
                <a:solidFill>
                  <a:srgbClr val="003399"/>
                </a:solidFill>
              </a:rPr>
              <a:t>. cudzoziemców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modernizowany przez </a:t>
            </a:r>
            <a:r>
              <a:rPr lang="pl-PL" dirty="0" err="1">
                <a:solidFill>
                  <a:srgbClr val="003399"/>
                </a:solidFill>
              </a:rPr>
              <a:t>UdSC</a:t>
            </a:r>
            <a:r>
              <a:rPr lang="pl-PL" dirty="0">
                <a:solidFill>
                  <a:srgbClr val="003399"/>
                </a:solidFill>
              </a:rPr>
              <a:t> w ramach FGZ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zmodernizowany system (rezultat projektu) wykorzystywany do kontroli legalności przekraczania granic (cel FGZ)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ale wykorzystywany także do innych celów, niezwiązanych z FGZ (wydawanie zezwoleń na pobyt, nadawanie statusu uchodźcy itd.)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na podstawie informacji beneficjenta KE obniżyła poziom dofinansowania projektu </a:t>
            </a:r>
            <a:r>
              <a:rPr lang="pl-PL" dirty="0" err="1">
                <a:solidFill>
                  <a:srgbClr val="003399"/>
                </a:solidFill>
              </a:rPr>
              <a:t>UdSC</a:t>
            </a:r>
            <a:r>
              <a:rPr lang="pl-PL" dirty="0">
                <a:solidFill>
                  <a:srgbClr val="003399"/>
                </a:solidFill>
              </a:rPr>
              <a:t> do 66%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tę proporcję obniżonego dofinansowania w wys. 66% KE ekstrapolowała i zastosowała do innych projektów związanych z tym systemem (projekty wojewodów dot. dostępu do systemu POBYT) </a:t>
            </a:r>
          </a:p>
          <a:p>
            <a:pPr marL="342900" indent="-342900" algn="l">
              <a:buFontTx/>
              <a:buChar char="-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7469" y="1208096"/>
            <a:ext cx="9144000" cy="714983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Inne projekty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7469" y="1680034"/>
            <a:ext cx="11152261" cy="432417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Doposażenie </a:t>
            </a:r>
            <a:r>
              <a:rPr lang="pl-PL" dirty="0">
                <a:solidFill>
                  <a:srgbClr val="003399"/>
                </a:solidFill>
              </a:rPr>
              <a:t>przygranicznych jednostek Policji w sprzęt radiokomunikacyjny służący poprawie możliwości komunikacji radiowej w obszarze granicy UE - KE kwestionowała maks. dofinansowanie FGZ twierdząc, że sprzęt ten może służyć nie tylko do ochrony </a:t>
            </a:r>
            <a:r>
              <a:rPr lang="pl-PL" dirty="0" smtClean="0">
                <a:solidFill>
                  <a:srgbClr val="003399"/>
                </a:solidFill>
              </a:rPr>
              <a:t>zewnętrznej granicy UE</a:t>
            </a:r>
            <a:endParaRPr lang="pl-PL" dirty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AFIS – KE ostatecznie nie nałożyła korekty, ale zarekomendowała, aby w przyszłości w przypadku dofinansowania ze środków UE tego przedsięwzięcia zastosować zasadę </a:t>
            </a:r>
            <a:r>
              <a:rPr lang="pl-PL" i="1" dirty="0" err="1">
                <a:solidFill>
                  <a:srgbClr val="003399"/>
                </a:solidFill>
              </a:rPr>
              <a:t>mixed</a:t>
            </a:r>
            <a:r>
              <a:rPr lang="pl-PL" i="1" dirty="0">
                <a:solidFill>
                  <a:srgbClr val="003399"/>
                </a:solidFill>
              </a:rPr>
              <a:t> </a:t>
            </a:r>
            <a:r>
              <a:rPr lang="pl-PL" i="1" dirty="0" err="1">
                <a:solidFill>
                  <a:srgbClr val="003399"/>
                </a:solidFill>
              </a:rPr>
              <a:t>use</a:t>
            </a:r>
            <a:r>
              <a:rPr lang="pl-PL" dirty="0">
                <a:solidFill>
                  <a:srgbClr val="003399"/>
                </a:solidFill>
              </a:rPr>
              <a:t>. </a:t>
            </a:r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076" y="1052615"/>
            <a:ext cx="9144000" cy="1027984"/>
          </a:xfrm>
        </p:spPr>
        <p:txBody>
          <a:bodyPr/>
          <a:lstStyle/>
          <a:p>
            <a:pPr algn="l"/>
            <a:r>
              <a:rPr lang="pl-PL" sz="3200" b="1" dirty="0">
                <a:solidFill>
                  <a:srgbClr val="003399"/>
                </a:solidFill>
                <a:latin typeface="+mn-lt"/>
              </a:rPr>
              <a:t>Jak należy zastosować się </a:t>
            </a: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>do </a:t>
            </a:r>
            <a:r>
              <a:rPr lang="pl-PL" sz="3200" b="1" dirty="0">
                <a:solidFill>
                  <a:srgbClr val="003399"/>
                </a:solidFill>
                <a:latin typeface="+mn-lt"/>
              </a:rPr>
              <a:t>tej zasady</a:t>
            </a:r>
            <a:endParaRPr lang="pl-PL" sz="3200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6076" y="1989574"/>
            <a:ext cx="10041924" cy="4334314"/>
          </a:xfrm>
        </p:spPr>
        <p:txBody>
          <a:bodyPr/>
          <a:lstStyle/>
          <a:p>
            <a:pPr algn="l"/>
            <a:endParaRPr lang="pl-PL" dirty="0" smtClean="0"/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Informację </a:t>
            </a:r>
            <a:r>
              <a:rPr lang="pl-PL" dirty="0">
                <a:solidFill>
                  <a:srgbClr val="003399"/>
                </a:solidFill>
              </a:rPr>
              <a:t>o wykorzystaniu rezultatu projektu także do celów niezwiązanych z Funduszem należy umieścić: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we Wniosku o przyznanie dofinansowania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w Porozumieniu Finansowym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w Raporcie końcowym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89233" y="1062681"/>
            <a:ext cx="9855716" cy="825434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003399"/>
                </a:solidFill>
                <a:latin typeface="+mn-lt"/>
              </a:rPr>
              <a:t>Jak należy zastosować się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do </a:t>
            </a:r>
            <a:r>
              <a:rPr lang="pl-PL" sz="2800" b="1" dirty="0">
                <a:solidFill>
                  <a:srgbClr val="003399"/>
                </a:solidFill>
                <a:latin typeface="+mn-lt"/>
              </a:rPr>
              <a:t>tej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zasady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89233" y="1971412"/>
            <a:ext cx="9855716" cy="450473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u="sng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u="sng" dirty="0" smtClean="0">
                <a:solidFill>
                  <a:srgbClr val="003399"/>
                </a:solidFill>
              </a:rPr>
              <a:t>Przygotowanie </a:t>
            </a:r>
            <a:r>
              <a:rPr lang="pl-PL" u="sng" dirty="0">
                <a:solidFill>
                  <a:srgbClr val="003399"/>
                </a:solidFill>
              </a:rPr>
              <a:t>projektu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Na etapie przygotowania projektu należy zdecydować, czy projekt służy celom wykraczającym poza Fundusz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Jeżeli tak, należy skalkulować, w jakiej proporcji projekt służy celom Funduszu i zgodnie z tą proporcją obliczyć dofinansowanie Funduszu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Kalkulacja procentowego podziału powinna być  uzasadniona, obiektywnie weryfikowalna, a więc jej podstawą powinny być twarde dane.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7623" y="2438400"/>
            <a:ext cx="9770378" cy="2819400"/>
          </a:xfrm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Kalkulację należy przedstawić do oceny na etapie składania projektu wraz z informacją, w jaki sposób będzie można ją zweryfikować w praktyce.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W przypadku zatwierdzenia projektu proporcja dofinansowania z Funduszu zgodna z kalkulacją zostaje potwierdzona w Porozumieniu Finansowym z beneficjentem z zastrzeżeniem, że zostanie ona zweryfikowana w praktyce po osiągnięciu rezultatów projektu.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9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897622" y="1269072"/>
            <a:ext cx="9144000" cy="82543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smtClean="0">
                <a:solidFill>
                  <a:srgbClr val="003399"/>
                </a:solidFill>
                <a:latin typeface="+mn-lt"/>
              </a:rPr>
              <a:t>Jak należy zastosować się do tej zasady – cd.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6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879</Words>
  <Application>Microsoft Office PowerPoint</Application>
  <PresentationFormat>Panoramiczny</PresentationFormat>
  <Paragraphs>87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Projekt niestandardowy</vt:lpstr>
      <vt:lpstr>Prezentacja programu PowerPoint</vt:lpstr>
      <vt:lpstr>Prezentacja programu PowerPoint</vt:lpstr>
      <vt:lpstr>Zasada mixed use w projektach FGZ w Polsce: Geneza</vt:lpstr>
      <vt:lpstr>   Budowa budynku odpraw granicznych dla podróżnych w Drogowym Przejściu Granicznym</vt:lpstr>
      <vt:lpstr>Modernizacja systemu POBYT</vt:lpstr>
      <vt:lpstr>Inne projekty</vt:lpstr>
      <vt:lpstr>Jak należy zastosować się do tej zasady</vt:lpstr>
      <vt:lpstr>Jak należy zastosować się do tej zasady</vt:lpstr>
      <vt:lpstr>Prezentacja programu PowerPoint</vt:lpstr>
      <vt:lpstr>Prezentacja programu PowerPoint</vt:lpstr>
      <vt:lpstr>Prezentacja programu PowerPoint</vt:lpstr>
      <vt:lpstr>Jak obliczyć proporcję zgodnie z zasadą mixed use:</vt:lpstr>
      <vt:lpstr>Kilka wniosków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80</cp:revision>
  <cp:lastPrinted>2017-07-25T09:57:22Z</cp:lastPrinted>
  <dcterms:created xsi:type="dcterms:W3CDTF">2017-05-30T08:43:19Z</dcterms:created>
  <dcterms:modified xsi:type="dcterms:W3CDTF">2021-01-27T08:48:01Z</dcterms:modified>
</cp:coreProperties>
</file>