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3"/>
  </p:handoutMasterIdLst>
  <p:sldIdLst>
    <p:sldId id="257" r:id="rId2"/>
    <p:sldId id="258" r:id="rId3"/>
    <p:sldId id="261" r:id="rId4"/>
    <p:sldId id="262" r:id="rId5"/>
    <p:sldId id="263" r:id="rId6"/>
    <p:sldId id="265" r:id="rId7"/>
    <p:sldId id="273" r:id="rId8"/>
    <p:sldId id="267" r:id="rId9"/>
    <p:sldId id="269" r:id="rId10"/>
    <p:sldId id="271" r:id="rId11"/>
    <p:sldId id="272" r:id="rId12"/>
  </p:sldIdLst>
  <p:sldSz cx="12192000" cy="6858000"/>
  <p:notesSz cx="6669088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776866" y="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F9326-E676-46F7-8922-6F76A8BE4887}" type="datetimeFigureOut">
              <a:rPr lang="pl-PL" smtClean="0"/>
              <a:t>2017-03-10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776866" y="942863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F096A8-EA82-42A1-AB23-92C684ADEE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6569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F28E1-503A-4918-9CEE-EBD1BA73915E}" type="datetimeFigureOut">
              <a:rPr lang="pl-PL" smtClean="0">
                <a:solidFill>
                  <a:srgbClr val="2064B6">
                    <a:shade val="90000"/>
                  </a:srgbClr>
                </a:solidFill>
              </a:rPr>
              <a:pPr/>
              <a:t>2017-03-10</a:t>
            </a:fld>
            <a:endParaRPr lang="pl-PL">
              <a:solidFill>
                <a:srgbClr val="2064B6">
                  <a:shade val="90000"/>
                </a:srgbClr>
              </a:solidFill>
            </a:endParaRPr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2064B6">
                  <a:shade val="90000"/>
                </a:srgbClr>
              </a:solidFill>
            </a:endParaRPr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E936-04E6-45DE-BFA3-C6F62B471C09}" type="slidenum">
              <a:rPr lang="pl-PL" smtClean="0">
                <a:solidFill>
                  <a:srgbClr val="2064B6">
                    <a:shade val="90000"/>
                  </a:srgbClr>
                </a:solidFill>
              </a:rPr>
              <a:pPr/>
              <a:t>‹#›</a:t>
            </a:fld>
            <a:endParaRPr lang="pl-PL">
              <a:solidFill>
                <a:srgbClr val="2064B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582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F28E1-503A-4918-9CEE-EBD1BA73915E}" type="datetimeFigureOut">
              <a:rPr lang="pl-PL" smtClean="0">
                <a:solidFill>
                  <a:srgbClr val="2064B6">
                    <a:shade val="90000"/>
                  </a:srgbClr>
                </a:solidFill>
              </a:rPr>
              <a:pPr/>
              <a:t>2017-03-10</a:t>
            </a:fld>
            <a:endParaRPr lang="pl-PL">
              <a:solidFill>
                <a:srgbClr val="2064B6">
                  <a:shade val="90000"/>
                </a:srgb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2064B6">
                  <a:shade val="90000"/>
                </a:srgb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E936-04E6-45DE-BFA3-C6F62B471C09}" type="slidenum">
              <a:rPr lang="pl-PL" smtClean="0">
                <a:solidFill>
                  <a:srgbClr val="2064B6">
                    <a:shade val="90000"/>
                  </a:srgbClr>
                </a:solidFill>
              </a:rPr>
              <a:pPr/>
              <a:t>‹#›</a:t>
            </a:fld>
            <a:endParaRPr lang="pl-PL">
              <a:solidFill>
                <a:srgbClr val="2064B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388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F28E1-503A-4918-9CEE-EBD1BA73915E}" type="datetimeFigureOut">
              <a:rPr lang="pl-PL" smtClean="0">
                <a:solidFill>
                  <a:srgbClr val="2064B6">
                    <a:shade val="90000"/>
                  </a:srgbClr>
                </a:solidFill>
              </a:rPr>
              <a:pPr/>
              <a:t>2017-03-10</a:t>
            </a:fld>
            <a:endParaRPr lang="pl-PL">
              <a:solidFill>
                <a:srgbClr val="2064B6">
                  <a:shade val="90000"/>
                </a:srgb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2064B6">
                  <a:shade val="90000"/>
                </a:srgb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E936-04E6-45DE-BFA3-C6F62B471C09}" type="slidenum">
              <a:rPr lang="pl-PL" smtClean="0">
                <a:solidFill>
                  <a:srgbClr val="2064B6">
                    <a:shade val="90000"/>
                  </a:srgbClr>
                </a:solidFill>
              </a:rPr>
              <a:pPr/>
              <a:t>‹#›</a:t>
            </a:fld>
            <a:endParaRPr lang="pl-PL">
              <a:solidFill>
                <a:srgbClr val="2064B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105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F28E1-503A-4918-9CEE-EBD1BA73915E}" type="datetimeFigureOut">
              <a:rPr lang="pl-PL" smtClean="0">
                <a:solidFill>
                  <a:srgbClr val="2064B6">
                    <a:shade val="90000"/>
                  </a:srgbClr>
                </a:solidFill>
              </a:rPr>
              <a:pPr/>
              <a:t>2017-03-10</a:t>
            </a:fld>
            <a:endParaRPr lang="pl-PL">
              <a:solidFill>
                <a:srgbClr val="2064B6">
                  <a:shade val="90000"/>
                </a:srgb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2064B6">
                  <a:shade val="90000"/>
                </a:srgb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E936-04E6-45DE-BFA3-C6F62B471C09}" type="slidenum">
              <a:rPr lang="pl-PL" smtClean="0">
                <a:solidFill>
                  <a:srgbClr val="2064B6">
                    <a:shade val="90000"/>
                  </a:srgbClr>
                </a:solidFill>
              </a:rPr>
              <a:pPr/>
              <a:t>‹#›</a:t>
            </a:fld>
            <a:endParaRPr lang="pl-PL">
              <a:solidFill>
                <a:srgbClr val="2064B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401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F28E1-503A-4918-9CEE-EBD1BA73915E}" type="datetimeFigureOut">
              <a:rPr lang="pl-PL" smtClean="0">
                <a:solidFill>
                  <a:srgbClr val="2064B6">
                    <a:shade val="90000"/>
                  </a:srgbClr>
                </a:solidFill>
              </a:rPr>
              <a:pPr/>
              <a:t>2017-03-10</a:t>
            </a:fld>
            <a:endParaRPr lang="pl-PL">
              <a:solidFill>
                <a:srgbClr val="2064B6">
                  <a:shade val="90000"/>
                </a:srgb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2064B6">
                  <a:shade val="90000"/>
                </a:srgb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E936-04E6-45DE-BFA3-C6F62B471C09}" type="slidenum">
              <a:rPr lang="pl-PL" smtClean="0">
                <a:solidFill>
                  <a:srgbClr val="2064B6">
                    <a:shade val="90000"/>
                  </a:srgbClr>
                </a:solidFill>
              </a:rPr>
              <a:pPr/>
              <a:t>‹#›</a:t>
            </a:fld>
            <a:endParaRPr lang="pl-PL">
              <a:solidFill>
                <a:srgbClr val="2064B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060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F28E1-503A-4918-9CEE-EBD1BA73915E}" type="datetimeFigureOut">
              <a:rPr lang="pl-PL" smtClean="0">
                <a:solidFill>
                  <a:srgbClr val="2064B6">
                    <a:shade val="90000"/>
                  </a:srgbClr>
                </a:solidFill>
              </a:rPr>
              <a:pPr/>
              <a:t>2017-03-10</a:t>
            </a:fld>
            <a:endParaRPr lang="pl-PL">
              <a:solidFill>
                <a:srgbClr val="2064B6">
                  <a:shade val="90000"/>
                </a:srgb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2064B6">
                  <a:shade val="90000"/>
                </a:srgb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E936-04E6-45DE-BFA3-C6F62B471C09}" type="slidenum">
              <a:rPr lang="pl-PL" smtClean="0">
                <a:solidFill>
                  <a:srgbClr val="2064B6">
                    <a:shade val="90000"/>
                  </a:srgbClr>
                </a:solidFill>
              </a:rPr>
              <a:pPr/>
              <a:t>‹#›</a:t>
            </a:fld>
            <a:endParaRPr lang="pl-PL">
              <a:solidFill>
                <a:srgbClr val="2064B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899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F28E1-503A-4918-9CEE-EBD1BA73915E}" type="datetimeFigureOut">
              <a:rPr lang="pl-PL" smtClean="0">
                <a:solidFill>
                  <a:srgbClr val="2064B6">
                    <a:shade val="90000"/>
                  </a:srgbClr>
                </a:solidFill>
              </a:rPr>
              <a:pPr/>
              <a:t>2017-03-10</a:t>
            </a:fld>
            <a:endParaRPr lang="pl-PL">
              <a:solidFill>
                <a:srgbClr val="2064B6">
                  <a:shade val="90000"/>
                </a:srgb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2064B6">
                  <a:shade val="90000"/>
                </a:srgb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E936-04E6-45DE-BFA3-C6F62B471C09}" type="slidenum">
              <a:rPr lang="pl-PL" smtClean="0">
                <a:solidFill>
                  <a:srgbClr val="2064B6">
                    <a:shade val="90000"/>
                  </a:srgbClr>
                </a:solidFill>
              </a:rPr>
              <a:pPr/>
              <a:t>‹#›</a:t>
            </a:fld>
            <a:endParaRPr lang="pl-PL">
              <a:solidFill>
                <a:srgbClr val="2064B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312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F28E1-503A-4918-9CEE-EBD1BA73915E}" type="datetimeFigureOut">
              <a:rPr lang="pl-PL" smtClean="0">
                <a:solidFill>
                  <a:srgbClr val="2064B6">
                    <a:shade val="90000"/>
                  </a:srgbClr>
                </a:solidFill>
              </a:rPr>
              <a:pPr/>
              <a:t>2017-03-10</a:t>
            </a:fld>
            <a:endParaRPr lang="pl-PL">
              <a:solidFill>
                <a:srgbClr val="2064B6">
                  <a:shade val="90000"/>
                </a:srgb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2064B6">
                  <a:shade val="90000"/>
                </a:srgb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E936-04E6-45DE-BFA3-C6F62B471C09}" type="slidenum">
              <a:rPr lang="pl-PL" smtClean="0">
                <a:solidFill>
                  <a:srgbClr val="2064B6">
                    <a:shade val="90000"/>
                  </a:srgbClr>
                </a:solidFill>
              </a:rPr>
              <a:pPr/>
              <a:t>‹#›</a:t>
            </a:fld>
            <a:endParaRPr lang="pl-PL">
              <a:solidFill>
                <a:srgbClr val="2064B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645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F28E1-503A-4918-9CEE-EBD1BA73915E}" type="datetimeFigureOut">
              <a:rPr lang="pl-PL" smtClean="0">
                <a:solidFill>
                  <a:srgbClr val="2064B6">
                    <a:shade val="90000"/>
                  </a:srgbClr>
                </a:solidFill>
              </a:rPr>
              <a:pPr/>
              <a:t>2017-03-10</a:t>
            </a:fld>
            <a:endParaRPr lang="pl-PL">
              <a:solidFill>
                <a:srgbClr val="2064B6">
                  <a:shade val="90000"/>
                </a:srgb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2064B6">
                  <a:shade val="90000"/>
                </a:srgb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E936-04E6-45DE-BFA3-C6F62B471C09}" type="slidenum">
              <a:rPr lang="pl-PL" smtClean="0">
                <a:solidFill>
                  <a:srgbClr val="2064B6">
                    <a:shade val="90000"/>
                  </a:srgbClr>
                </a:solidFill>
              </a:rPr>
              <a:pPr/>
              <a:t>‹#›</a:t>
            </a:fld>
            <a:endParaRPr lang="pl-PL">
              <a:solidFill>
                <a:srgbClr val="2064B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36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F28E1-503A-4918-9CEE-EBD1BA73915E}" type="datetimeFigureOut">
              <a:rPr lang="pl-PL" smtClean="0">
                <a:solidFill>
                  <a:srgbClr val="2064B6">
                    <a:shade val="90000"/>
                  </a:srgbClr>
                </a:solidFill>
              </a:rPr>
              <a:pPr/>
              <a:t>2017-03-10</a:t>
            </a:fld>
            <a:endParaRPr lang="pl-PL">
              <a:solidFill>
                <a:srgbClr val="2064B6">
                  <a:shade val="90000"/>
                </a:srgb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2064B6">
                  <a:shade val="90000"/>
                </a:srgb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E936-04E6-45DE-BFA3-C6F62B471C09}" type="slidenum">
              <a:rPr lang="pl-PL" smtClean="0">
                <a:solidFill>
                  <a:srgbClr val="2064B6">
                    <a:shade val="90000"/>
                  </a:srgbClr>
                </a:solidFill>
              </a:rPr>
              <a:pPr/>
              <a:t>‹#›</a:t>
            </a:fld>
            <a:endParaRPr lang="pl-PL">
              <a:solidFill>
                <a:srgbClr val="2064B6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677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F28E1-503A-4918-9CEE-EBD1BA73915E}" type="datetimeFigureOut">
              <a:rPr lang="pl-PL" smtClean="0">
                <a:solidFill>
                  <a:srgbClr val="2064B6">
                    <a:shade val="90000"/>
                  </a:srgbClr>
                </a:solidFill>
              </a:rPr>
              <a:pPr/>
              <a:t>2017-03-10</a:t>
            </a:fld>
            <a:endParaRPr lang="pl-PL">
              <a:solidFill>
                <a:srgbClr val="2064B6">
                  <a:shade val="90000"/>
                </a:srgb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2064B6">
                  <a:shade val="90000"/>
                </a:srgb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FACBE936-04E6-45DE-BFA3-C6F62B471C09}" type="slidenum">
              <a:rPr lang="pl-PL" smtClean="0">
                <a:solidFill>
                  <a:srgbClr val="2064B6">
                    <a:shade val="90000"/>
                  </a:srgbClr>
                </a:solidFill>
              </a:rPr>
              <a:pPr/>
              <a:t>‹#›</a:t>
            </a:fld>
            <a:endParaRPr lang="pl-PL">
              <a:solidFill>
                <a:srgbClr val="2064B6">
                  <a:shade val="90000"/>
                </a:srgbClr>
              </a:solidFill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5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9F28E1-503A-4918-9CEE-EBD1BA73915E}" type="datetimeFigureOut">
              <a:rPr lang="pl-PL" smtClean="0">
                <a:solidFill>
                  <a:srgbClr val="2064B6">
                    <a:shade val="90000"/>
                  </a:srgbClr>
                </a:solidFill>
              </a:rPr>
              <a:pPr/>
              <a:t>2017-03-10</a:t>
            </a:fld>
            <a:endParaRPr lang="pl-PL">
              <a:solidFill>
                <a:srgbClr val="2064B6">
                  <a:shade val="90000"/>
                </a:srgbClr>
              </a:solidFill>
            </a:endParaRPr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>
              <a:solidFill>
                <a:srgbClr val="2064B6">
                  <a:shade val="90000"/>
                </a:srgbClr>
              </a:solidFill>
            </a:endParaRPr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ACBE936-04E6-45DE-BFA3-C6F62B471C09}" type="slidenum">
              <a:rPr lang="pl-PL" smtClean="0">
                <a:solidFill>
                  <a:srgbClr val="2064B6">
                    <a:shade val="90000"/>
                  </a:srgbClr>
                </a:solidFill>
              </a:rPr>
              <a:pPr/>
              <a:t>‹#›</a:t>
            </a:fld>
            <a:endParaRPr lang="pl-PL">
              <a:solidFill>
                <a:srgbClr val="2064B6">
                  <a:shade val="90000"/>
                </a:srgbClr>
              </a:solidFill>
            </a:endParaRPr>
          </a:p>
        </p:txBody>
      </p:sp>
      <p:grpSp>
        <p:nvGrpSpPr>
          <p:cNvPr id="2" name="Grupa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7773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91544" y="1025352"/>
            <a:ext cx="8229600" cy="3817236"/>
          </a:xfrm>
        </p:spPr>
        <p:txBody>
          <a:bodyPr>
            <a:normAutofit/>
          </a:bodyPr>
          <a:lstStyle/>
          <a:p>
            <a:pPr algn="ctr"/>
            <a:r>
              <a:rPr lang="pl-PL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Wniosek o przyznanie dofinansowania</a:t>
            </a:r>
            <a:r>
              <a:rPr lang="pl-PL" sz="4400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4400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24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180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1887" y="1025352"/>
            <a:ext cx="4791871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12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Analiza rynku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9600" y="1892870"/>
            <a:ext cx="10972800" cy="4389120"/>
          </a:xfrm>
        </p:spPr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  <a:p>
            <a:r>
              <a:rPr lang="pl-PL" dirty="0" smtClean="0"/>
              <a:t>Należy przeprowadzić analizę rynku w celu oszacowania racjonalnych kosztów projektu.</a:t>
            </a:r>
          </a:p>
          <a:p>
            <a:r>
              <a:rPr lang="pl-PL" dirty="0" smtClean="0"/>
              <a:t>Do analizy rynku można dołączyć:</a:t>
            </a:r>
          </a:p>
          <a:p>
            <a:pPr>
              <a:buFontTx/>
              <a:buChar char="-"/>
            </a:pPr>
            <a:r>
              <a:rPr lang="pl-PL" dirty="0" smtClean="0"/>
              <a:t>wydruk ofert (cenniki) ze stron internetowych;</a:t>
            </a:r>
          </a:p>
          <a:p>
            <a:pPr>
              <a:buFontTx/>
              <a:buChar char="-"/>
            </a:pPr>
            <a:r>
              <a:rPr lang="pl-PL" dirty="0" smtClean="0"/>
              <a:t>linki do stron internetowych;</a:t>
            </a:r>
          </a:p>
          <a:p>
            <a:pPr>
              <a:buFontTx/>
              <a:buChar char="-"/>
            </a:pPr>
            <a:r>
              <a:rPr lang="pl-PL" dirty="0" smtClean="0"/>
              <a:t>wstępne oferty wykonawców. 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748" y="832008"/>
            <a:ext cx="4791871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236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Lokalizacja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9600" y="1892870"/>
            <a:ext cx="10972800" cy="4389120"/>
          </a:xfrm>
        </p:spPr>
        <p:txBody>
          <a:bodyPr>
            <a:normAutofit/>
          </a:bodyPr>
          <a:lstStyle/>
          <a:p>
            <a:r>
              <a:rPr lang="pl-PL" dirty="0" smtClean="0"/>
              <a:t>Należy podać dokładny adres, gdzie ostatecznie znajduje się zakupiony sprzęt lub nowa infrastruktura. </a:t>
            </a:r>
          </a:p>
          <a:p>
            <a:r>
              <a:rPr lang="pl-PL" dirty="0" smtClean="0"/>
              <a:t>Dobrą praktyką jest również załączenie mapy  </a:t>
            </a:r>
          </a:p>
          <a:p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748" y="832008"/>
            <a:ext cx="4791871" cy="110347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1109" y="3363111"/>
            <a:ext cx="4070034" cy="310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441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Tytuł projektu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Zgodnie z rozporządzeniem wykonawczym Komisji (UE) 2015/377 z dnia 2 marca 2015 r. tytuł projektu powinien zawierać maksymalnie 10 słów i nie przekroczyć 90 znaków.</a:t>
            </a:r>
          </a:p>
          <a:p>
            <a:r>
              <a:rPr lang="pl-PL" dirty="0"/>
              <a:t>Tytuł powinien być zwięzły, prosty i </a:t>
            </a:r>
            <a:r>
              <a:rPr lang="pl-PL" dirty="0" smtClean="0"/>
              <a:t>oddawać </a:t>
            </a:r>
            <a:r>
              <a:rPr lang="pl-PL" dirty="0"/>
              <a:t>istotę projektu</a:t>
            </a:r>
          </a:p>
          <a:p>
            <a:r>
              <a:rPr lang="pl-PL" dirty="0"/>
              <a:t>Należy zwrócić uwagę, aby w ramach możliwości, nie powielać tytułów z ubiegłych lat</a:t>
            </a:r>
          </a:p>
          <a:p>
            <a:pPr marL="0" indent="0">
              <a:buNone/>
            </a:pPr>
            <a:r>
              <a:rPr lang="pl-PL" dirty="0"/>
              <a:t>Przykład: </a:t>
            </a:r>
            <a:r>
              <a:rPr lang="pl-PL" dirty="0" smtClean="0"/>
              <a:t>zamiast „Doposażenie </a:t>
            </a:r>
            <a:r>
              <a:rPr lang="pl-PL" dirty="0"/>
              <a:t>jednostek Straży Granicznej w środki </a:t>
            </a:r>
            <a:r>
              <a:rPr lang="pl-PL" dirty="0" smtClean="0"/>
              <a:t>transportu”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„Usprawnienie patroli </a:t>
            </a:r>
            <a:r>
              <a:rPr lang="pl-PL" dirty="0" smtClean="0"/>
              <a:t>na zewnętrznej granicy UE </a:t>
            </a:r>
            <a:r>
              <a:rPr lang="pl-PL" dirty="0"/>
              <a:t>poprzez zakup środków transportu” 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748" y="832008"/>
            <a:ext cx="4791871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350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W punkcie 3 Wniosku o przyznanie dofinansowania należy wpisać zgodnie z Programem Krajowym: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Cel szczegółowy 2– Granice</a:t>
            </a:r>
          </a:p>
          <a:p>
            <a:r>
              <a:rPr lang="pl-PL" dirty="0"/>
              <a:t>Cel krajowy 6 – Potencjał Krajowy 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748" y="832008"/>
            <a:ext cx="4791871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800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Rodzaj procedury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sz="2800" dirty="0" smtClean="0"/>
          </a:p>
          <a:p>
            <a:pPr marL="0" indent="0" algn="ctr">
              <a:buNone/>
            </a:pPr>
            <a:endParaRPr lang="pl-PL" sz="2800" dirty="0"/>
          </a:p>
          <a:p>
            <a:pPr marL="0" indent="0" algn="ctr">
              <a:buNone/>
            </a:pPr>
            <a:r>
              <a:rPr lang="pl-PL" sz="2800" dirty="0" smtClean="0"/>
              <a:t>Nabór </a:t>
            </a:r>
            <a:r>
              <a:rPr lang="pl-PL" sz="2800" dirty="0"/>
              <a:t>kierowany jest do określonej grupy Beneficjentów, oznacza to, że jest realizowany w ramach procedury z </a:t>
            </a:r>
            <a:r>
              <a:rPr lang="pl-PL" sz="2800" dirty="0" smtClean="0"/>
              <a:t>ograniczonego zaproszenia </a:t>
            </a:r>
            <a:r>
              <a:rPr lang="pl-PL" sz="2800" dirty="0"/>
              <a:t>do składania </a:t>
            </a:r>
            <a:r>
              <a:rPr lang="pl-PL" sz="2800" dirty="0" smtClean="0"/>
              <a:t>wniosków.</a:t>
            </a:r>
            <a:endParaRPr lang="pl-PL" sz="2800" dirty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748" y="832008"/>
            <a:ext cx="4791871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080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Ramy czasowe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Data rozpoczęcia projektu jest to faktyczna data rozpoczęcia działań na rzecz projektu np. od 01.01.2017 r., które mają być dofinansowane z FBW</a:t>
            </a:r>
          </a:p>
          <a:p>
            <a:r>
              <a:rPr lang="pl-PL" dirty="0" smtClean="0"/>
              <a:t>Projekt może być, realizowany maksymalnie przez 36 miesięcy od daty podpisania porozumienia finansowego, ale premiowane w naborze, będą projekty, które kończą się do 31.12.2018 r. (ze względu na n+2)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748" y="832008"/>
            <a:ext cx="4791871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944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Uzasadnienie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r>
              <a:rPr lang="pl-PL" dirty="0" smtClean="0"/>
              <a:t>Ważne, żeby określić główny problem</a:t>
            </a:r>
          </a:p>
          <a:p>
            <a:r>
              <a:rPr lang="pl-PL" dirty="0" smtClean="0"/>
              <a:t>Opisać jaka jest aktualna sytuacja</a:t>
            </a:r>
          </a:p>
          <a:p>
            <a:r>
              <a:rPr lang="pl-PL" dirty="0" smtClean="0"/>
              <a:t>Opisać potrzebę zmiany (nie zmianę), jaka nastąpi po zrealizowaniu projektu </a:t>
            </a:r>
          </a:p>
          <a:p>
            <a:r>
              <a:rPr lang="pl-PL" dirty="0" smtClean="0"/>
              <a:t>Wyjaśnić </a:t>
            </a:r>
            <a:r>
              <a:rPr lang="pl-PL" dirty="0"/>
              <a:t>w jaki sposób zaistniały problem wpisuje się w cele szczegółowe i krajowe w ramach Programu </a:t>
            </a:r>
            <a:r>
              <a:rPr lang="pl-PL" dirty="0" smtClean="0"/>
              <a:t>FBW</a:t>
            </a:r>
          </a:p>
          <a:p>
            <a:r>
              <a:rPr lang="pl-PL" dirty="0" smtClean="0"/>
              <a:t>Wskazane jest </a:t>
            </a:r>
            <a:r>
              <a:rPr lang="pl-PL" dirty="0"/>
              <a:t>powołanie się na </a:t>
            </a:r>
            <a:r>
              <a:rPr lang="pl-PL" dirty="0" smtClean="0"/>
              <a:t>dokumenty potwierdzające potrzebę zmiany, np. strategię</a:t>
            </a:r>
            <a:r>
              <a:rPr lang="pl-PL" dirty="0"/>
              <a:t>, </a:t>
            </a:r>
            <a:r>
              <a:rPr lang="pl-PL" dirty="0" smtClean="0"/>
              <a:t>analizę zapotrzebowania, plany. </a:t>
            </a:r>
          </a:p>
          <a:p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748" y="832008"/>
            <a:ext cx="4791871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40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Uzasadnienie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Nie </a:t>
            </a:r>
            <a:r>
              <a:rPr lang="pl-PL" b="1" dirty="0"/>
              <a:t>pozwalają  </a:t>
            </a:r>
            <a:r>
              <a:rPr lang="pl-PL" dirty="0"/>
              <a:t>na wykonywanie zdjęć</a:t>
            </a:r>
          </a:p>
          <a:p>
            <a:r>
              <a:rPr lang="pl-PL" b="1" dirty="0" smtClean="0"/>
              <a:t>Utrudnia </a:t>
            </a:r>
            <a:r>
              <a:rPr lang="pl-PL" dirty="0"/>
              <a:t>proces weryfikacji tożsamości </a:t>
            </a:r>
            <a:r>
              <a:rPr lang="pl-PL" dirty="0" smtClean="0"/>
              <a:t>osób</a:t>
            </a:r>
          </a:p>
          <a:p>
            <a:r>
              <a:rPr lang="pl-PL" b="1" dirty="0"/>
              <a:t>Utrudnia</a:t>
            </a:r>
            <a:r>
              <a:rPr lang="pl-PL" dirty="0"/>
              <a:t> </a:t>
            </a:r>
            <a:r>
              <a:rPr lang="pl-PL" dirty="0" smtClean="0"/>
              <a:t>monitorowanie </a:t>
            </a:r>
            <a:r>
              <a:rPr lang="pl-PL" dirty="0"/>
              <a:t>działalności osób powiązanych z organizacjami </a:t>
            </a:r>
            <a:r>
              <a:rPr lang="pl-PL" dirty="0" smtClean="0"/>
              <a:t>terrorystycznymi</a:t>
            </a:r>
          </a:p>
          <a:p>
            <a:r>
              <a:rPr lang="pl-PL" dirty="0"/>
              <a:t>wizerunku twarzy </a:t>
            </a:r>
            <a:r>
              <a:rPr lang="pl-PL" b="1" dirty="0"/>
              <a:t>nie był</a:t>
            </a:r>
            <a:r>
              <a:rPr lang="pl-PL" dirty="0"/>
              <a:t> włączany do baz danych</a:t>
            </a:r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748" y="832008"/>
            <a:ext cx="4791871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7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Cel projektu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Cel ma za zadanie rozwiązać problem, który został określony w poprzednim punkcie</a:t>
            </a:r>
          </a:p>
          <a:p>
            <a:r>
              <a:rPr lang="pl-PL" dirty="0" smtClean="0"/>
              <a:t>Cel projektu musi wpisywać się w cele Programu FBW</a:t>
            </a:r>
          </a:p>
          <a:p>
            <a:r>
              <a:rPr lang="pl-PL" dirty="0" smtClean="0"/>
              <a:t>Wystarczy postawić jeden cel, ponieważ musi zostać osiągnięty do końca projektu i być mierzalny</a:t>
            </a:r>
          </a:p>
          <a:p>
            <a:r>
              <a:rPr lang="pl-PL" dirty="0" smtClean="0"/>
              <a:t>Ważne żeby nie mylić celu z działaniem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748" y="832008"/>
            <a:ext cx="4791871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896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Streszczenie projektu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9600" y="1892870"/>
            <a:ext cx="109728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>Streszczenie projektu powinno:</a:t>
            </a:r>
          </a:p>
          <a:p>
            <a:r>
              <a:rPr lang="pl-PL" dirty="0" smtClean="0"/>
              <a:t>Zawierać podstawowe informacje na temat projektu:</a:t>
            </a:r>
          </a:p>
          <a:p>
            <a:pPr marL="0" indent="0">
              <a:buNone/>
            </a:pPr>
            <a:r>
              <a:rPr lang="pl-PL" dirty="0"/>
              <a:t> </a:t>
            </a:r>
            <a:r>
              <a:rPr lang="pl-PL" dirty="0" smtClean="0"/>
              <a:t>   cel, główne działanie, rezultat</a:t>
            </a:r>
          </a:p>
          <a:p>
            <a:r>
              <a:rPr lang="pl-PL" dirty="0" smtClean="0"/>
              <a:t>Napisane prostym językiem</a:t>
            </a:r>
          </a:p>
          <a:p>
            <a:r>
              <a:rPr lang="pl-PL" dirty="0" smtClean="0"/>
              <a:t>Krótkie (max 900 znaków)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748" y="832008"/>
            <a:ext cx="4791871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0146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Niestandardowy 8">
      <a:dk1>
        <a:sysClr val="windowText" lastClr="000000"/>
      </a:dk1>
      <a:lt1>
        <a:sysClr val="window" lastClr="FFFFFF"/>
      </a:lt1>
      <a:dk2>
        <a:srgbClr val="2064B6"/>
      </a:dk2>
      <a:lt2>
        <a:srgbClr val="DBF5F9"/>
      </a:lt2>
      <a:accent1>
        <a:srgbClr val="0D60AB"/>
      </a:accent1>
      <a:accent2>
        <a:srgbClr val="003BB0"/>
      </a:accent2>
      <a:accent3>
        <a:srgbClr val="5BABF3"/>
      </a:accent3>
      <a:accent4>
        <a:srgbClr val="0C5AA0"/>
      </a:accent4>
      <a:accent5>
        <a:srgbClr val="7CCA62"/>
      </a:accent5>
      <a:accent6>
        <a:srgbClr val="A5C249"/>
      </a:accent6>
      <a:hlink>
        <a:srgbClr val="7030A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418</Words>
  <Application>Microsoft Office PowerPoint</Application>
  <PresentationFormat>Panoramiczny</PresentationFormat>
  <Paragraphs>67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Calibri</vt:lpstr>
      <vt:lpstr>Constantia</vt:lpstr>
      <vt:lpstr>Wingdings 2</vt:lpstr>
      <vt:lpstr>Przepływ</vt:lpstr>
      <vt:lpstr>Wniosek o przyznanie dofinansowania  </vt:lpstr>
      <vt:lpstr>Tytuł projektu</vt:lpstr>
      <vt:lpstr>Prezentacja programu PowerPoint</vt:lpstr>
      <vt:lpstr>Rodzaj procedury</vt:lpstr>
      <vt:lpstr>Ramy czasowe</vt:lpstr>
      <vt:lpstr>Uzasadnienie</vt:lpstr>
      <vt:lpstr>Uzasadnienie</vt:lpstr>
      <vt:lpstr>Cel projektu</vt:lpstr>
      <vt:lpstr>Streszczenie projektu</vt:lpstr>
      <vt:lpstr>Analiza rynku</vt:lpstr>
      <vt:lpstr>Lokalizacja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Istotne aspekty  realizacji projektu   Centrum Obsługi Projektów Europejskich Ministerstwa Spraw Wewnętrznych Zespół Bezpieczeństwa Wewnętrznego  ul. Rakowiecka 2a, 02-517 Warszawa tel.: 22 542 84 05, faks: 22 542 84 44  Wilga, 20-21 maja 2014 r.</dc:title>
  <dc:creator>Rafał Rzepkowski</dc:creator>
  <cp:lastModifiedBy>Katarzyna Staniaszek</cp:lastModifiedBy>
  <cp:revision>24</cp:revision>
  <cp:lastPrinted>2017-03-07T06:40:59Z</cp:lastPrinted>
  <dcterms:created xsi:type="dcterms:W3CDTF">2017-03-03T09:35:56Z</dcterms:created>
  <dcterms:modified xsi:type="dcterms:W3CDTF">2017-03-10T09:04:46Z</dcterms:modified>
</cp:coreProperties>
</file>