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3" r:id="rId3"/>
    <p:sldId id="325" r:id="rId4"/>
    <p:sldId id="324" r:id="rId5"/>
    <p:sldId id="326" r:id="rId6"/>
    <p:sldId id="327" r:id="rId7"/>
    <p:sldId id="328" r:id="rId8"/>
    <p:sldId id="329" r:id="rId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7738E"/>
    <a:srgbClr val="B9B9B9"/>
    <a:srgbClr val="D5D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0564" autoAdjust="0"/>
  </p:normalViewPr>
  <p:slideViewPr>
    <p:cSldViewPr>
      <p:cViewPr varScale="1">
        <p:scale>
          <a:sx n="105" d="100"/>
          <a:sy n="105" d="100"/>
        </p:scale>
        <p:origin x="18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8E35C-B826-4E0C-B487-6FC91B6AE8B8}" type="datetimeFigureOut">
              <a:rPr lang="pl-PL" smtClean="0"/>
              <a:t>2018-02-27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BACFF-5047-43FE-B0BC-6846F36A9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83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55A23-C401-4569-8FE7-446A85F8E4DD}" type="datetimeFigureOut">
              <a:rPr lang="pl-PL" smtClean="0"/>
              <a:t>2018-02-27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F5AE0-1F68-4F46-B680-36763EAD3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6727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F5AE0-1F68-4F46-B680-36763EAD382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431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090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090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090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090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090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090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357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28.02.2018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281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28.02.2018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01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28.02.2018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2249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l-PL" smtClean="0"/>
              <a:t>Departament Funduszy Europejskich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l-PL" smtClean="0"/>
              <a:t>28.02.2018</a:t>
            </a:r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C95BE3-DB13-45A1-AD0D-3E65A89A179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341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28.02.2018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977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28.02.2018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19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28.02.2018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077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28.02.2018</a:t>
            </a: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25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28.02.2018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460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28.02.2018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45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28.02.2018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312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28.02.2018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17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28.02.2018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973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2"/>
          <p:cNvSpPr/>
          <p:nvPr/>
        </p:nvSpPr>
        <p:spPr>
          <a:xfrm>
            <a:off x="649" y="2230561"/>
            <a:ext cx="9143351" cy="4653136"/>
          </a:xfrm>
          <a:prstGeom prst="rect">
            <a:avLst/>
          </a:prstGeom>
          <a:solidFill>
            <a:srgbClr val="57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 smtClean="0"/>
              <a:t>INFORMACJA I PROMOCJA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/>
              <a:t>Departament Funduszy </a:t>
            </a:r>
            <a:r>
              <a:rPr lang="pl-PL" sz="2000" b="1" dirty="0" smtClean="0"/>
              <a:t>Europejskich</a:t>
            </a:r>
          </a:p>
        </p:txBody>
      </p:sp>
      <p:sp>
        <p:nvSpPr>
          <p:cNvPr id="8" name="object 2"/>
          <p:cNvSpPr txBox="1"/>
          <p:nvPr/>
        </p:nvSpPr>
        <p:spPr>
          <a:xfrm>
            <a:off x="611560" y="2852936"/>
            <a:ext cx="7848872" cy="2664296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69000"/>
              </a:lnSpc>
            </a:pPr>
            <a:endParaRPr lang="pl-PL" sz="7200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aklimaszek\AppData\Local\Microsoft\Windows\Temporary Internet Files\Content.Outlook\H9L66I8E\MSWiA logo wersja podstawow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6552728" cy="159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5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57"/>
          <p:cNvSpPr txBox="1"/>
          <p:nvPr/>
        </p:nvSpPr>
        <p:spPr>
          <a:xfrm>
            <a:off x="475928" y="1916832"/>
            <a:ext cx="8424935" cy="425685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 smtClean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 smtClean="0"/>
          </a:p>
        </p:txBody>
      </p:sp>
      <p:sp>
        <p:nvSpPr>
          <p:cNvPr id="13" name="object 57"/>
          <p:cNvSpPr txBox="1"/>
          <p:nvPr/>
        </p:nvSpPr>
        <p:spPr>
          <a:xfrm>
            <a:off x="323528" y="2132856"/>
            <a:ext cx="8424935" cy="3824808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pl-PL" sz="2400" dirty="0"/>
          </a:p>
          <a:p>
            <a:pPr algn="just"/>
            <a:r>
              <a:rPr lang="pl-PL" sz="2400" dirty="0" smtClean="0"/>
              <a:t>ROZPORZĄDZENIE </a:t>
            </a:r>
            <a:r>
              <a:rPr lang="pl-PL" sz="2400" dirty="0"/>
              <a:t>DELEGOWANE KOMISJI (UE) NR 1048/2014 z dnia 30 lipca 2014 r. ustanawiające przepisy dotyczące działań informacyjnych i promocyjnych skierowanych do opinii publicznej oraz działań informacyjnych skierowanych do beneficjentów w związku z rozporządzeniem Parlamentu Europejskiego i Rady (UE) nr 514/2014 ustanawiającym przepisy ogólne dotyczące Funduszu Azylu, Migracji i Integracji oraz instrumentu na rzecz wsparcia finansowego współpracy policyjnej, zapobiegania i zwalczania przestępczości oraz zarządzania </a:t>
            </a:r>
            <a:r>
              <a:rPr lang="pl-PL" sz="2400" dirty="0" smtClean="0"/>
              <a:t>kryzysowego – </a:t>
            </a:r>
            <a:r>
              <a:rPr lang="pl-PL" sz="2400" b="1" u="sng" dirty="0" smtClean="0"/>
              <a:t>Art. 2</a:t>
            </a:r>
          </a:p>
        </p:txBody>
      </p:sp>
      <p:sp>
        <p:nvSpPr>
          <p:cNvPr id="11" name="object 2"/>
          <p:cNvSpPr txBox="1"/>
          <p:nvPr/>
        </p:nvSpPr>
        <p:spPr>
          <a:xfrm>
            <a:off x="179512" y="1052736"/>
            <a:ext cx="8712968" cy="864096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pl-PL" sz="3600" b="1" dirty="0" smtClean="0"/>
              <a:t>Podstawa prawna</a:t>
            </a:r>
            <a:endParaRPr lang="pl-PL" sz="3600" b="1" dirty="0"/>
          </a:p>
        </p:txBody>
      </p:sp>
      <p:sp>
        <p:nvSpPr>
          <p:cNvPr id="8" name="object 35"/>
          <p:cNvSpPr txBox="1"/>
          <p:nvPr/>
        </p:nvSpPr>
        <p:spPr>
          <a:xfrm>
            <a:off x="705445" y="6433300"/>
            <a:ext cx="4298603" cy="27682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8929">
              <a:defRPr/>
            </a:pPr>
            <a:endParaRPr sz="1200" dirty="0">
              <a:latin typeface="Calibri"/>
              <a:cs typeface="Calibri"/>
            </a:endParaRPr>
          </a:p>
        </p:txBody>
      </p:sp>
      <p:pic>
        <p:nvPicPr>
          <p:cNvPr id="9" name="Picture 2" descr="C:\Users\aklimaszek\AppData\Local\Microsoft\Windows\Temporary Internet Files\Content.Outlook\H9L66I8E\MSWiA logo wersja podstawow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35" y="275085"/>
            <a:ext cx="2533179" cy="61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az 9" descr="FBW_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5085"/>
            <a:ext cx="2264534" cy="61507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ymbol zastępczy daty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28.02.2018</a:t>
            </a:r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Departament Funduszy Europejskich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95BE3-DB13-45A1-AD0D-3E65A89A1796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38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57"/>
          <p:cNvSpPr txBox="1"/>
          <p:nvPr/>
        </p:nvSpPr>
        <p:spPr>
          <a:xfrm>
            <a:off x="475928" y="1916832"/>
            <a:ext cx="8424935" cy="425685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 smtClean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 smtClean="0"/>
          </a:p>
        </p:txBody>
      </p:sp>
      <p:sp>
        <p:nvSpPr>
          <p:cNvPr id="13" name="object 57"/>
          <p:cNvSpPr txBox="1"/>
          <p:nvPr/>
        </p:nvSpPr>
        <p:spPr>
          <a:xfrm>
            <a:off x="475928" y="2348880"/>
            <a:ext cx="8424935" cy="3824808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556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400" dirty="0" smtClean="0"/>
              <a:t>Porozumienie finansowe dotyczące projektu - </a:t>
            </a:r>
            <a:r>
              <a:rPr lang="pl-PL" sz="2400" dirty="0"/>
              <a:t>§ 5</a:t>
            </a:r>
          </a:p>
          <a:p>
            <a:pPr>
              <a:lnSpc>
                <a:spcPct val="150000"/>
              </a:lnSpc>
            </a:pPr>
            <a:endParaRPr lang="pl-PL" sz="2400" dirty="0" smtClean="0"/>
          </a:p>
          <a:p>
            <a:pPr marL="3556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400" dirty="0" smtClean="0"/>
              <a:t>Podręcznik dla Beneficjenta projektu finansowanego ze środków Funduszu Bezpieczeństwa Wewnętrznego – punkt 5.2</a:t>
            </a:r>
          </a:p>
          <a:p>
            <a:pPr marL="355600" indent="-342900">
              <a:lnSpc>
                <a:spcPct val="150000"/>
              </a:lnSpc>
              <a:buFont typeface="Arial" pitchFamily="34" charset="0"/>
              <a:buChar char="•"/>
            </a:pPr>
            <a:endParaRPr lang="pl-PL" sz="2400" dirty="0" smtClean="0"/>
          </a:p>
        </p:txBody>
      </p:sp>
      <p:sp>
        <p:nvSpPr>
          <p:cNvPr id="11" name="object 2"/>
          <p:cNvSpPr txBox="1"/>
          <p:nvPr/>
        </p:nvSpPr>
        <p:spPr>
          <a:xfrm>
            <a:off x="179512" y="1052736"/>
            <a:ext cx="8712968" cy="864096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pl-PL" sz="3600" dirty="0" smtClean="0"/>
              <a:t>Dokumenty</a:t>
            </a:r>
            <a:endParaRPr lang="pl-PL" sz="3600" dirty="0"/>
          </a:p>
        </p:txBody>
      </p:sp>
      <p:pic>
        <p:nvPicPr>
          <p:cNvPr id="9" name="Picture 2" descr="C:\Users\aklimaszek\AppData\Local\Microsoft\Windows\Temporary Internet Files\Content.Outlook\H9L66I8E\MSWiA logo wersja podstawow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35" y="275085"/>
            <a:ext cx="2533179" cy="61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az 9" descr="FBW_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5085"/>
            <a:ext cx="2264534" cy="61507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ymbol zastępczy daty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28.02.2018</a:t>
            </a:r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95BE3-DB13-45A1-AD0D-3E65A89A1796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75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57"/>
          <p:cNvSpPr txBox="1"/>
          <p:nvPr/>
        </p:nvSpPr>
        <p:spPr>
          <a:xfrm>
            <a:off x="475928" y="1916832"/>
            <a:ext cx="8424935" cy="425685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 smtClean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 smtClean="0"/>
          </a:p>
        </p:txBody>
      </p:sp>
      <p:sp>
        <p:nvSpPr>
          <p:cNvPr id="13" name="object 57"/>
          <p:cNvSpPr txBox="1"/>
          <p:nvPr/>
        </p:nvSpPr>
        <p:spPr>
          <a:xfrm>
            <a:off x="475928" y="1916832"/>
            <a:ext cx="8424935" cy="425685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400" dirty="0"/>
              <a:t>I</a:t>
            </a:r>
            <a:r>
              <a:rPr lang="pl-PL" sz="2400" dirty="0" smtClean="0"/>
              <a:t>nformowanie </a:t>
            </a:r>
            <a:r>
              <a:rPr lang="pl-PL" sz="2400" dirty="0"/>
              <a:t>opinii publicznej i uczestników projektu o pomocy otrzymanej z Unii Europejskiej dzięki uczestnictwu w </a:t>
            </a:r>
            <a:r>
              <a:rPr lang="pl-PL" sz="2400" dirty="0" smtClean="0"/>
              <a:t>FBW;</a:t>
            </a:r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400" dirty="0"/>
              <a:t>materiały informacyjne rozpowszechniane w ramach projektu, kupiony sprzęt, finansowane inwestycje </a:t>
            </a:r>
            <a:r>
              <a:rPr lang="pl-PL" sz="2400" b="1" u="sng" dirty="0" smtClean="0"/>
              <a:t>muszą</a:t>
            </a:r>
            <a:r>
              <a:rPr lang="pl-PL" sz="2400" dirty="0" smtClean="0"/>
              <a:t> być właściwie </a:t>
            </a:r>
            <a:r>
              <a:rPr lang="pl-PL" sz="2400" dirty="0"/>
              <a:t>oznakowane i </a:t>
            </a:r>
            <a:r>
              <a:rPr lang="pl-PL" sz="2400" dirty="0" smtClean="0"/>
              <a:t>zawierać </a:t>
            </a:r>
            <a:r>
              <a:rPr lang="pl-PL" sz="2400" dirty="0"/>
              <a:t>wszelkie niezbędne informacje na temat współfinansowania projektu ze środków Unii Europejskiej w ramach </a:t>
            </a:r>
            <a:r>
              <a:rPr lang="pl-PL" sz="2400" dirty="0" smtClean="0"/>
              <a:t>FBW;</a:t>
            </a:r>
          </a:p>
        </p:txBody>
      </p:sp>
      <p:sp>
        <p:nvSpPr>
          <p:cNvPr id="11" name="object 2"/>
          <p:cNvSpPr txBox="1"/>
          <p:nvPr/>
        </p:nvSpPr>
        <p:spPr>
          <a:xfrm>
            <a:off x="179512" y="1052736"/>
            <a:ext cx="8712968" cy="864096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pl-PL" sz="3600" dirty="0" smtClean="0"/>
              <a:t>Obowiązki (I)</a:t>
            </a:r>
            <a:endParaRPr lang="pl-PL" sz="3600" dirty="0"/>
          </a:p>
        </p:txBody>
      </p:sp>
      <p:pic>
        <p:nvPicPr>
          <p:cNvPr id="9" name="Picture 2" descr="C:\Users\aklimaszek\AppData\Local\Microsoft\Windows\Temporary Internet Files\Content.Outlook\H9L66I8E\MSWiA logo wersja podstawow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35" y="275085"/>
            <a:ext cx="2533179" cy="61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az 9" descr="FBW_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5085"/>
            <a:ext cx="2264534" cy="6150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Departament Funduszy Europejskich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95BE3-DB13-45A1-AD0D-3E65A89A1796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28.02.2018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57"/>
          <p:cNvSpPr txBox="1"/>
          <p:nvPr/>
        </p:nvSpPr>
        <p:spPr>
          <a:xfrm>
            <a:off x="475928" y="1916832"/>
            <a:ext cx="8424935" cy="425685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 smtClean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 smtClean="0"/>
          </a:p>
        </p:txBody>
      </p:sp>
      <p:sp>
        <p:nvSpPr>
          <p:cNvPr id="13" name="object 57"/>
          <p:cNvSpPr txBox="1"/>
          <p:nvPr/>
        </p:nvSpPr>
        <p:spPr>
          <a:xfrm>
            <a:off x="475928" y="1916832"/>
            <a:ext cx="8424935" cy="425685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55600" indent="-342900" algn="just">
              <a:buFont typeface="Arial" pitchFamily="34" charset="0"/>
              <a:buChar char="•"/>
            </a:pPr>
            <a:r>
              <a:rPr lang="pl-PL" sz="2400" dirty="0"/>
              <a:t>Wszelkie dokumenty dotyczące projektu </a:t>
            </a:r>
            <a:r>
              <a:rPr lang="pl-PL" sz="2400" b="1" u="sng" dirty="0"/>
              <a:t>muszą</a:t>
            </a:r>
            <a:r>
              <a:rPr lang="pl-PL" sz="2400" dirty="0"/>
              <a:t> zawierać informację o współfinansowaniu projektu z FBW. Obowiązek ten dotyczy m.in. list obecności, certyfikatów, umów z wykonawcami, dokumentacji przetargowych, zapytań ofertowych, protokołów </a:t>
            </a:r>
            <a:r>
              <a:rPr lang="pl-PL" sz="2400" dirty="0" smtClean="0"/>
              <a:t>odbioru</a:t>
            </a:r>
          </a:p>
          <a:p>
            <a:pPr marL="355600" indent="-342900" algn="just">
              <a:buFont typeface="Arial" pitchFamily="34" charset="0"/>
              <a:buChar char="•"/>
            </a:pPr>
            <a:endParaRPr lang="pl-PL" sz="2400" dirty="0"/>
          </a:p>
          <a:p>
            <a:pPr marL="355600" indent="-342900" algn="just">
              <a:buFont typeface="Arial" pitchFamily="34" charset="0"/>
              <a:buChar char="•"/>
            </a:pPr>
            <a:r>
              <a:rPr lang="pl-PL" sz="2400" b="1" i="1" dirty="0" smtClean="0"/>
              <a:t>Projekt współfinansowany przez Unię Europejską ze </a:t>
            </a:r>
            <a:r>
              <a:rPr lang="pl-PL" sz="2400" b="1" i="1" dirty="0"/>
              <a:t>środków </a:t>
            </a:r>
            <a:r>
              <a:rPr lang="pl-PL" sz="2400" b="1" i="1" dirty="0" smtClean="0"/>
              <a:t>Programu Krajowego Funduszu </a:t>
            </a:r>
            <a:r>
              <a:rPr lang="pl-PL" sz="2400" b="1" i="1" dirty="0"/>
              <a:t>Bezpieczeństwa </a:t>
            </a:r>
            <a:r>
              <a:rPr lang="pl-PL" sz="2400" b="1" i="1" dirty="0" smtClean="0"/>
              <a:t>Wewnętrznego</a:t>
            </a:r>
            <a:endParaRPr lang="pl-PL" sz="2400" b="1" dirty="0"/>
          </a:p>
          <a:p>
            <a:pPr marL="355600" indent="-342900" algn="just">
              <a:buFont typeface="Arial" pitchFamily="34" charset="0"/>
              <a:buChar char="•"/>
            </a:pPr>
            <a:endParaRPr lang="pl-PL" sz="2400" dirty="0" smtClean="0"/>
          </a:p>
        </p:txBody>
      </p:sp>
      <p:sp>
        <p:nvSpPr>
          <p:cNvPr id="11" name="object 2"/>
          <p:cNvSpPr txBox="1"/>
          <p:nvPr/>
        </p:nvSpPr>
        <p:spPr>
          <a:xfrm>
            <a:off x="179512" y="1052736"/>
            <a:ext cx="8712968" cy="864096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pl-PL" sz="3600" dirty="0" smtClean="0"/>
              <a:t>Obowiązki (II)</a:t>
            </a:r>
            <a:endParaRPr lang="pl-PL" sz="3600" dirty="0"/>
          </a:p>
        </p:txBody>
      </p:sp>
      <p:pic>
        <p:nvPicPr>
          <p:cNvPr id="9" name="Picture 2" descr="C:\Users\aklimaszek\AppData\Local\Microsoft\Windows\Temporary Internet Files\Content.Outlook\H9L66I8E\MSWiA logo wersja podstawow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35" y="275085"/>
            <a:ext cx="2533179" cy="61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az 9" descr="FBW_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5085"/>
            <a:ext cx="2264534" cy="61507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ymbol zastępczy daty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28.02.2018</a:t>
            </a:r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95BE3-DB13-45A1-AD0D-3E65A89A1796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5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57"/>
          <p:cNvSpPr txBox="1"/>
          <p:nvPr/>
        </p:nvSpPr>
        <p:spPr>
          <a:xfrm>
            <a:off x="475928" y="1916832"/>
            <a:ext cx="8424935" cy="425685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 smtClean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 smtClean="0"/>
          </a:p>
        </p:txBody>
      </p:sp>
      <p:sp>
        <p:nvSpPr>
          <p:cNvPr id="13" name="object 57"/>
          <p:cNvSpPr txBox="1"/>
          <p:nvPr/>
        </p:nvSpPr>
        <p:spPr>
          <a:xfrm>
            <a:off x="475928" y="1916832"/>
            <a:ext cx="8424935" cy="425685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55600" indent="-342900" algn="just">
              <a:buFont typeface="Arial" pitchFamily="34" charset="0"/>
              <a:buChar char="•"/>
            </a:pPr>
            <a:r>
              <a:rPr lang="pl-PL" sz="2400" dirty="0" smtClean="0"/>
              <a:t>Zakup sprzętu i inwestycje:</a:t>
            </a:r>
          </a:p>
          <a:p>
            <a:pPr marL="355600" indent="-342900" algn="just">
              <a:buFont typeface="Arial" pitchFamily="34" charset="0"/>
              <a:buChar char="•"/>
            </a:pPr>
            <a:endParaRPr lang="pl-PL" sz="2400" b="1" dirty="0"/>
          </a:p>
          <a:p>
            <a:pPr marL="469900" indent="-457200">
              <a:buFont typeface="+mj-lt"/>
              <a:buAutoNum type="arabicPeriod"/>
            </a:pPr>
            <a:r>
              <a:rPr lang="pl-PL" sz="2400" dirty="0"/>
              <a:t>Sprzęt zakupiony w ramach projektu winien zostać opatrzony informacjami (np. naklejkami) o współfinansowaniu zakupu ze środków Unii Europejskiej w ramach </a:t>
            </a:r>
            <a:r>
              <a:rPr lang="pl-PL" sz="2400" dirty="0" smtClean="0"/>
              <a:t>FBW </a:t>
            </a:r>
          </a:p>
          <a:p>
            <a:pPr marL="469900" indent="-457200">
              <a:buFont typeface="+mj-lt"/>
              <a:buAutoNum type="arabicPeriod"/>
            </a:pPr>
            <a:r>
              <a:rPr lang="pl-PL" sz="2400" dirty="0" smtClean="0"/>
              <a:t>Beneficjent </a:t>
            </a:r>
            <a:r>
              <a:rPr lang="pl-PL" sz="2400" dirty="0"/>
              <a:t>zobowiązany jest w ciągu 3 miesięcy od zakończenia projektu do umieszczenia w widocznym miejscu realizacji projektu stałej tablicy dużego formatu – dotyczy projektów spełniających warunki</a:t>
            </a:r>
            <a:r>
              <a:rPr lang="pl-PL" sz="2400" dirty="0" smtClean="0"/>
              <a:t>: </a:t>
            </a:r>
          </a:p>
          <a:p>
            <a:pPr marL="469900" indent="-457200">
              <a:buFont typeface="+mj-lt"/>
              <a:buAutoNum type="alphaLcParenR"/>
            </a:pPr>
            <a:r>
              <a:rPr lang="pl-PL" sz="2400" dirty="0" smtClean="0"/>
              <a:t>wkład </a:t>
            </a:r>
            <a:r>
              <a:rPr lang="pl-PL" sz="2400" dirty="0"/>
              <a:t>UE w projekt przekracza 100 000 </a:t>
            </a:r>
            <a:r>
              <a:rPr lang="pl-PL" sz="2400" dirty="0" smtClean="0"/>
              <a:t>EUR</a:t>
            </a:r>
          </a:p>
          <a:p>
            <a:pPr marL="469900" lvl="0" indent="-457200">
              <a:buFont typeface="+mj-lt"/>
              <a:buAutoNum type="alphaLcParenR"/>
            </a:pPr>
            <a:r>
              <a:rPr lang="pl-PL" sz="2400" dirty="0"/>
              <a:t>projekt dotyczy zakupu obiektu fizycznego bądź finansowania infrastruktury lub projektów budowlanych.</a:t>
            </a:r>
          </a:p>
          <a:p>
            <a:pPr marL="355600" indent="-342900" algn="just">
              <a:buFont typeface="Arial" pitchFamily="34" charset="0"/>
              <a:buChar char="•"/>
            </a:pPr>
            <a:endParaRPr lang="pl-PL" sz="2400" b="1" dirty="0"/>
          </a:p>
          <a:p>
            <a:pPr marL="355600" indent="-342900" algn="just">
              <a:buFont typeface="Arial" pitchFamily="34" charset="0"/>
              <a:buChar char="•"/>
            </a:pPr>
            <a:endParaRPr lang="pl-PL" sz="2400" dirty="0" smtClean="0"/>
          </a:p>
        </p:txBody>
      </p:sp>
      <p:sp>
        <p:nvSpPr>
          <p:cNvPr id="11" name="object 2"/>
          <p:cNvSpPr txBox="1"/>
          <p:nvPr/>
        </p:nvSpPr>
        <p:spPr>
          <a:xfrm>
            <a:off x="179512" y="1052736"/>
            <a:ext cx="8712968" cy="864096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pl-PL" sz="3600" dirty="0" smtClean="0"/>
              <a:t>Obowiązki (III)</a:t>
            </a:r>
            <a:endParaRPr lang="pl-PL" sz="3600" dirty="0"/>
          </a:p>
        </p:txBody>
      </p:sp>
      <p:pic>
        <p:nvPicPr>
          <p:cNvPr id="9" name="Picture 2" descr="C:\Users\aklimaszek\AppData\Local\Microsoft\Windows\Temporary Internet Files\Content.Outlook\H9L66I8E\MSWiA logo wersja podstawow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35" y="275085"/>
            <a:ext cx="2533179" cy="61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az 9" descr="FBW_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5085"/>
            <a:ext cx="2264534" cy="61507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ymbol zastępczy daty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28.02.2018</a:t>
            </a:r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95BE3-DB13-45A1-AD0D-3E65A89A1796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62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57"/>
          <p:cNvSpPr txBox="1"/>
          <p:nvPr/>
        </p:nvSpPr>
        <p:spPr>
          <a:xfrm>
            <a:off x="475928" y="1916832"/>
            <a:ext cx="8424935" cy="425685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 smtClean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 smtClean="0"/>
          </a:p>
        </p:txBody>
      </p:sp>
      <p:sp>
        <p:nvSpPr>
          <p:cNvPr id="13" name="object 57"/>
          <p:cNvSpPr txBox="1"/>
          <p:nvPr/>
        </p:nvSpPr>
        <p:spPr>
          <a:xfrm>
            <a:off x="475928" y="1916832"/>
            <a:ext cx="8424935" cy="425685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endParaRPr lang="pl-PL" sz="5400" b="1" i="1" dirty="0" smtClean="0"/>
          </a:p>
          <a:p>
            <a:pPr algn="just"/>
            <a:r>
              <a:rPr lang="pl-PL" sz="5400" b="1" i="1" u="sng" dirty="0" smtClean="0"/>
              <a:t>Bezgraniczne bezpieczeństwo</a:t>
            </a:r>
          </a:p>
          <a:p>
            <a:pPr algn="just"/>
            <a:endParaRPr lang="pl-PL" sz="2400" b="1" dirty="0"/>
          </a:p>
          <a:p>
            <a:pPr marL="355600" indent="-342900" algn="just">
              <a:buFont typeface="Arial" pitchFamily="34" charset="0"/>
              <a:buChar char="•"/>
            </a:pPr>
            <a:endParaRPr lang="pl-PL" sz="2400" dirty="0" smtClean="0"/>
          </a:p>
        </p:txBody>
      </p:sp>
      <p:sp>
        <p:nvSpPr>
          <p:cNvPr id="11" name="object 2"/>
          <p:cNvSpPr txBox="1"/>
          <p:nvPr/>
        </p:nvSpPr>
        <p:spPr>
          <a:xfrm>
            <a:off x="179512" y="1052736"/>
            <a:ext cx="8712968" cy="864096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pl-PL" sz="3600" dirty="0" smtClean="0"/>
              <a:t>HASŁO</a:t>
            </a:r>
            <a:endParaRPr lang="pl-PL" sz="3600" dirty="0"/>
          </a:p>
        </p:txBody>
      </p:sp>
      <p:pic>
        <p:nvPicPr>
          <p:cNvPr id="9" name="Picture 2" descr="C:\Users\aklimaszek\AppData\Local\Microsoft\Windows\Temporary Internet Files\Content.Outlook\H9L66I8E\MSWiA logo wersja podstawow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35" y="275085"/>
            <a:ext cx="2533179" cy="61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az 9" descr="FBW_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5085"/>
            <a:ext cx="2264534" cy="6150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95BE3-DB13-45A1-AD0D-3E65A89A1796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28.02.2018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57"/>
          <p:cNvSpPr txBox="1"/>
          <p:nvPr/>
        </p:nvSpPr>
        <p:spPr>
          <a:xfrm>
            <a:off x="475928" y="1916832"/>
            <a:ext cx="8424935" cy="425685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 smtClean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>
              <a:lnSpc>
                <a:spcPct val="150000"/>
              </a:lnSpc>
              <a:buFont typeface="Arial" pitchFamily="34" charset="0"/>
              <a:buChar char="•"/>
            </a:pPr>
            <a:endParaRPr lang="en-GB" sz="2000" dirty="0"/>
          </a:p>
          <a:p>
            <a:pPr marL="3556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l-PL" sz="2000" dirty="0" smtClean="0"/>
          </a:p>
        </p:txBody>
      </p:sp>
      <p:sp>
        <p:nvSpPr>
          <p:cNvPr id="11" name="object 2"/>
          <p:cNvSpPr txBox="1"/>
          <p:nvPr/>
        </p:nvSpPr>
        <p:spPr>
          <a:xfrm>
            <a:off x="179512" y="1052736"/>
            <a:ext cx="8712968" cy="864096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endParaRPr lang="pl-PL" sz="3600" dirty="0"/>
          </a:p>
        </p:txBody>
      </p:sp>
      <p:pic>
        <p:nvPicPr>
          <p:cNvPr id="9" name="Picture 2" descr="C:\Users\aklimaszek\AppData\Local\Microsoft\Windows\Temporary Internet Files\Content.Outlook\H9L66I8E\MSWiA logo wersja podstawow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35" y="275085"/>
            <a:ext cx="2533179" cy="61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az 9" descr="FBW_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5085"/>
            <a:ext cx="2264534" cy="61507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ole tekstowe 1"/>
          <p:cNvSpPr txBox="1"/>
          <p:nvPr/>
        </p:nvSpPr>
        <p:spPr>
          <a:xfrm>
            <a:off x="1619672" y="2420888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Katarzyna Dargiel </a:t>
            </a:r>
          </a:p>
          <a:p>
            <a:r>
              <a:rPr lang="pl-PL" dirty="0" smtClean="0"/>
              <a:t>Departament Funduszy Europejskich MSWiA</a:t>
            </a:r>
          </a:p>
          <a:p>
            <a:endParaRPr lang="pl-PL" dirty="0" smtClean="0"/>
          </a:p>
          <a:p>
            <a:r>
              <a:rPr lang="pl-PL" dirty="0"/>
              <a:t>k</a:t>
            </a:r>
            <a:r>
              <a:rPr lang="pl-PL" dirty="0" smtClean="0"/>
              <a:t>atarzyna.dargiel@mswia.gov.pl</a:t>
            </a:r>
          </a:p>
          <a:p>
            <a:r>
              <a:rPr lang="pl-PL" dirty="0" smtClean="0"/>
              <a:t>Tel.: 22 630 143 05</a:t>
            </a:r>
            <a:endParaRPr lang="pl-PL" dirty="0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28.02.2018</a:t>
            </a:r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Departament Funduszy Europejskich</a:t>
            </a: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95BE3-DB13-45A1-AD0D-3E65A89A1796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151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341</Words>
  <Application>Microsoft Office PowerPoint</Application>
  <PresentationFormat>Pokaz na ekranie (4:3)</PresentationFormat>
  <Paragraphs>82</Paragraphs>
  <Slides>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HP</dc:creator>
  <cp:lastModifiedBy>Katarzyna Solawa</cp:lastModifiedBy>
  <cp:revision>187</cp:revision>
  <cp:lastPrinted>2016-10-11T13:24:01Z</cp:lastPrinted>
  <dcterms:created xsi:type="dcterms:W3CDTF">2016-06-10T13:11:14Z</dcterms:created>
  <dcterms:modified xsi:type="dcterms:W3CDTF">2018-02-27T10:50:59Z</dcterms:modified>
</cp:coreProperties>
</file>