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  <p:sldMasterId id="2147483661" r:id="rId2"/>
  </p:sldMasterIdLst>
  <p:notesMasterIdLst>
    <p:notesMasterId r:id="rId44"/>
  </p:notesMasterIdLst>
  <p:handoutMasterIdLst>
    <p:handoutMasterId r:id="rId45"/>
  </p:handoutMasterIdLst>
  <p:sldIdLst>
    <p:sldId id="256" r:id="rId3"/>
    <p:sldId id="258" r:id="rId4"/>
    <p:sldId id="262" r:id="rId5"/>
    <p:sldId id="263" r:id="rId6"/>
    <p:sldId id="267" r:id="rId7"/>
    <p:sldId id="266" r:id="rId8"/>
    <p:sldId id="268" r:id="rId9"/>
    <p:sldId id="297" r:id="rId10"/>
    <p:sldId id="298" r:id="rId11"/>
    <p:sldId id="299" r:id="rId12"/>
    <p:sldId id="300" r:id="rId13"/>
    <p:sldId id="259" r:id="rId14"/>
    <p:sldId id="269" r:id="rId15"/>
    <p:sldId id="271" r:id="rId16"/>
    <p:sldId id="272" r:id="rId17"/>
    <p:sldId id="273" r:id="rId18"/>
    <p:sldId id="274" r:id="rId19"/>
    <p:sldId id="296" r:id="rId20"/>
    <p:sldId id="276" r:id="rId21"/>
    <p:sldId id="277" r:id="rId22"/>
    <p:sldId id="278" r:id="rId23"/>
    <p:sldId id="279" r:id="rId24"/>
    <p:sldId id="280" r:id="rId25"/>
    <p:sldId id="282" r:id="rId26"/>
    <p:sldId id="290" r:id="rId27"/>
    <p:sldId id="302" r:id="rId28"/>
    <p:sldId id="283" r:id="rId29"/>
    <p:sldId id="291" r:id="rId30"/>
    <p:sldId id="292" r:id="rId31"/>
    <p:sldId id="293" r:id="rId32"/>
    <p:sldId id="284" r:id="rId33"/>
    <p:sldId id="295" r:id="rId34"/>
    <p:sldId id="294" r:id="rId35"/>
    <p:sldId id="287" r:id="rId36"/>
    <p:sldId id="288" r:id="rId37"/>
    <p:sldId id="289" r:id="rId38"/>
    <p:sldId id="286" r:id="rId39"/>
    <p:sldId id="285" r:id="rId40"/>
    <p:sldId id="264" r:id="rId41"/>
    <p:sldId id="265" r:id="rId42"/>
    <p:sldId id="261" r:id="rId43"/>
  </p:sldIdLst>
  <p:sldSz cx="12192000" cy="6858000"/>
  <p:notesSz cx="6805613" cy="99441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26DC9"/>
    <a:srgbClr val="1560BD"/>
    <a:srgbClr val="0651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72276-094D-4D05-9869-3E40EFCBBAFC}" type="datetimeFigureOut">
              <a:rPr lang="pl-PL" smtClean="0"/>
              <a:t>2018-03-01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21E64-935E-4B91-AC65-9B8EB62CDC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65419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C1D7-3E67-43DE-9FA2-43E9DBEEF698}" type="datetimeFigureOut">
              <a:rPr lang="pl-PL" smtClean="0"/>
              <a:t>2018-03-01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3D8E8-6A96-4867-B440-16F7C26183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6784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D8E8-6A96-4867-B440-16F7C2618371}" type="slidenum">
              <a:rPr lang="pl-PL" smtClean="0"/>
              <a:t>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567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46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272954" y="64761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6237701D-9FDF-4E72-9E1B-010C5347299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976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515814"/>
            <a:ext cx="4079040" cy="2336863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0" y="5076093"/>
            <a:ext cx="12192000" cy="1781908"/>
          </a:xfrm>
          <a:prstGeom prst="rect">
            <a:avLst/>
          </a:prstGeom>
          <a:solidFill>
            <a:srgbClr val="065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0" y="0"/>
            <a:ext cx="12192000" cy="515814"/>
          </a:xfrm>
          <a:prstGeom prst="rect">
            <a:avLst/>
          </a:prstGeom>
          <a:solidFill>
            <a:srgbClr val="065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0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0" y="0"/>
            <a:ext cx="3357563" cy="247651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7563" h="247651">
                <a:moveTo>
                  <a:pt x="0" y="0"/>
                </a:moveTo>
                <a:lnTo>
                  <a:pt x="3357563" y="0"/>
                </a:lnTo>
                <a:lnTo>
                  <a:pt x="3109913" y="247651"/>
                </a:lnTo>
                <a:lnTo>
                  <a:pt x="0" y="242888"/>
                </a:lnTo>
                <a:lnTo>
                  <a:pt x="0" y="0"/>
                </a:lnTo>
                <a:close/>
              </a:path>
            </a:pathLst>
          </a:custGeom>
          <a:solidFill>
            <a:srgbClr val="156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0" dirty="0"/>
          </a:p>
        </p:txBody>
      </p:sp>
      <p:sp>
        <p:nvSpPr>
          <p:cNvPr id="14" name="Prostokąt 12"/>
          <p:cNvSpPr/>
          <p:nvPr userDrawn="1"/>
        </p:nvSpPr>
        <p:spPr>
          <a:xfrm>
            <a:off x="-4763" y="0"/>
            <a:ext cx="3362326" cy="121445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228975 w 3357563"/>
              <a:gd name="connsiteY2" fmla="*/ 128589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4763 w 3362326"/>
              <a:gd name="connsiteY0" fmla="*/ 0 h 133351"/>
              <a:gd name="connsiteX1" fmla="*/ 3362326 w 3362326"/>
              <a:gd name="connsiteY1" fmla="*/ 0 h 133351"/>
              <a:gd name="connsiteX2" fmla="*/ 3233738 w 3362326"/>
              <a:gd name="connsiteY2" fmla="*/ 128589 h 133351"/>
              <a:gd name="connsiteX3" fmla="*/ 0 w 3362326"/>
              <a:gd name="connsiteY3" fmla="*/ 133351 h 133351"/>
              <a:gd name="connsiteX4" fmla="*/ 4763 w 3362326"/>
              <a:gd name="connsiteY4" fmla="*/ 0 h 133351"/>
              <a:gd name="connsiteX0" fmla="*/ 4763 w 3362326"/>
              <a:gd name="connsiteY0" fmla="*/ 0 h 128589"/>
              <a:gd name="connsiteX1" fmla="*/ 3362326 w 3362326"/>
              <a:gd name="connsiteY1" fmla="*/ 0 h 128589"/>
              <a:gd name="connsiteX2" fmla="*/ 3233738 w 3362326"/>
              <a:gd name="connsiteY2" fmla="*/ 128589 h 128589"/>
              <a:gd name="connsiteX3" fmla="*/ 0 w 3362326"/>
              <a:gd name="connsiteY3" fmla="*/ 114301 h 128589"/>
              <a:gd name="connsiteX4" fmla="*/ 4763 w 3362326"/>
              <a:gd name="connsiteY4" fmla="*/ 0 h 128589"/>
              <a:gd name="connsiteX0" fmla="*/ 4763 w 3362326"/>
              <a:gd name="connsiteY0" fmla="*/ 0 h 114301"/>
              <a:gd name="connsiteX1" fmla="*/ 3362326 w 3362326"/>
              <a:gd name="connsiteY1" fmla="*/ 0 h 114301"/>
              <a:gd name="connsiteX2" fmla="*/ 3236119 w 3362326"/>
              <a:gd name="connsiteY2" fmla="*/ 111920 h 114301"/>
              <a:gd name="connsiteX3" fmla="*/ 0 w 3362326"/>
              <a:gd name="connsiteY3" fmla="*/ 114301 h 114301"/>
              <a:gd name="connsiteX4" fmla="*/ 4763 w 3362326"/>
              <a:gd name="connsiteY4" fmla="*/ 0 h 114301"/>
              <a:gd name="connsiteX0" fmla="*/ 4763 w 3362326"/>
              <a:gd name="connsiteY0" fmla="*/ 0 h 121445"/>
              <a:gd name="connsiteX1" fmla="*/ 3362326 w 3362326"/>
              <a:gd name="connsiteY1" fmla="*/ 0 h 121445"/>
              <a:gd name="connsiteX2" fmla="*/ 3240881 w 3362326"/>
              <a:gd name="connsiteY2" fmla="*/ 121445 h 121445"/>
              <a:gd name="connsiteX3" fmla="*/ 0 w 3362326"/>
              <a:gd name="connsiteY3" fmla="*/ 114301 h 121445"/>
              <a:gd name="connsiteX4" fmla="*/ 4763 w 3362326"/>
              <a:gd name="connsiteY4" fmla="*/ 0 h 12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326" h="121445">
                <a:moveTo>
                  <a:pt x="4763" y="0"/>
                </a:moveTo>
                <a:lnTo>
                  <a:pt x="3362326" y="0"/>
                </a:lnTo>
                <a:lnTo>
                  <a:pt x="3240881" y="121445"/>
                </a:lnTo>
                <a:lnTo>
                  <a:pt x="0" y="114301"/>
                </a:lnTo>
                <a:lnTo>
                  <a:pt x="4763" y="0"/>
                </a:lnTo>
                <a:close/>
              </a:path>
            </a:pathLst>
          </a:custGeom>
          <a:solidFill>
            <a:srgbClr val="226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0" dirty="0"/>
          </a:p>
        </p:txBody>
      </p:sp>
      <p:sp>
        <p:nvSpPr>
          <p:cNvPr id="9" name="Prostokąt 12"/>
          <p:cNvSpPr/>
          <p:nvPr userDrawn="1"/>
        </p:nvSpPr>
        <p:spPr>
          <a:xfrm flipV="1">
            <a:off x="-514" y="6208855"/>
            <a:ext cx="2995889" cy="649145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  <a:gd name="connsiteX0" fmla="*/ 0 w 3357563"/>
              <a:gd name="connsiteY0" fmla="*/ 0 h 245299"/>
              <a:gd name="connsiteX1" fmla="*/ 3357563 w 3357563"/>
              <a:gd name="connsiteY1" fmla="*/ 0 h 245299"/>
              <a:gd name="connsiteX2" fmla="*/ 2427150 w 3357563"/>
              <a:gd name="connsiteY2" fmla="*/ 245299 h 245299"/>
              <a:gd name="connsiteX3" fmla="*/ 0 w 3357563"/>
              <a:gd name="connsiteY3" fmla="*/ 242888 h 245299"/>
              <a:gd name="connsiteX4" fmla="*/ 0 w 3357563"/>
              <a:gd name="connsiteY4" fmla="*/ 0 h 2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7563" h="245299">
                <a:moveTo>
                  <a:pt x="0" y="0"/>
                </a:moveTo>
                <a:lnTo>
                  <a:pt x="3357563" y="0"/>
                </a:lnTo>
                <a:lnTo>
                  <a:pt x="2427150" y="245299"/>
                </a:lnTo>
                <a:lnTo>
                  <a:pt x="0" y="242888"/>
                </a:lnTo>
                <a:lnTo>
                  <a:pt x="0" y="0"/>
                </a:lnTo>
                <a:close/>
              </a:path>
            </a:pathLst>
          </a:custGeom>
          <a:solidFill>
            <a:srgbClr val="156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0" dirty="0"/>
          </a:p>
        </p:txBody>
      </p:sp>
      <p:sp>
        <p:nvSpPr>
          <p:cNvPr id="11" name="Prostokąt 12"/>
          <p:cNvSpPr/>
          <p:nvPr userDrawn="1"/>
        </p:nvSpPr>
        <p:spPr>
          <a:xfrm flipV="1">
            <a:off x="-4763" y="6530391"/>
            <a:ext cx="3000139" cy="327609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228975 w 3357563"/>
              <a:gd name="connsiteY2" fmla="*/ 128589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4763 w 3362326"/>
              <a:gd name="connsiteY0" fmla="*/ 0 h 133351"/>
              <a:gd name="connsiteX1" fmla="*/ 3362326 w 3362326"/>
              <a:gd name="connsiteY1" fmla="*/ 0 h 133351"/>
              <a:gd name="connsiteX2" fmla="*/ 3233738 w 3362326"/>
              <a:gd name="connsiteY2" fmla="*/ 128589 h 133351"/>
              <a:gd name="connsiteX3" fmla="*/ 0 w 3362326"/>
              <a:gd name="connsiteY3" fmla="*/ 133351 h 133351"/>
              <a:gd name="connsiteX4" fmla="*/ 4763 w 3362326"/>
              <a:gd name="connsiteY4" fmla="*/ 0 h 133351"/>
              <a:gd name="connsiteX0" fmla="*/ 4763 w 3362326"/>
              <a:gd name="connsiteY0" fmla="*/ 0 h 128589"/>
              <a:gd name="connsiteX1" fmla="*/ 3362326 w 3362326"/>
              <a:gd name="connsiteY1" fmla="*/ 0 h 128589"/>
              <a:gd name="connsiteX2" fmla="*/ 3233738 w 3362326"/>
              <a:gd name="connsiteY2" fmla="*/ 128589 h 128589"/>
              <a:gd name="connsiteX3" fmla="*/ 0 w 3362326"/>
              <a:gd name="connsiteY3" fmla="*/ 114301 h 128589"/>
              <a:gd name="connsiteX4" fmla="*/ 4763 w 3362326"/>
              <a:gd name="connsiteY4" fmla="*/ 0 h 128589"/>
              <a:gd name="connsiteX0" fmla="*/ 4763 w 3362326"/>
              <a:gd name="connsiteY0" fmla="*/ 0 h 114301"/>
              <a:gd name="connsiteX1" fmla="*/ 3362326 w 3362326"/>
              <a:gd name="connsiteY1" fmla="*/ 0 h 114301"/>
              <a:gd name="connsiteX2" fmla="*/ 3236119 w 3362326"/>
              <a:gd name="connsiteY2" fmla="*/ 111920 h 114301"/>
              <a:gd name="connsiteX3" fmla="*/ 0 w 3362326"/>
              <a:gd name="connsiteY3" fmla="*/ 114301 h 114301"/>
              <a:gd name="connsiteX4" fmla="*/ 4763 w 3362326"/>
              <a:gd name="connsiteY4" fmla="*/ 0 h 114301"/>
              <a:gd name="connsiteX0" fmla="*/ 4763 w 3362326"/>
              <a:gd name="connsiteY0" fmla="*/ 0 h 121445"/>
              <a:gd name="connsiteX1" fmla="*/ 3362326 w 3362326"/>
              <a:gd name="connsiteY1" fmla="*/ 0 h 121445"/>
              <a:gd name="connsiteX2" fmla="*/ 3240881 w 3362326"/>
              <a:gd name="connsiteY2" fmla="*/ 121445 h 121445"/>
              <a:gd name="connsiteX3" fmla="*/ 0 w 3362326"/>
              <a:gd name="connsiteY3" fmla="*/ 114301 h 121445"/>
              <a:gd name="connsiteX4" fmla="*/ 4763 w 3362326"/>
              <a:gd name="connsiteY4" fmla="*/ 0 h 121445"/>
              <a:gd name="connsiteX0" fmla="*/ 4763 w 3362326"/>
              <a:gd name="connsiteY0" fmla="*/ 0 h 123797"/>
              <a:gd name="connsiteX1" fmla="*/ 3362326 w 3362326"/>
              <a:gd name="connsiteY1" fmla="*/ 0 h 123797"/>
              <a:gd name="connsiteX2" fmla="*/ 2899499 w 3362326"/>
              <a:gd name="connsiteY2" fmla="*/ 123797 h 123797"/>
              <a:gd name="connsiteX3" fmla="*/ 0 w 3362326"/>
              <a:gd name="connsiteY3" fmla="*/ 114301 h 123797"/>
              <a:gd name="connsiteX4" fmla="*/ 4763 w 3362326"/>
              <a:gd name="connsiteY4" fmla="*/ 0 h 12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326" h="123797">
                <a:moveTo>
                  <a:pt x="4763" y="0"/>
                </a:moveTo>
                <a:lnTo>
                  <a:pt x="3362326" y="0"/>
                </a:lnTo>
                <a:lnTo>
                  <a:pt x="2899499" y="123797"/>
                </a:lnTo>
                <a:lnTo>
                  <a:pt x="0" y="114301"/>
                </a:lnTo>
                <a:lnTo>
                  <a:pt x="4763" y="0"/>
                </a:lnTo>
                <a:close/>
              </a:path>
            </a:pathLst>
          </a:custGeom>
          <a:solidFill>
            <a:srgbClr val="226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0" dirty="0"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640852"/>
            <a:ext cx="3541687" cy="65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3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small" baseline="0">
          <a:solidFill>
            <a:srgbClr val="0033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0" y="-23751"/>
            <a:ext cx="12192000" cy="950851"/>
          </a:xfrm>
          <a:prstGeom prst="rect">
            <a:avLst/>
          </a:prstGeom>
          <a:solidFill>
            <a:srgbClr val="065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7099" cy="927099"/>
          </a:xfrm>
          <a:prstGeom prst="rect">
            <a:avLst/>
          </a:prstGeom>
        </p:spPr>
      </p:pic>
      <p:sp>
        <p:nvSpPr>
          <p:cNvPr id="12" name="Prostokąt 12"/>
          <p:cNvSpPr/>
          <p:nvPr userDrawn="1"/>
        </p:nvSpPr>
        <p:spPr>
          <a:xfrm flipH="1">
            <a:off x="9502793" y="-23753"/>
            <a:ext cx="2686285" cy="547898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  <a:gd name="connsiteX0" fmla="*/ 0 w 3357563"/>
              <a:gd name="connsiteY0" fmla="*/ 0 h 245299"/>
              <a:gd name="connsiteX1" fmla="*/ 3357563 w 3357563"/>
              <a:gd name="connsiteY1" fmla="*/ 0 h 245299"/>
              <a:gd name="connsiteX2" fmla="*/ 2427150 w 3357563"/>
              <a:gd name="connsiteY2" fmla="*/ 245299 h 245299"/>
              <a:gd name="connsiteX3" fmla="*/ 0 w 3357563"/>
              <a:gd name="connsiteY3" fmla="*/ 242888 h 245299"/>
              <a:gd name="connsiteX4" fmla="*/ 0 w 3357563"/>
              <a:gd name="connsiteY4" fmla="*/ 0 h 2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7563" h="245299">
                <a:moveTo>
                  <a:pt x="0" y="0"/>
                </a:moveTo>
                <a:lnTo>
                  <a:pt x="3357563" y="0"/>
                </a:lnTo>
                <a:lnTo>
                  <a:pt x="2427150" y="245299"/>
                </a:lnTo>
                <a:lnTo>
                  <a:pt x="0" y="242888"/>
                </a:lnTo>
                <a:lnTo>
                  <a:pt x="0" y="0"/>
                </a:lnTo>
                <a:close/>
              </a:path>
            </a:pathLst>
          </a:custGeom>
          <a:solidFill>
            <a:srgbClr val="156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0" dirty="0"/>
          </a:p>
        </p:txBody>
      </p:sp>
      <p:sp>
        <p:nvSpPr>
          <p:cNvPr id="13" name="Prostokąt 12"/>
          <p:cNvSpPr/>
          <p:nvPr userDrawn="1"/>
        </p:nvSpPr>
        <p:spPr>
          <a:xfrm flipH="1">
            <a:off x="9501904" y="-23751"/>
            <a:ext cx="2690096" cy="276512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228975 w 3357563"/>
              <a:gd name="connsiteY2" fmla="*/ 128589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4763 w 3362326"/>
              <a:gd name="connsiteY0" fmla="*/ 0 h 133351"/>
              <a:gd name="connsiteX1" fmla="*/ 3362326 w 3362326"/>
              <a:gd name="connsiteY1" fmla="*/ 0 h 133351"/>
              <a:gd name="connsiteX2" fmla="*/ 3233738 w 3362326"/>
              <a:gd name="connsiteY2" fmla="*/ 128589 h 133351"/>
              <a:gd name="connsiteX3" fmla="*/ 0 w 3362326"/>
              <a:gd name="connsiteY3" fmla="*/ 133351 h 133351"/>
              <a:gd name="connsiteX4" fmla="*/ 4763 w 3362326"/>
              <a:gd name="connsiteY4" fmla="*/ 0 h 133351"/>
              <a:gd name="connsiteX0" fmla="*/ 4763 w 3362326"/>
              <a:gd name="connsiteY0" fmla="*/ 0 h 128589"/>
              <a:gd name="connsiteX1" fmla="*/ 3362326 w 3362326"/>
              <a:gd name="connsiteY1" fmla="*/ 0 h 128589"/>
              <a:gd name="connsiteX2" fmla="*/ 3233738 w 3362326"/>
              <a:gd name="connsiteY2" fmla="*/ 128589 h 128589"/>
              <a:gd name="connsiteX3" fmla="*/ 0 w 3362326"/>
              <a:gd name="connsiteY3" fmla="*/ 114301 h 128589"/>
              <a:gd name="connsiteX4" fmla="*/ 4763 w 3362326"/>
              <a:gd name="connsiteY4" fmla="*/ 0 h 128589"/>
              <a:gd name="connsiteX0" fmla="*/ 4763 w 3362326"/>
              <a:gd name="connsiteY0" fmla="*/ 0 h 114301"/>
              <a:gd name="connsiteX1" fmla="*/ 3362326 w 3362326"/>
              <a:gd name="connsiteY1" fmla="*/ 0 h 114301"/>
              <a:gd name="connsiteX2" fmla="*/ 3236119 w 3362326"/>
              <a:gd name="connsiteY2" fmla="*/ 111920 h 114301"/>
              <a:gd name="connsiteX3" fmla="*/ 0 w 3362326"/>
              <a:gd name="connsiteY3" fmla="*/ 114301 h 114301"/>
              <a:gd name="connsiteX4" fmla="*/ 4763 w 3362326"/>
              <a:gd name="connsiteY4" fmla="*/ 0 h 114301"/>
              <a:gd name="connsiteX0" fmla="*/ 4763 w 3362326"/>
              <a:gd name="connsiteY0" fmla="*/ 0 h 121445"/>
              <a:gd name="connsiteX1" fmla="*/ 3362326 w 3362326"/>
              <a:gd name="connsiteY1" fmla="*/ 0 h 121445"/>
              <a:gd name="connsiteX2" fmla="*/ 3240881 w 3362326"/>
              <a:gd name="connsiteY2" fmla="*/ 121445 h 121445"/>
              <a:gd name="connsiteX3" fmla="*/ 0 w 3362326"/>
              <a:gd name="connsiteY3" fmla="*/ 114301 h 121445"/>
              <a:gd name="connsiteX4" fmla="*/ 4763 w 3362326"/>
              <a:gd name="connsiteY4" fmla="*/ 0 h 121445"/>
              <a:gd name="connsiteX0" fmla="*/ 4763 w 3362326"/>
              <a:gd name="connsiteY0" fmla="*/ 0 h 123797"/>
              <a:gd name="connsiteX1" fmla="*/ 3362326 w 3362326"/>
              <a:gd name="connsiteY1" fmla="*/ 0 h 123797"/>
              <a:gd name="connsiteX2" fmla="*/ 2899499 w 3362326"/>
              <a:gd name="connsiteY2" fmla="*/ 123797 h 123797"/>
              <a:gd name="connsiteX3" fmla="*/ 0 w 3362326"/>
              <a:gd name="connsiteY3" fmla="*/ 114301 h 123797"/>
              <a:gd name="connsiteX4" fmla="*/ 4763 w 3362326"/>
              <a:gd name="connsiteY4" fmla="*/ 0 h 12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326" h="123797">
                <a:moveTo>
                  <a:pt x="4763" y="0"/>
                </a:moveTo>
                <a:lnTo>
                  <a:pt x="3362326" y="0"/>
                </a:lnTo>
                <a:lnTo>
                  <a:pt x="2899499" y="123797"/>
                </a:lnTo>
                <a:lnTo>
                  <a:pt x="0" y="114301"/>
                </a:lnTo>
                <a:lnTo>
                  <a:pt x="4763" y="0"/>
                </a:lnTo>
                <a:close/>
              </a:path>
            </a:pathLst>
          </a:custGeom>
          <a:solidFill>
            <a:srgbClr val="226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0" dirty="0"/>
          </a:p>
        </p:txBody>
      </p:sp>
      <p:sp>
        <p:nvSpPr>
          <p:cNvPr id="14" name="Prostokąt 13"/>
          <p:cNvSpPr/>
          <p:nvPr userDrawn="1"/>
        </p:nvSpPr>
        <p:spPr>
          <a:xfrm flipV="1">
            <a:off x="-2922" y="6476144"/>
            <a:ext cx="12192000" cy="381856"/>
          </a:xfrm>
          <a:prstGeom prst="rect">
            <a:avLst/>
          </a:prstGeom>
          <a:solidFill>
            <a:srgbClr val="065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0" dirty="0"/>
          </a:p>
        </p:txBody>
      </p:sp>
      <p:sp>
        <p:nvSpPr>
          <p:cNvPr id="15" name="Prostokąt 12"/>
          <p:cNvSpPr/>
          <p:nvPr userDrawn="1"/>
        </p:nvSpPr>
        <p:spPr>
          <a:xfrm flipV="1">
            <a:off x="-2922" y="6674663"/>
            <a:ext cx="3357563" cy="183336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7563" h="247651">
                <a:moveTo>
                  <a:pt x="0" y="0"/>
                </a:moveTo>
                <a:lnTo>
                  <a:pt x="3357563" y="0"/>
                </a:lnTo>
                <a:lnTo>
                  <a:pt x="3109913" y="247651"/>
                </a:lnTo>
                <a:lnTo>
                  <a:pt x="0" y="242888"/>
                </a:lnTo>
                <a:lnTo>
                  <a:pt x="0" y="0"/>
                </a:lnTo>
                <a:close/>
              </a:path>
            </a:pathLst>
          </a:custGeom>
          <a:solidFill>
            <a:srgbClr val="156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0" dirty="0"/>
          </a:p>
        </p:txBody>
      </p:sp>
      <p:sp>
        <p:nvSpPr>
          <p:cNvPr id="16" name="Prostokąt 12"/>
          <p:cNvSpPr/>
          <p:nvPr userDrawn="1"/>
        </p:nvSpPr>
        <p:spPr>
          <a:xfrm flipV="1">
            <a:off x="-7685" y="6768095"/>
            <a:ext cx="3362326" cy="89905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228975 w 3357563"/>
              <a:gd name="connsiteY2" fmla="*/ 128589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4763 w 3362326"/>
              <a:gd name="connsiteY0" fmla="*/ 0 h 133351"/>
              <a:gd name="connsiteX1" fmla="*/ 3362326 w 3362326"/>
              <a:gd name="connsiteY1" fmla="*/ 0 h 133351"/>
              <a:gd name="connsiteX2" fmla="*/ 3233738 w 3362326"/>
              <a:gd name="connsiteY2" fmla="*/ 128589 h 133351"/>
              <a:gd name="connsiteX3" fmla="*/ 0 w 3362326"/>
              <a:gd name="connsiteY3" fmla="*/ 133351 h 133351"/>
              <a:gd name="connsiteX4" fmla="*/ 4763 w 3362326"/>
              <a:gd name="connsiteY4" fmla="*/ 0 h 133351"/>
              <a:gd name="connsiteX0" fmla="*/ 4763 w 3362326"/>
              <a:gd name="connsiteY0" fmla="*/ 0 h 128589"/>
              <a:gd name="connsiteX1" fmla="*/ 3362326 w 3362326"/>
              <a:gd name="connsiteY1" fmla="*/ 0 h 128589"/>
              <a:gd name="connsiteX2" fmla="*/ 3233738 w 3362326"/>
              <a:gd name="connsiteY2" fmla="*/ 128589 h 128589"/>
              <a:gd name="connsiteX3" fmla="*/ 0 w 3362326"/>
              <a:gd name="connsiteY3" fmla="*/ 114301 h 128589"/>
              <a:gd name="connsiteX4" fmla="*/ 4763 w 3362326"/>
              <a:gd name="connsiteY4" fmla="*/ 0 h 128589"/>
              <a:gd name="connsiteX0" fmla="*/ 4763 w 3362326"/>
              <a:gd name="connsiteY0" fmla="*/ 0 h 114301"/>
              <a:gd name="connsiteX1" fmla="*/ 3362326 w 3362326"/>
              <a:gd name="connsiteY1" fmla="*/ 0 h 114301"/>
              <a:gd name="connsiteX2" fmla="*/ 3236119 w 3362326"/>
              <a:gd name="connsiteY2" fmla="*/ 111920 h 114301"/>
              <a:gd name="connsiteX3" fmla="*/ 0 w 3362326"/>
              <a:gd name="connsiteY3" fmla="*/ 114301 h 114301"/>
              <a:gd name="connsiteX4" fmla="*/ 4763 w 3362326"/>
              <a:gd name="connsiteY4" fmla="*/ 0 h 114301"/>
              <a:gd name="connsiteX0" fmla="*/ 4763 w 3362326"/>
              <a:gd name="connsiteY0" fmla="*/ 0 h 121445"/>
              <a:gd name="connsiteX1" fmla="*/ 3362326 w 3362326"/>
              <a:gd name="connsiteY1" fmla="*/ 0 h 121445"/>
              <a:gd name="connsiteX2" fmla="*/ 3240881 w 3362326"/>
              <a:gd name="connsiteY2" fmla="*/ 121445 h 121445"/>
              <a:gd name="connsiteX3" fmla="*/ 0 w 3362326"/>
              <a:gd name="connsiteY3" fmla="*/ 114301 h 121445"/>
              <a:gd name="connsiteX4" fmla="*/ 4763 w 3362326"/>
              <a:gd name="connsiteY4" fmla="*/ 0 h 12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326" h="121445">
                <a:moveTo>
                  <a:pt x="4763" y="0"/>
                </a:moveTo>
                <a:lnTo>
                  <a:pt x="3362326" y="0"/>
                </a:lnTo>
                <a:lnTo>
                  <a:pt x="3240881" y="121445"/>
                </a:lnTo>
                <a:lnTo>
                  <a:pt x="0" y="114301"/>
                </a:lnTo>
                <a:lnTo>
                  <a:pt x="4763" y="0"/>
                </a:lnTo>
                <a:close/>
              </a:path>
            </a:pathLst>
          </a:custGeom>
          <a:solidFill>
            <a:srgbClr val="226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272954" y="64761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6237701D-9FDF-4E72-9E1B-010C5347299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29" y="252761"/>
            <a:ext cx="1985708" cy="36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1"/>
          <p:cNvSpPr txBox="1">
            <a:spLocks/>
          </p:cNvSpPr>
          <p:nvPr/>
        </p:nvSpPr>
        <p:spPr>
          <a:xfrm>
            <a:off x="376472" y="2541954"/>
            <a:ext cx="11421828" cy="237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small" baseline="0">
                <a:solidFill>
                  <a:srgbClr val="00339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pl-PL" sz="4800" dirty="0"/>
              <a:t>Składanie raportów – elektroniczny obieg dokumentów</a:t>
            </a:r>
          </a:p>
        </p:txBody>
      </p:sp>
      <p:sp>
        <p:nvSpPr>
          <p:cNvPr id="8" name="Symbol zastępczy tytułu 1"/>
          <p:cNvSpPr txBox="1">
            <a:spLocks/>
          </p:cNvSpPr>
          <p:nvPr/>
        </p:nvSpPr>
        <p:spPr>
          <a:xfrm>
            <a:off x="376472" y="5376183"/>
            <a:ext cx="4277008" cy="461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bg1"/>
                </a:solidFill>
                <a:latin typeface="+mn-lt"/>
              </a:rPr>
              <a:t>Warszawa, 28 lutego 2018 r.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95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3399"/>
                </a:solidFill>
              </a:rPr>
              <a:t>Rozwiązanie praktyczne – przykład 2: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1689675"/>
            <a:ext cx="10820400" cy="437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endParaRPr lang="pl-PL" sz="1000" dirty="0" smtClean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pl-PL" sz="3200" dirty="0" smtClean="0">
                <a:solidFill>
                  <a:srgbClr val="FF0000"/>
                </a:solidFill>
              </a:rPr>
              <a:t>DECYDENT czyta tylko dokumenty papierowe.</a:t>
            </a:r>
            <a:endParaRPr lang="pl-PL" sz="320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endParaRPr lang="pl-PL" sz="3200" dirty="0" smtClean="0"/>
          </a:p>
          <a:p>
            <a:pPr>
              <a:spcAft>
                <a:spcPts val="300"/>
              </a:spcAft>
            </a:pPr>
            <a:r>
              <a:rPr lang="pl-PL" sz="3200" dirty="0" smtClean="0">
                <a:solidFill>
                  <a:srgbClr val="00B050"/>
                </a:solidFill>
              </a:rPr>
              <a:t>Możliwe rozwiązanie: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 smtClean="0"/>
              <a:t>Osobista drukarka dla Decydenta, na której osobiście wydrukuje otrzymany materiał elektroniczny – unikamy konfliktu wersji;</a:t>
            </a:r>
            <a:endParaRPr lang="pl-PL" sz="3200" dirty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 smtClean="0"/>
              <a:t>Po przeczytaniu wydruku Decydent podpisuje wersję elektroniczną będąc pewien, że podpisuje to co przeczytał. 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9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889000" y="1689675"/>
            <a:ext cx="10820400" cy="377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endParaRPr lang="pl-PL" sz="1600" dirty="0" smtClean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pl-PL" sz="5400" dirty="0" smtClean="0">
                <a:solidFill>
                  <a:srgbClr val="FF0000"/>
                </a:solidFill>
              </a:rPr>
              <a:t>NIE MAMY WYBORU !!!</a:t>
            </a:r>
            <a:endParaRPr lang="pl-PL" sz="540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endParaRPr lang="pl-PL" sz="5400" dirty="0" smtClean="0"/>
          </a:p>
          <a:p>
            <a:pPr>
              <a:spcAft>
                <a:spcPts val="300"/>
              </a:spcAft>
            </a:pPr>
            <a:r>
              <a:rPr lang="pl-PL" sz="5400" dirty="0" smtClean="0">
                <a:solidFill>
                  <a:srgbClr val="FF0000"/>
                </a:solidFill>
              </a:rPr>
              <a:t>Wszyscy jesteśmy skazani na elektronikę. 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62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89000" y="1104900"/>
            <a:ext cx="108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3399"/>
                </a:solidFill>
              </a:rPr>
              <a:t>Gdzie kupić ?</a:t>
            </a:r>
            <a:endParaRPr lang="pl-PL" sz="2800" b="1" dirty="0">
              <a:solidFill>
                <a:srgbClr val="003399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89000" y="2006600"/>
            <a:ext cx="4241800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l-PL" sz="3200" dirty="0" smtClean="0"/>
              <a:t>Podmioty uprawnione do wystawiania kwalifikowanych podpisów elektronicznych:</a:t>
            </a:r>
          </a:p>
          <a:p>
            <a:pPr>
              <a:spcAft>
                <a:spcPts val="300"/>
              </a:spcAft>
            </a:pPr>
            <a:endParaRPr lang="pl-PL" sz="2400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2872" y="1104900"/>
            <a:ext cx="2826183" cy="52959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55513" y="5846404"/>
            <a:ext cx="432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i="1" dirty="0">
                <a:latin typeface="Calibri" panose="020F0502020204030204" pitchFamily="34" charset="0"/>
              </a:rPr>
              <a:t>źródło: Narodowe Centrum Certyfikacji</a:t>
            </a:r>
          </a:p>
        </p:txBody>
      </p:sp>
    </p:spTree>
    <p:extLst>
      <p:ext uri="{BB962C8B-B14F-4D97-AF65-F5344CB8AC3E}">
        <p14:creationId xmlns:p14="http://schemas.microsoft.com/office/powerpoint/2010/main" val="18876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3399"/>
                </a:solidFill>
              </a:rPr>
              <a:t>Kwalifikowany podpis elektroniczny – </a:t>
            </a:r>
            <a:r>
              <a:rPr lang="pl-PL" sz="3200" b="1" dirty="0" smtClean="0">
                <a:solidFill>
                  <a:srgbClr val="003399"/>
                </a:solidFill>
              </a:rPr>
              <a:t>korzyści: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1689675"/>
            <a:ext cx="108204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 smtClean="0"/>
              <a:t>Można </a:t>
            </a:r>
            <a:r>
              <a:rPr lang="pl-PL" sz="3200" dirty="0"/>
              <a:t>kopiować – powstaje wiele </a:t>
            </a:r>
            <a:r>
              <a:rPr lang="pl-PL" sz="3200" u="sng" dirty="0" smtClean="0"/>
              <a:t>oryginałów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l-PL" sz="3200" dirty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/>
              <a:t>Minimalne dane to: imię, nazwisko, PESEL – można podpisywać korespondencję </a:t>
            </a:r>
            <a:r>
              <a:rPr lang="pl-PL" sz="3200" dirty="0" smtClean="0"/>
              <a:t>prywatną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l-PL" sz="3200" dirty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/>
              <a:t>Wygoda przesyłania: e-mail, chmura, CD/DVD, USB, </a:t>
            </a:r>
            <a:r>
              <a:rPr lang="pl-PL" sz="3200" dirty="0" err="1"/>
              <a:t>ePUAP</a:t>
            </a:r>
            <a:endParaRPr lang="pl-PL" sz="3200" dirty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l-PL" sz="3200" dirty="0" smtClean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 smtClean="0"/>
              <a:t>Wygoda </a:t>
            </a:r>
            <a:r>
              <a:rPr lang="pl-PL" sz="3200" dirty="0"/>
              <a:t>dla Szefa/-owej: Szef/-owa podpisuje, Asystent/-ka wysyła przez </a:t>
            </a:r>
            <a:r>
              <a:rPr lang="pl-PL" sz="3200" dirty="0" err="1" smtClean="0"/>
              <a:t>ePUAP</a:t>
            </a:r>
            <a:endParaRPr lang="pl-PL" sz="3200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1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3399"/>
                </a:solidFill>
              </a:rPr>
              <a:t>Rodzaje kwalifikowanych podpisów elektronicznych (1):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1689675"/>
            <a:ext cx="10820400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b="1" dirty="0" err="1" smtClean="0"/>
              <a:t>XAdES</a:t>
            </a:r>
            <a:r>
              <a:rPr lang="pl-PL" sz="3200" b="1" dirty="0" smtClean="0"/>
              <a:t>-BES</a:t>
            </a:r>
            <a:r>
              <a:rPr lang="pl-PL" sz="3200" dirty="0" smtClean="0"/>
              <a:t> </a:t>
            </a:r>
            <a:r>
              <a:rPr lang="pl-PL" sz="3200" dirty="0"/>
              <a:t>(Basic </a:t>
            </a:r>
            <a:r>
              <a:rPr lang="pl-PL" sz="3200" dirty="0" err="1"/>
              <a:t>Electronic</a:t>
            </a:r>
            <a:r>
              <a:rPr lang="pl-PL" sz="3200" dirty="0"/>
              <a:t> </a:t>
            </a:r>
            <a:r>
              <a:rPr lang="pl-PL" sz="3200" dirty="0" err="1"/>
              <a:t>Signature</a:t>
            </a:r>
            <a:r>
              <a:rPr lang="pl-PL" sz="3200" dirty="0"/>
              <a:t>) - podstawowa forma rozwijająca XML-</a:t>
            </a:r>
            <a:r>
              <a:rPr lang="pl-PL" sz="3200" dirty="0" err="1"/>
              <a:t>DSig</a:t>
            </a:r>
            <a:r>
              <a:rPr lang="pl-PL" sz="3200" dirty="0"/>
              <a:t> o </a:t>
            </a:r>
            <a:r>
              <a:rPr lang="pl-PL" sz="3200" b="1" u="sng" dirty="0"/>
              <a:t>czas lokalny</a:t>
            </a:r>
            <a:r>
              <a:rPr lang="pl-PL" sz="3200" dirty="0"/>
              <a:t>, miejsce, role osoby składającej podpis, ścieżkę certyfikacji, stemple czasowe na wybranych lub wszystkich referencjach oraz dodatkowe podpisy (podpis wielokrotny, kontrasygnaty</a:t>
            </a:r>
            <a:r>
              <a:rPr lang="pl-PL" sz="3200" dirty="0" smtClean="0"/>
              <a:t>)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b="1" dirty="0" err="1" smtClean="0"/>
              <a:t>XAdES</a:t>
            </a:r>
            <a:r>
              <a:rPr lang="pl-PL" sz="3200" b="1" dirty="0" smtClean="0"/>
              <a:t>-T</a:t>
            </a:r>
            <a:r>
              <a:rPr lang="pl-PL" sz="3200" dirty="0" smtClean="0"/>
              <a:t> </a:t>
            </a:r>
            <a:r>
              <a:rPr lang="pl-PL" sz="3200" dirty="0"/>
              <a:t>(</a:t>
            </a:r>
            <a:r>
              <a:rPr lang="pl-PL" sz="3200" dirty="0" err="1"/>
              <a:t>timestamp</a:t>
            </a:r>
            <a:r>
              <a:rPr lang="pl-PL" sz="3200" dirty="0"/>
              <a:t>) - </a:t>
            </a:r>
            <a:r>
              <a:rPr lang="pl-PL" sz="3200" b="1" u="sng" dirty="0"/>
              <a:t>dodaje stempel czasowy wystawiony przez urząd znakujący czasem </a:t>
            </a:r>
            <a:r>
              <a:rPr lang="pl-PL" sz="3200" dirty="0"/>
              <a:t>na </a:t>
            </a:r>
            <a:r>
              <a:rPr lang="pl-PL" sz="3200" dirty="0" err="1"/>
              <a:t>ds:SignatureValue</a:t>
            </a:r>
            <a:r>
              <a:rPr lang="pl-PL" sz="3200" dirty="0"/>
              <a:t>(sygnatura podpisu), zapewnia to istnienie podpisu w danym momencie </a:t>
            </a:r>
            <a:r>
              <a:rPr lang="pl-PL" sz="3200" dirty="0" smtClean="0"/>
              <a:t>czasowym</a:t>
            </a:r>
            <a:endParaRPr lang="pl-PL" sz="3200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52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3399"/>
                </a:solidFill>
              </a:rPr>
              <a:t>Pewność daty podpisu tylko ze znacznikiem czasu !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15</a:t>
            </a:fld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0" y="1930977"/>
            <a:ext cx="5686425" cy="31623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62" y="2159577"/>
            <a:ext cx="56673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3399"/>
                </a:solidFill>
              </a:rPr>
              <a:t>Rodzaje kwalifikowanych podpisów elektronicznych (2):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1689675"/>
            <a:ext cx="10820400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b="1" dirty="0" err="1" smtClean="0"/>
              <a:t>XAdES</a:t>
            </a:r>
            <a:r>
              <a:rPr lang="pl-PL" sz="3200" b="1" dirty="0" smtClean="0"/>
              <a:t>-C </a:t>
            </a:r>
            <a:r>
              <a:rPr lang="pl-PL" sz="3200" dirty="0"/>
              <a:t>(</a:t>
            </a:r>
            <a:r>
              <a:rPr lang="pl-PL" sz="3200" dirty="0" err="1"/>
              <a:t>complete</a:t>
            </a:r>
            <a:r>
              <a:rPr lang="pl-PL" sz="3200" dirty="0"/>
              <a:t>) - dodaje identyfikatory do certyfikatów użytych do wygenerowania podpisu np. ścieżka certyfikacyjna, certyfikat urzędu znakującego czasem, certyfikat serwera OCSP oraz identyfikatory do danych odwołanych (</a:t>
            </a:r>
            <a:r>
              <a:rPr lang="pl-PL" sz="3200" dirty="0" err="1"/>
              <a:t>revocation</a:t>
            </a:r>
            <a:r>
              <a:rPr lang="pl-PL" sz="3200" dirty="0"/>
              <a:t> data) np. CRL, identyfikator odpowiedzi serwera OCSP oraz "</a:t>
            </a:r>
            <a:r>
              <a:rPr lang="pl-PL" sz="3200" dirty="0" err="1"/>
              <a:t>others</a:t>
            </a:r>
            <a:r>
              <a:rPr lang="pl-PL" sz="3200" dirty="0" smtClean="0"/>
              <a:t>"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b="1" dirty="0" err="1" smtClean="0"/>
              <a:t>XAdES</a:t>
            </a:r>
            <a:r>
              <a:rPr lang="pl-PL" sz="3200" b="1" dirty="0" smtClean="0"/>
              <a:t>-X</a:t>
            </a:r>
            <a:r>
              <a:rPr lang="pl-PL" sz="3200" dirty="0" smtClean="0"/>
              <a:t> </a:t>
            </a:r>
            <a:r>
              <a:rPr lang="pl-PL" sz="3200" dirty="0"/>
              <a:t>(</a:t>
            </a:r>
            <a:r>
              <a:rPr lang="pl-PL" sz="3200" dirty="0" err="1"/>
              <a:t>extended</a:t>
            </a:r>
            <a:r>
              <a:rPr lang="pl-PL" sz="3200" dirty="0"/>
              <a:t>) - dodaje stemple czasowe wystawiony przez urząd znakujący czasem na elementach dodanych przez </a:t>
            </a:r>
            <a:r>
              <a:rPr lang="pl-PL" sz="3200" dirty="0" err="1" smtClean="0"/>
              <a:t>XAdES</a:t>
            </a:r>
            <a:r>
              <a:rPr lang="pl-PL" sz="3200" dirty="0" smtClean="0"/>
              <a:t>-C</a:t>
            </a:r>
            <a:endParaRPr lang="pl-PL" sz="3200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75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3399"/>
                </a:solidFill>
              </a:rPr>
              <a:t>Rodzaje kwalifikowanych podpisów elektronicznych (3):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2179202"/>
            <a:ext cx="1082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b="1" dirty="0" err="1" smtClean="0"/>
              <a:t>XAdES</a:t>
            </a:r>
            <a:r>
              <a:rPr lang="pl-PL" sz="3200" b="1" dirty="0" smtClean="0"/>
              <a:t>-A </a:t>
            </a:r>
            <a:r>
              <a:rPr lang="pl-PL" sz="3200" dirty="0"/>
              <a:t>(</a:t>
            </a:r>
            <a:r>
              <a:rPr lang="pl-PL" sz="3200" dirty="0" err="1"/>
              <a:t>archival</a:t>
            </a:r>
            <a:r>
              <a:rPr lang="pl-PL" sz="3200" dirty="0"/>
              <a:t>) - dodaje okresowo stemple czasowe (np. raz na rok) wystawione przez urząd znakujący czasem dla wielu elementów podpisu, </a:t>
            </a:r>
            <a:r>
              <a:rPr lang="pl-PL" sz="3200" u="sng" dirty="0"/>
              <a:t>chroni to przed osłabieniem siły kryptograficznej </a:t>
            </a:r>
            <a:r>
              <a:rPr lang="pl-PL" sz="3200" u="sng" dirty="0" smtClean="0"/>
              <a:t>podpisu</a:t>
            </a:r>
            <a:endParaRPr lang="pl-PL" sz="3200" u="sng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39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03200" y="1104900"/>
            <a:ext cx="36853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200" b="1" dirty="0" smtClean="0">
              <a:solidFill>
                <a:srgbClr val="003399"/>
              </a:solidFill>
            </a:endParaRPr>
          </a:p>
          <a:p>
            <a:endParaRPr lang="pl-PL" sz="3200" b="1" dirty="0">
              <a:solidFill>
                <a:srgbClr val="003399"/>
              </a:solidFill>
            </a:endParaRPr>
          </a:p>
          <a:p>
            <a:r>
              <a:rPr lang="pl-PL" sz="3200" b="1" dirty="0" smtClean="0">
                <a:solidFill>
                  <a:srgbClr val="003399"/>
                </a:solidFill>
              </a:rPr>
              <a:t>Oprogramowanie SZAFIR pozwala na zastosowanie różnych podpisów</a:t>
            </a:r>
            <a:endParaRPr lang="pl-PL" sz="3200" b="1" dirty="0">
              <a:solidFill>
                <a:srgbClr val="003399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805" y="970694"/>
            <a:ext cx="81724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3399"/>
                </a:solidFill>
              </a:rPr>
              <a:t>Rodzaje kwalifikowanych podpisów elektronicznych </a:t>
            </a:r>
            <a:r>
              <a:rPr lang="pl-PL" sz="3200" b="1" dirty="0" smtClean="0">
                <a:solidFill>
                  <a:srgbClr val="003399"/>
                </a:solidFill>
              </a:rPr>
              <a:t>(4):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2179202"/>
            <a:ext cx="108204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b="1" dirty="0" err="1"/>
              <a:t>XAdES</a:t>
            </a:r>
            <a:r>
              <a:rPr lang="pl-PL" sz="3200" b="1" dirty="0"/>
              <a:t> (XML Advanced </a:t>
            </a:r>
            <a:r>
              <a:rPr lang="pl-PL" sz="3200" b="1" dirty="0" err="1"/>
              <a:t>Electronic</a:t>
            </a:r>
            <a:r>
              <a:rPr lang="pl-PL" sz="3200" b="1" dirty="0"/>
              <a:t> </a:t>
            </a:r>
            <a:r>
              <a:rPr lang="pl-PL" sz="3200" b="1" dirty="0" err="1"/>
              <a:t>Signatures</a:t>
            </a:r>
            <a:r>
              <a:rPr lang="pl-PL" sz="3200" b="1" dirty="0"/>
              <a:t>) </a:t>
            </a:r>
            <a:r>
              <a:rPr lang="pl-PL" sz="3200" dirty="0" smtClean="0"/>
              <a:t>– najpopularniejszy format </a:t>
            </a:r>
            <a:r>
              <a:rPr lang="pl-PL" sz="3200" dirty="0"/>
              <a:t>kwalifikowanego podpisu </a:t>
            </a:r>
            <a:r>
              <a:rPr lang="pl-PL" sz="3200" dirty="0" smtClean="0"/>
              <a:t>elektronicznego w administracji publicznej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l-PL" sz="3200" u="sng" dirty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3200" b="1" dirty="0" err="1"/>
              <a:t>PAdES</a:t>
            </a:r>
            <a:r>
              <a:rPr lang="en-US" sz="3200" b="1" dirty="0"/>
              <a:t> (PDF Advanced Electronic Signatures)</a:t>
            </a:r>
            <a:r>
              <a:rPr lang="en-US" sz="3200" dirty="0"/>
              <a:t> </a:t>
            </a:r>
            <a:r>
              <a:rPr lang="pl-PL" sz="3200" dirty="0" smtClean="0"/>
              <a:t>– stosowany w plikach PDF</a:t>
            </a:r>
            <a:endParaRPr lang="pl-PL" sz="3200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00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3399"/>
                </a:solidFill>
              </a:rPr>
              <a:t>Elementy szkolenia: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89000" y="1997363"/>
            <a:ext cx="10820400" cy="323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b="1" u="sng" dirty="0" smtClean="0">
                <a:solidFill>
                  <a:srgbClr val="003399"/>
                </a:solidFill>
              </a:rPr>
              <a:t>Kwalifikowany podpis elektroniczny</a:t>
            </a:r>
          </a:p>
          <a:p>
            <a:pPr>
              <a:spcAft>
                <a:spcPts val="300"/>
              </a:spcAft>
            </a:pPr>
            <a:endParaRPr lang="pl-PL" sz="3200" dirty="0" smtClean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 smtClean="0"/>
              <a:t>Dlaczego </a:t>
            </a:r>
            <a:r>
              <a:rPr lang="pl-PL" sz="3200" dirty="0" err="1"/>
              <a:t>ePUAP</a:t>
            </a:r>
            <a:r>
              <a:rPr lang="pl-PL" sz="3200" dirty="0"/>
              <a:t> ?</a:t>
            </a:r>
          </a:p>
          <a:p>
            <a:pPr>
              <a:spcAft>
                <a:spcPts val="300"/>
              </a:spcAft>
            </a:pPr>
            <a:endParaRPr lang="pl-PL" sz="3200" dirty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/>
              <a:t>Jak nie </a:t>
            </a:r>
            <a:r>
              <a:rPr lang="pl-PL" sz="3200" dirty="0" err="1"/>
              <a:t>ePUAP</a:t>
            </a:r>
            <a:r>
              <a:rPr lang="pl-PL" sz="3200" dirty="0"/>
              <a:t> to co ?</a:t>
            </a:r>
          </a:p>
          <a:p>
            <a:pPr>
              <a:spcAft>
                <a:spcPts val="300"/>
              </a:spcAft>
            </a:pPr>
            <a:endParaRPr lang="pl-PL" sz="3200" dirty="0">
              <a:solidFill>
                <a:srgbClr val="003399"/>
              </a:solidFill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5082" y="1861000"/>
            <a:ext cx="3085698" cy="8181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15" y="3718150"/>
            <a:ext cx="3005231" cy="47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3399"/>
                </a:solidFill>
              </a:rPr>
              <a:t>Przykłady podpisów: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2179202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l-PL" sz="3200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20</a:t>
            </a:fld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50" y="4094144"/>
            <a:ext cx="10955549" cy="184541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51" y="1953635"/>
            <a:ext cx="10800000" cy="18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2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368" y="1025610"/>
            <a:ext cx="4438402" cy="353715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3399"/>
                </a:solidFill>
              </a:rPr>
              <a:t>Jak podpisać ?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21</a:t>
            </a:fld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23" y="1689675"/>
            <a:ext cx="4495250" cy="263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561" y="2669309"/>
            <a:ext cx="4676234" cy="38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3399"/>
                </a:solidFill>
              </a:rPr>
              <a:t>Elementy szkolenia: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89000" y="1997363"/>
            <a:ext cx="10820400" cy="323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 smtClean="0"/>
              <a:t>Kwalifikowany podpis elektroniczny</a:t>
            </a:r>
          </a:p>
          <a:p>
            <a:pPr>
              <a:spcAft>
                <a:spcPts val="300"/>
              </a:spcAft>
            </a:pPr>
            <a:endParaRPr lang="pl-PL" sz="3200" dirty="0" smtClean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b="1" u="sng" dirty="0" smtClean="0">
                <a:solidFill>
                  <a:srgbClr val="003399"/>
                </a:solidFill>
              </a:rPr>
              <a:t>Dlaczego </a:t>
            </a:r>
            <a:r>
              <a:rPr lang="pl-PL" sz="3200" b="1" u="sng" dirty="0" err="1">
                <a:solidFill>
                  <a:srgbClr val="003399"/>
                </a:solidFill>
              </a:rPr>
              <a:t>ePUAP</a:t>
            </a:r>
            <a:r>
              <a:rPr lang="pl-PL" sz="3200" b="1" u="sng" dirty="0">
                <a:solidFill>
                  <a:srgbClr val="003399"/>
                </a:solidFill>
              </a:rPr>
              <a:t> ?</a:t>
            </a:r>
          </a:p>
          <a:p>
            <a:pPr>
              <a:spcAft>
                <a:spcPts val="300"/>
              </a:spcAft>
            </a:pPr>
            <a:endParaRPr lang="pl-PL" sz="3200" dirty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/>
              <a:t>Jak nie </a:t>
            </a:r>
            <a:r>
              <a:rPr lang="pl-PL" sz="3200" dirty="0" err="1"/>
              <a:t>ePUAP</a:t>
            </a:r>
            <a:r>
              <a:rPr lang="pl-PL" sz="3200" dirty="0"/>
              <a:t> to co ?</a:t>
            </a:r>
          </a:p>
          <a:p>
            <a:pPr>
              <a:spcAft>
                <a:spcPts val="300"/>
              </a:spcAft>
            </a:pPr>
            <a:endParaRPr lang="pl-PL" sz="3200" dirty="0">
              <a:solidFill>
                <a:srgbClr val="003399"/>
              </a:solidFill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5082" y="1861000"/>
            <a:ext cx="3085698" cy="8181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15" y="3718150"/>
            <a:ext cx="3005231" cy="47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3399"/>
                </a:solidFill>
              </a:rPr>
              <a:t>Dlaczego </a:t>
            </a:r>
            <a:r>
              <a:rPr lang="pl-PL" sz="3200" b="1" dirty="0" err="1">
                <a:solidFill>
                  <a:srgbClr val="003399"/>
                </a:solidFill>
              </a:rPr>
              <a:t>ePUAP</a:t>
            </a:r>
            <a:r>
              <a:rPr lang="pl-PL" sz="3200" b="1" dirty="0">
                <a:solidFill>
                  <a:srgbClr val="003399"/>
                </a:solidFill>
              </a:rPr>
              <a:t> </a:t>
            </a:r>
            <a:r>
              <a:rPr lang="pl-PL" sz="3200" b="1" dirty="0" smtClean="0">
                <a:solidFill>
                  <a:srgbClr val="003399"/>
                </a:solidFill>
              </a:rPr>
              <a:t>(1) ? 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1997363"/>
            <a:ext cx="10820400" cy="430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 smtClean="0"/>
              <a:t>Jedyna </a:t>
            </a:r>
            <a:r>
              <a:rPr lang="pl-PL" sz="3200" dirty="0"/>
              <a:t>taka platforma dostępna </a:t>
            </a:r>
            <a:r>
              <a:rPr lang="pl-PL" sz="3200" dirty="0" smtClean="0"/>
              <a:t>dla COPE MSWiA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l-PL" sz="3200" dirty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 smtClean="0"/>
              <a:t>Zapewnia pewien stopień poufności korespondencji</a:t>
            </a:r>
            <a:endParaRPr lang="pl-PL" sz="3200" dirty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l-PL" sz="3200" dirty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/>
              <a:t>Darmowy podpis </a:t>
            </a:r>
            <a:r>
              <a:rPr lang="pl-PL" sz="3200" dirty="0" smtClean="0"/>
              <a:t>elektroniczny – </a:t>
            </a:r>
            <a:r>
              <a:rPr lang="pl-PL" sz="3200" b="1" u="sng" dirty="0" smtClean="0">
                <a:solidFill>
                  <a:srgbClr val="FF0000"/>
                </a:solidFill>
              </a:rPr>
              <a:t>NIE dla administracji !!!</a:t>
            </a:r>
            <a:endParaRPr lang="pl-PL" sz="3200" b="1" u="sng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l-PL" sz="3200" dirty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b="1" u="sng" dirty="0" smtClean="0"/>
              <a:t>Generuje </a:t>
            </a:r>
            <a:r>
              <a:rPr lang="pl-PL" sz="3200" b="1" u="sng" dirty="0"/>
              <a:t>UPP – Urzędowe Poświadczenie Przedłożenia</a:t>
            </a:r>
          </a:p>
          <a:p>
            <a:pPr>
              <a:spcAft>
                <a:spcPts val="300"/>
              </a:spcAft>
            </a:pPr>
            <a:endParaRPr lang="pl-PL" sz="3200" dirty="0">
              <a:solidFill>
                <a:srgbClr val="003399"/>
              </a:solidFill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436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52055" y="2379518"/>
            <a:ext cx="276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3399"/>
                </a:solidFill>
              </a:rPr>
              <a:t>UPP – Urzędowe Poświadczenie Przedłożenia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24</a:t>
            </a:fld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7876" y="230909"/>
            <a:ext cx="7627031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44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397164" y="1104900"/>
            <a:ext cx="1131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l-PL" sz="3200" b="1" dirty="0">
                <a:solidFill>
                  <a:srgbClr val="003399"/>
                </a:solidFill>
              </a:rPr>
              <a:t>Dlaczego </a:t>
            </a:r>
            <a:r>
              <a:rPr lang="pl-PL" sz="3200" b="1" dirty="0" err="1">
                <a:solidFill>
                  <a:srgbClr val="003399"/>
                </a:solidFill>
              </a:rPr>
              <a:t>ePUAP</a:t>
            </a:r>
            <a:r>
              <a:rPr lang="pl-PL" sz="3200" b="1" dirty="0">
                <a:solidFill>
                  <a:srgbClr val="003399"/>
                </a:solidFill>
              </a:rPr>
              <a:t> </a:t>
            </a:r>
            <a:r>
              <a:rPr lang="pl-PL" sz="3200" b="1" dirty="0" smtClean="0">
                <a:solidFill>
                  <a:srgbClr val="003399"/>
                </a:solidFill>
              </a:rPr>
              <a:t>(2a) ?  </a:t>
            </a:r>
            <a:r>
              <a:rPr lang="pl-PL" sz="3200" dirty="0" smtClean="0">
                <a:sym typeface="Wingdings" panose="05000000000000000000" pitchFamily="2" charset="2"/>
              </a:rPr>
              <a:t></a:t>
            </a:r>
            <a:r>
              <a:rPr lang="pl-PL" sz="3200" dirty="0" smtClean="0"/>
              <a:t>  duża </a:t>
            </a:r>
            <a:r>
              <a:rPr lang="pl-PL" sz="3200" dirty="0"/>
              <a:t>objętość załączników (do 500MB)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25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769" y="1902290"/>
            <a:ext cx="3005231" cy="47955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86102"/>
            <a:ext cx="8982923" cy="495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Łącznik prosty ze strzałką 11"/>
          <p:cNvCxnSpPr/>
          <p:nvPr/>
        </p:nvCxnSpPr>
        <p:spPr>
          <a:xfrm flipH="1" flipV="1">
            <a:off x="1219200" y="6040582"/>
            <a:ext cx="1607127" cy="304800"/>
          </a:xfrm>
          <a:prstGeom prst="straightConnector1">
            <a:avLst/>
          </a:prstGeom>
          <a:ln w="38100">
            <a:solidFill>
              <a:srgbClr val="BE162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V="1">
            <a:off x="6822202" y="4036906"/>
            <a:ext cx="978470" cy="1859449"/>
          </a:xfrm>
          <a:prstGeom prst="straightConnector1">
            <a:avLst/>
          </a:prstGeom>
          <a:ln w="38100">
            <a:solidFill>
              <a:srgbClr val="BE162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1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397164" y="1104900"/>
            <a:ext cx="1131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l-PL" sz="3200" b="1" dirty="0">
                <a:solidFill>
                  <a:srgbClr val="003399"/>
                </a:solidFill>
              </a:rPr>
              <a:t>Dlaczego </a:t>
            </a:r>
            <a:r>
              <a:rPr lang="pl-PL" sz="3200" b="1" dirty="0" err="1">
                <a:solidFill>
                  <a:srgbClr val="003399"/>
                </a:solidFill>
              </a:rPr>
              <a:t>ePUAP</a:t>
            </a:r>
            <a:r>
              <a:rPr lang="pl-PL" sz="3200" b="1" dirty="0">
                <a:solidFill>
                  <a:srgbClr val="003399"/>
                </a:solidFill>
              </a:rPr>
              <a:t> </a:t>
            </a:r>
            <a:r>
              <a:rPr lang="pl-PL" sz="3200" b="1" dirty="0" smtClean="0">
                <a:solidFill>
                  <a:srgbClr val="003399"/>
                </a:solidFill>
              </a:rPr>
              <a:t>(2b) ?  </a:t>
            </a:r>
            <a:r>
              <a:rPr lang="pl-PL" sz="3200" dirty="0" smtClean="0">
                <a:sym typeface="Wingdings" panose="05000000000000000000" pitchFamily="2" charset="2"/>
              </a:rPr>
              <a:t></a:t>
            </a:r>
            <a:r>
              <a:rPr lang="pl-PL" sz="3200" dirty="0" smtClean="0"/>
              <a:t>  duża </a:t>
            </a:r>
            <a:r>
              <a:rPr lang="pl-PL" sz="3200" dirty="0"/>
              <a:t>objętość załączników (do 500MB)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26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769" y="1902290"/>
            <a:ext cx="3005231" cy="47955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747" y="1689674"/>
            <a:ext cx="8398110" cy="517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Łącznik prosty ze strzałką 10"/>
          <p:cNvCxnSpPr/>
          <p:nvPr/>
        </p:nvCxnSpPr>
        <p:spPr>
          <a:xfrm>
            <a:off x="3408218" y="3288145"/>
            <a:ext cx="2414156" cy="1807795"/>
          </a:xfrm>
          <a:prstGeom prst="straightConnector1">
            <a:avLst/>
          </a:prstGeom>
          <a:ln w="38100">
            <a:solidFill>
              <a:srgbClr val="BE162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3399"/>
                </a:solidFill>
              </a:rPr>
              <a:t>Dlaczego </a:t>
            </a:r>
            <a:r>
              <a:rPr lang="pl-PL" sz="3200" b="1" dirty="0" err="1">
                <a:solidFill>
                  <a:srgbClr val="003399"/>
                </a:solidFill>
              </a:rPr>
              <a:t>ePUAP</a:t>
            </a:r>
            <a:r>
              <a:rPr lang="pl-PL" sz="3200" b="1" dirty="0">
                <a:solidFill>
                  <a:srgbClr val="003399"/>
                </a:solidFill>
              </a:rPr>
              <a:t> </a:t>
            </a:r>
            <a:r>
              <a:rPr lang="pl-PL" sz="3200" b="1" dirty="0" smtClean="0">
                <a:solidFill>
                  <a:srgbClr val="003399"/>
                </a:solidFill>
              </a:rPr>
              <a:t>(3) ? 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1997363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 smtClean="0"/>
              <a:t>Pewność daty w rozumieniu art. 81 Kodeksu Cywilnego</a:t>
            </a:r>
            <a:endParaRPr lang="pl-PL" sz="3200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91654" y="2582138"/>
            <a:ext cx="11824499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l-PL" sz="2000" b="1" i="1" u="sng" dirty="0"/>
              <a:t>Art. 81 [Data pewna]</a:t>
            </a:r>
          </a:p>
          <a:p>
            <a:pPr>
              <a:spcAft>
                <a:spcPts val="300"/>
              </a:spcAft>
            </a:pPr>
            <a:r>
              <a:rPr lang="pl-PL" sz="2000" i="1" dirty="0" smtClean="0"/>
              <a:t>§ </a:t>
            </a:r>
            <a:r>
              <a:rPr lang="pl-PL" sz="2000" i="1" dirty="0"/>
              <a:t>1. Jeżeli ustawa uzależnia ważność albo określone skutki czynności prawnej od urzędowego poświadczenia daty, poświadczenie takie jest skuteczne także względem osób nieuczestniczących w dokonaniu tej czynności prawnej (data pewna).</a:t>
            </a:r>
          </a:p>
          <a:p>
            <a:pPr>
              <a:spcAft>
                <a:spcPts val="300"/>
              </a:spcAft>
            </a:pPr>
            <a:r>
              <a:rPr lang="pl-PL" sz="2000" i="1" dirty="0" smtClean="0"/>
              <a:t>§ </a:t>
            </a:r>
            <a:r>
              <a:rPr lang="pl-PL" sz="2000" i="1" dirty="0"/>
              <a:t>2. Czynność prawna ma datę pewną także w wypadkach następujących:</a:t>
            </a:r>
          </a:p>
          <a:p>
            <a:pPr>
              <a:spcAft>
                <a:spcPts val="300"/>
              </a:spcAft>
            </a:pPr>
            <a:r>
              <a:rPr lang="pl-PL" sz="2000" b="1" i="1" u="sng" dirty="0" smtClean="0"/>
              <a:t>1) w </a:t>
            </a:r>
            <a:r>
              <a:rPr lang="pl-PL" sz="2000" b="1" i="1" u="sng" dirty="0"/>
              <a:t>razie stwierdzenia dokonania czynności w jakimkolwiek dokumencie urzędowym - od daty dokumentu urzędowego</a:t>
            </a:r>
            <a:r>
              <a:rPr lang="pl-PL" sz="2000" i="1" dirty="0" smtClean="0"/>
              <a:t>; </a:t>
            </a:r>
            <a:r>
              <a:rPr lang="pl-PL" sz="2000" i="1" dirty="0" smtClean="0">
                <a:solidFill>
                  <a:srgbClr val="FF0000"/>
                </a:solidFill>
              </a:rPr>
              <a:t>(np. UPP na platformie </a:t>
            </a:r>
            <a:r>
              <a:rPr lang="pl-PL" sz="2000" i="1" dirty="0" err="1" smtClean="0">
                <a:solidFill>
                  <a:srgbClr val="FF0000"/>
                </a:solidFill>
              </a:rPr>
              <a:t>ePUAP</a:t>
            </a:r>
            <a:r>
              <a:rPr lang="pl-PL" sz="2000" i="1" dirty="0" smtClean="0">
                <a:solidFill>
                  <a:srgbClr val="FF0000"/>
                </a:solidFill>
              </a:rPr>
              <a:t>)</a:t>
            </a:r>
            <a:endParaRPr lang="pl-PL" sz="2000" i="1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pl-PL" sz="2000" i="1" dirty="0" smtClean="0"/>
              <a:t>2) w </a:t>
            </a:r>
            <a:r>
              <a:rPr lang="pl-PL" sz="2000" i="1" dirty="0"/>
              <a:t>razie umieszczenia na obejmującym czynność dokumencie jakiejkolwiek wzmianki przez organ państwowy, organ jednostki samorządu terytorialnego albo przez notariusza - od daty wzmianki;</a:t>
            </a:r>
          </a:p>
          <a:p>
            <a:pPr>
              <a:spcAft>
                <a:spcPts val="300"/>
              </a:spcAft>
            </a:pPr>
            <a:r>
              <a:rPr lang="pl-PL" sz="2000" i="1" dirty="0" smtClean="0"/>
              <a:t>3) </a:t>
            </a:r>
            <a:r>
              <a:rPr lang="pl-PL" sz="2000" b="1" i="1" u="sng" dirty="0" smtClean="0"/>
              <a:t>w </a:t>
            </a:r>
            <a:r>
              <a:rPr lang="pl-PL" sz="2000" b="1" i="1" u="sng" dirty="0"/>
              <a:t>razie opatrzenia kwalifikowanym elektronicznym znacznikiem czasu </a:t>
            </a:r>
            <a:r>
              <a:rPr lang="pl-PL" sz="2000" i="1" dirty="0"/>
              <a:t>dokumentu w postaci elektronicznej - od daty opatrzenia kwalifikowanym elektronicznym znacznikiem czasu. </a:t>
            </a:r>
          </a:p>
        </p:txBody>
      </p:sp>
    </p:spTree>
    <p:extLst>
      <p:ext uri="{BB962C8B-B14F-4D97-AF65-F5344CB8AC3E}">
        <p14:creationId xmlns:p14="http://schemas.microsoft.com/office/powerpoint/2010/main" val="41252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3399"/>
                </a:solidFill>
              </a:rPr>
              <a:t>Elementy szkolenia: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89000" y="1997363"/>
            <a:ext cx="10820400" cy="323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 smtClean="0"/>
              <a:t>Kwalifikowany podpis elektroniczny</a:t>
            </a:r>
          </a:p>
          <a:p>
            <a:pPr>
              <a:spcAft>
                <a:spcPts val="300"/>
              </a:spcAft>
            </a:pPr>
            <a:endParaRPr lang="pl-PL" sz="3200" dirty="0" smtClean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 smtClean="0"/>
              <a:t>Dlaczego </a:t>
            </a:r>
            <a:r>
              <a:rPr lang="pl-PL" sz="3200" dirty="0" err="1"/>
              <a:t>ePUAP</a:t>
            </a:r>
            <a:r>
              <a:rPr lang="pl-PL" sz="3200" dirty="0"/>
              <a:t> ?</a:t>
            </a:r>
          </a:p>
          <a:p>
            <a:pPr>
              <a:spcAft>
                <a:spcPts val="300"/>
              </a:spcAft>
            </a:pPr>
            <a:endParaRPr lang="pl-PL" sz="3200" dirty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b="1" u="sng" dirty="0">
                <a:solidFill>
                  <a:srgbClr val="003399"/>
                </a:solidFill>
              </a:rPr>
              <a:t>Jak nie </a:t>
            </a:r>
            <a:r>
              <a:rPr lang="pl-PL" sz="3200" b="1" u="sng" dirty="0" err="1">
                <a:solidFill>
                  <a:srgbClr val="003399"/>
                </a:solidFill>
              </a:rPr>
              <a:t>ePUAP</a:t>
            </a:r>
            <a:r>
              <a:rPr lang="pl-PL" sz="3200" b="1" u="sng" dirty="0">
                <a:solidFill>
                  <a:srgbClr val="003399"/>
                </a:solidFill>
              </a:rPr>
              <a:t> to co ?</a:t>
            </a:r>
          </a:p>
          <a:p>
            <a:pPr>
              <a:spcAft>
                <a:spcPts val="300"/>
              </a:spcAft>
            </a:pPr>
            <a:endParaRPr lang="pl-PL" sz="3200" dirty="0">
              <a:solidFill>
                <a:srgbClr val="003399"/>
              </a:solidFill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28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5082" y="1861000"/>
            <a:ext cx="3085698" cy="8181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15" y="3718150"/>
            <a:ext cx="3005231" cy="47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3399"/>
                </a:solidFill>
              </a:rPr>
              <a:t>Alternatywa dla </a:t>
            </a:r>
            <a:r>
              <a:rPr lang="pl-PL" sz="3200" b="1" dirty="0" err="1">
                <a:solidFill>
                  <a:srgbClr val="003399"/>
                </a:solidFill>
              </a:rPr>
              <a:t>ePUAP</a:t>
            </a:r>
            <a:r>
              <a:rPr lang="pl-PL" sz="3200" b="1" dirty="0">
                <a:solidFill>
                  <a:srgbClr val="003399"/>
                </a:solidFill>
              </a:rPr>
              <a:t> </a:t>
            </a:r>
            <a:r>
              <a:rPr lang="pl-PL" sz="3200" b="1" dirty="0" smtClean="0">
                <a:solidFill>
                  <a:srgbClr val="003399"/>
                </a:solidFill>
              </a:rPr>
              <a:t>(1):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1997363"/>
            <a:ext cx="10820400" cy="414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l-PL" sz="3200" dirty="0"/>
              <a:t>Inne środki komunikacji </a:t>
            </a:r>
            <a:r>
              <a:rPr lang="pl-PL" sz="3200" dirty="0" smtClean="0"/>
              <a:t>elektronicznej, w tym:</a:t>
            </a:r>
            <a:endParaRPr lang="pl-PL" sz="3200" dirty="0"/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3200" dirty="0" smtClean="0"/>
              <a:t>inna elektroniczna skrzynka podawcza </a:t>
            </a:r>
            <a:r>
              <a:rPr lang="pl-PL" sz="3200" dirty="0"/>
              <a:t>adresata, o której mowa w Ustawie z dnia 17 lutego 2005 r. o informatyzacji działalności podmiotów realizujących zadania publiczne (Dz.U. 2005 nr 64 poz. 565 z </a:t>
            </a:r>
            <a:r>
              <a:rPr lang="pl-PL" sz="3200" dirty="0" err="1"/>
              <a:t>późn</a:t>
            </a:r>
            <a:r>
              <a:rPr lang="pl-PL" sz="3200" dirty="0"/>
              <a:t>. </a:t>
            </a:r>
            <a:r>
              <a:rPr lang="pl-PL" sz="3200" dirty="0" err="1"/>
              <a:t>zm</a:t>
            </a:r>
            <a:r>
              <a:rPr lang="pl-PL" sz="3200" dirty="0" smtClean="0"/>
              <a:t>) </a:t>
            </a:r>
            <a:r>
              <a:rPr lang="pl-PL" sz="3200" b="1" dirty="0" smtClean="0">
                <a:solidFill>
                  <a:srgbClr val="FF0000"/>
                </a:solidFill>
              </a:rPr>
              <a:t>– w COPE MSWiA tylko </a:t>
            </a:r>
            <a:r>
              <a:rPr lang="pl-PL" sz="3200" b="1" dirty="0" err="1" smtClean="0">
                <a:solidFill>
                  <a:srgbClr val="FF0000"/>
                </a:solidFill>
              </a:rPr>
              <a:t>ePUAP</a:t>
            </a:r>
            <a:endParaRPr lang="pl-PL" sz="3200" b="1" dirty="0" smtClean="0">
              <a:solidFill>
                <a:srgbClr val="FF0000"/>
              </a:solidFill>
            </a:endParaRP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3200" dirty="0" smtClean="0"/>
              <a:t>CD/DVD</a:t>
            </a:r>
            <a:r>
              <a:rPr lang="pl-PL" sz="3200" dirty="0"/>
              <a:t>, </a:t>
            </a:r>
            <a:r>
              <a:rPr lang="pl-PL" sz="3200" dirty="0" smtClean="0"/>
              <a:t>USB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3200" dirty="0" smtClean="0"/>
              <a:t>„chmura” – dyski internetowe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97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3399"/>
                </a:solidFill>
              </a:rPr>
              <a:t>Podstawa prawna 1 - </a:t>
            </a:r>
            <a:r>
              <a:rPr lang="pl-PL" sz="3200" b="1" dirty="0" err="1" smtClean="0">
                <a:solidFill>
                  <a:srgbClr val="003399"/>
                </a:solidFill>
              </a:rPr>
              <a:t>eIDAS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1997363"/>
            <a:ext cx="10820400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l-PL" sz="3200" dirty="0"/>
              <a:t>ROZPORZĄDZENIE PARLAMENTU EUROPEJSKIEGO I RADY (UE) NR 910/2014</a:t>
            </a:r>
            <a:endParaRPr lang="pl-PL" sz="3200" dirty="0" smtClean="0"/>
          </a:p>
          <a:p>
            <a:pPr>
              <a:spcAft>
                <a:spcPts val="300"/>
              </a:spcAft>
            </a:pPr>
            <a:r>
              <a:rPr lang="pl-PL" sz="3200" dirty="0"/>
              <a:t>z dnia 23 lipca 2014 r.</a:t>
            </a:r>
          </a:p>
          <a:p>
            <a:pPr>
              <a:spcAft>
                <a:spcPts val="300"/>
              </a:spcAft>
            </a:pPr>
            <a:r>
              <a:rPr lang="pl-PL" sz="3200" u="sng" dirty="0"/>
              <a:t>w sprawie identyfikacji elektronicznej</a:t>
            </a:r>
            <a:r>
              <a:rPr lang="pl-PL" sz="3200" dirty="0"/>
              <a:t> i usług </a:t>
            </a:r>
            <a:endParaRPr lang="pl-PL" sz="3200" dirty="0" smtClean="0"/>
          </a:p>
          <a:p>
            <a:pPr>
              <a:spcAft>
                <a:spcPts val="300"/>
              </a:spcAft>
            </a:pPr>
            <a:r>
              <a:rPr lang="pl-PL" sz="3200" dirty="0" smtClean="0"/>
              <a:t>zaufania </a:t>
            </a:r>
            <a:r>
              <a:rPr lang="pl-PL" sz="3200" dirty="0"/>
              <a:t>w odniesieniu do transakcji </a:t>
            </a:r>
            <a:endParaRPr lang="pl-PL" sz="3200" dirty="0" smtClean="0"/>
          </a:p>
          <a:p>
            <a:pPr>
              <a:spcAft>
                <a:spcPts val="300"/>
              </a:spcAft>
            </a:pPr>
            <a:r>
              <a:rPr lang="pl-PL" sz="3200" dirty="0" smtClean="0"/>
              <a:t>elektronicznych </a:t>
            </a:r>
            <a:r>
              <a:rPr lang="pl-PL" sz="3200" dirty="0"/>
              <a:t>na rynku wewnętrznym </a:t>
            </a:r>
            <a:endParaRPr lang="pl-PL" sz="3200" dirty="0" smtClean="0"/>
          </a:p>
          <a:p>
            <a:pPr>
              <a:spcAft>
                <a:spcPts val="300"/>
              </a:spcAft>
            </a:pPr>
            <a:r>
              <a:rPr lang="pl-PL" sz="3200" dirty="0" smtClean="0"/>
              <a:t>oraz </a:t>
            </a:r>
            <a:r>
              <a:rPr lang="pl-PL" sz="3200" dirty="0"/>
              <a:t>uchylające dyrektywę 1999/93/WE</a:t>
            </a:r>
          </a:p>
          <a:p>
            <a:pPr>
              <a:spcAft>
                <a:spcPts val="300"/>
              </a:spcAft>
            </a:pPr>
            <a:endParaRPr lang="pl-PL" sz="3200" dirty="0">
              <a:solidFill>
                <a:srgbClr val="003399"/>
              </a:solidFill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8845" y="3117154"/>
            <a:ext cx="2679074" cy="24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3399"/>
                </a:solidFill>
              </a:rPr>
              <a:t>Alternatywa dla </a:t>
            </a:r>
            <a:r>
              <a:rPr lang="pl-PL" sz="3200" b="1" dirty="0" err="1">
                <a:solidFill>
                  <a:srgbClr val="003399"/>
                </a:solidFill>
              </a:rPr>
              <a:t>ePUAP</a:t>
            </a:r>
            <a:r>
              <a:rPr lang="pl-PL" sz="3200" b="1" dirty="0">
                <a:solidFill>
                  <a:srgbClr val="003399"/>
                </a:solidFill>
              </a:rPr>
              <a:t> </a:t>
            </a:r>
            <a:r>
              <a:rPr lang="pl-PL" sz="3200" b="1" dirty="0" smtClean="0">
                <a:solidFill>
                  <a:srgbClr val="003399"/>
                </a:solidFill>
              </a:rPr>
              <a:t>(2):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1997363"/>
            <a:ext cx="108204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l-PL" sz="3200" dirty="0"/>
              <a:t>Plik tekstowy z kwalifikowanym podpisem elektronicznym </a:t>
            </a:r>
            <a:r>
              <a:rPr lang="pl-PL" sz="3200" dirty="0" smtClean="0"/>
              <a:t>przesłany e-mailem (+ ewentualne załączniki)</a:t>
            </a:r>
          </a:p>
          <a:p>
            <a:pPr>
              <a:spcAft>
                <a:spcPts val="300"/>
              </a:spcAft>
            </a:pPr>
            <a:r>
              <a:rPr lang="pl-PL" sz="2800" i="1" dirty="0">
                <a:solidFill>
                  <a:srgbClr val="BE1622"/>
                </a:solidFill>
              </a:rPr>
              <a:t>Niniejszy dokument został przekazany adresatowi za pośrednictwem: elektronicznej platformy usług administracji publicznej </a:t>
            </a:r>
            <a:r>
              <a:rPr lang="pl-PL" sz="2800" i="1" dirty="0" err="1">
                <a:solidFill>
                  <a:srgbClr val="BE1622"/>
                </a:solidFill>
              </a:rPr>
              <a:t>ePUAP</a:t>
            </a:r>
            <a:r>
              <a:rPr lang="pl-PL" sz="2800" i="1" dirty="0">
                <a:solidFill>
                  <a:srgbClr val="BE1622"/>
                </a:solidFill>
              </a:rPr>
              <a:t> lub elektronicznej skrzynki podawczej adresata, o której mowa w Ustawie z dnia 17 lutego 2005 r. o informatyzacji działalności podmiotów realizujących zadania publiczne (Dz.U. 2005 nr 64 poz. 565 z </a:t>
            </a:r>
            <a:r>
              <a:rPr lang="pl-PL" sz="2800" i="1" dirty="0" err="1">
                <a:solidFill>
                  <a:srgbClr val="BE1622"/>
                </a:solidFill>
              </a:rPr>
              <a:t>późn</a:t>
            </a:r>
            <a:r>
              <a:rPr lang="pl-PL" sz="2800" i="1" dirty="0">
                <a:solidFill>
                  <a:srgbClr val="BE1622"/>
                </a:solidFill>
              </a:rPr>
              <a:t>. </a:t>
            </a:r>
            <a:r>
              <a:rPr lang="pl-PL" sz="2800" i="1" dirty="0" err="1">
                <a:solidFill>
                  <a:srgbClr val="BE1622"/>
                </a:solidFill>
              </a:rPr>
              <a:t>zm</a:t>
            </a:r>
            <a:r>
              <a:rPr lang="pl-PL" sz="2800" i="1" dirty="0">
                <a:solidFill>
                  <a:srgbClr val="BE1622"/>
                </a:solidFill>
              </a:rPr>
              <a:t>) wskazanej w Biuletynie Informacji Publicznej lub </a:t>
            </a:r>
            <a:r>
              <a:rPr lang="pl-PL" sz="2800" b="1" i="1" u="sng" dirty="0">
                <a:solidFill>
                  <a:srgbClr val="BE1622"/>
                </a:solidFill>
              </a:rPr>
              <a:t>na adres poczty elektronicznej adresata wskazany na stronie internetowej adresata jako adres do kontaktu</a:t>
            </a:r>
            <a:r>
              <a:rPr lang="pl-PL" sz="2800" i="1" dirty="0">
                <a:solidFill>
                  <a:srgbClr val="BE1622"/>
                </a:solidFill>
              </a:rPr>
              <a:t>.</a:t>
            </a:r>
          </a:p>
          <a:p>
            <a:pPr>
              <a:spcAft>
                <a:spcPts val="300"/>
              </a:spcAft>
            </a:pPr>
            <a:endParaRPr lang="pl-PL" sz="3200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88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3399"/>
                </a:solidFill>
              </a:rPr>
              <a:t>PROŚBA 1 z 2 dot. </a:t>
            </a:r>
            <a:r>
              <a:rPr lang="pl-PL" sz="3200" b="1" dirty="0" smtClean="0">
                <a:solidFill>
                  <a:srgbClr val="003399"/>
                </a:solidFill>
              </a:rPr>
              <a:t>wysyłania dokumentów elektronicznych: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2179202"/>
            <a:ext cx="10820400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600" dirty="0"/>
              <a:t>Skanujemy w </a:t>
            </a:r>
            <a:r>
              <a:rPr lang="pl-PL" sz="3600" dirty="0" smtClean="0"/>
              <a:t>racjonalnej rozdzielczości (max. 300 </a:t>
            </a:r>
            <a:r>
              <a:rPr lang="pl-PL" sz="3600" dirty="0" err="1" smtClean="0"/>
              <a:t>dpi</a:t>
            </a:r>
            <a:r>
              <a:rPr lang="pl-PL" sz="3600" dirty="0" smtClean="0"/>
              <a:t>)</a:t>
            </a:r>
            <a:endParaRPr lang="pl-PL" sz="3600" dirty="0"/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600" dirty="0"/>
              <a:t>Przesyłamy pliki .zip zamiast wielu oddzielnych plików</a:t>
            </a:r>
          </a:p>
          <a:p>
            <a:pPr>
              <a:spcAft>
                <a:spcPts val="300"/>
              </a:spcAft>
            </a:pPr>
            <a:r>
              <a:rPr lang="pl-PL" sz="3600" dirty="0"/>
              <a:t>lub</a:t>
            </a:r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600" dirty="0"/>
              <a:t>Łączymy oddzielne strony PDF w jeden dokument wielostronicowy – dostępne oprogramowanie DARMOWE lub OPEN SOURCE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66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3399"/>
                </a:solidFill>
              </a:rPr>
              <a:t>PROŚBA </a:t>
            </a:r>
            <a:r>
              <a:rPr lang="pl-PL" sz="3200" b="1" dirty="0" smtClean="0">
                <a:solidFill>
                  <a:srgbClr val="003399"/>
                </a:solidFill>
              </a:rPr>
              <a:t>2 </a:t>
            </a:r>
            <a:r>
              <a:rPr lang="pl-PL" sz="3200" b="1" dirty="0">
                <a:solidFill>
                  <a:srgbClr val="003399"/>
                </a:solidFill>
              </a:rPr>
              <a:t>z 2 dot. </a:t>
            </a:r>
            <a:r>
              <a:rPr lang="pl-PL" sz="3200" b="1" dirty="0" smtClean="0">
                <a:solidFill>
                  <a:srgbClr val="003399"/>
                </a:solidFill>
              </a:rPr>
              <a:t>wysyłania dokumentów elektronicznych: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2179202"/>
            <a:ext cx="108204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600" dirty="0" smtClean="0"/>
              <a:t>Prośba o CIERPLIWOŚĆ </a:t>
            </a:r>
            <a:r>
              <a:rPr lang="pl-PL" sz="3600" dirty="0" smtClean="0">
                <a:sym typeface="Wingdings" panose="05000000000000000000" pitchFamily="2" charset="2"/>
              </a:rPr>
              <a:t>  </a:t>
            </a:r>
          </a:p>
          <a:p>
            <a:pPr>
              <a:spcAft>
                <a:spcPts val="300"/>
              </a:spcAft>
            </a:pPr>
            <a:endParaRPr lang="pl-PL" sz="3600" dirty="0" smtClean="0">
              <a:sym typeface="Wingdings" panose="05000000000000000000" pitchFamily="2" charset="2"/>
            </a:endParaRPr>
          </a:p>
          <a:p>
            <a:pPr>
              <a:spcAft>
                <a:spcPts val="300"/>
              </a:spcAft>
            </a:pPr>
            <a:r>
              <a:rPr lang="pl-PL" sz="3600" dirty="0" smtClean="0">
                <a:sym typeface="Wingdings" panose="05000000000000000000" pitchFamily="2" charset="2"/>
              </a:rPr>
              <a:t>w przypadku problemów z weryfikacją Państwa podpisów elektronicznych</a:t>
            </a:r>
            <a:endParaRPr lang="pl-PL" sz="3600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3399"/>
                </a:solidFill>
              </a:rPr>
              <a:t>Dlaczego sprawdzamy podpisy do skutku ?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2179202"/>
            <a:ext cx="10820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l-PL" sz="3200" dirty="0"/>
              <a:t>Dwa skutki prawne podpisanego dokumentu</a:t>
            </a:r>
            <a:r>
              <a:rPr lang="pl-PL" sz="3200" dirty="0" smtClean="0"/>
              <a:t>:</a:t>
            </a:r>
          </a:p>
          <a:p>
            <a:pPr>
              <a:spcAft>
                <a:spcPts val="300"/>
              </a:spcAft>
            </a:pPr>
            <a:endParaRPr lang="pl-PL" sz="3200" dirty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/>
              <a:t>podstawa/zobowiązanie dla urzędu do rozpoczęcia </a:t>
            </a:r>
            <a:r>
              <a:rPr lang="pl-PL" sz="3200" dirty="0" smtClean="0"/>
              <a:t>działań;</a:t>
            </a:r>
            <a:endParaRPr lang="pl-PL" sz="3200" dirty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l-PL" sz="3200" dirty="0" smtClean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 smtClean="0"/>
              <a:t>odpowiedzialność Beneficjenta.</a:t>
            </a:r>
            <a:endParaRPr lang="pl-PL" sz="3200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9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003399"/>
                </a:solidFill>
              </a:rPr>
              <a:t>Własnoręczny </a:t>
            </a:r>
            <a:r>
              <a:rPr lang="pl-PL" sz="3600" b="1" dirty="0">
                <a:solidFill>
                  <a:srgbClr val="003399"/>
                </a:solidFill>
              </a:rPr>
              <a:t>vs. Elektroniczny – różnice podpisów (1</a:t>
            </a:r>
            <a:r>
              <a:rPr lang="pl-PL" sz="3600" b="1" dirty="0" smtClean="0">
                <a:solidFill>
                  <a:srgbClr val="003399"/>
                </a:solidFill>
              </a:rPr>
              <a:t>)</a:t>
            </a:r>
            <a:endParaRPr lang="pl-PL" sz="36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2179202"/>
            <a:ext cx="10820400" cy="360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600" dirty="0"/>
              <a:t>Podpisy własnoręczne mogą się nieznacznie różnić</a:t>
            </a:r>
          </a:p>
          <a:p>
            <a:pPr>
              <a:spcAft>
                <a:spcPts val="300"/>
              </a:spcAft>
            </a:pPr>
            <a:endParaRPr lang="pl-PL" sz="3600" dirty="0"/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600" dirty="0"/>
              <a:t>Zero-jedynkowość podpisu elektronicznego:</a:t>
            </a:r>
          </a:p>
          <a:p>
            <a:pPr>
              <a:spcAft>
                <a:spcPts val="300"/>
              </a:spcAft>
            </a:pPr>
            <a:r>
              <a:rPr lang="pl-PL" sz="3600" dirty="0"/>
              <a:t>JEST – gdy został </a:t>
            </a:r>
            <a:r>
              <a:rPr lang="pl-PL" sz="3600" b="1" u="sng" dirty="0"/>
              <a:t>kompletnie</a:t>
            </a:r>
            <a:r>
              <a:rPr lang="pl-PL" sz="3600" dirty="0"/>
              <a:t> zweryfikowany</a:t>
            </a:r>
          </a:p>
          <a:p>
            <a:pPr>
              <a:spcAft>
                <a:spcPts val="300"/>
              </a:spcAft>
            </a:pPr>
            <a:r>
              <a:rPr lang="pl-PL" sz="3600" dirty="0"/>
              <a:t>NIE MA – gdy czegokolwiek brakuje</a:t>
            </a:r>
          </a:p>
          <a:p>
            <a:pPr>
              <a:spcAft>
                <a:spcPts val="300"/>
              </a:spcAft>
            </a:pPr>
            <a:endParaRPr lang="pl-PL" sz="3600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08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003399"/>
                </a:solidFill>
              </a:rPr>
              <a:t>Własnoręczny </a:t>
            </a:r>
            <a:r>
              <a:rPr lang="pl-PL" sz="3600" b="1" dirty="0">
                <a:solidFill>
                  <a:srgbClr val="003399"/>
                </a:solidFill>
              </a:rPr>
              <a:t>vs. Elektroniczny – różnice podpisów </a:t>
            </a:r>
            <a:r>
              <a:rPr lang="pl-PL" sz="3600" b="1" dirty="0" smtClean="0">
                <a:solidFill>
                  <a:srgbClr val="003399"/>
                </a:solidFill>
              </a:rPr>
              <a:t>(2)</a:t>
            </a:r>
            <a:endParaRPr lang="pl-PL" sz="36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2179202"/>
            <a:ext cx="108204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600" dirty="0"/>
              <a:t>Podpisy własnoręczne – narzędzie: nasze oko, intuicja, inteligencja, w razie problemów grafolog</a:t>
            </a:r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l-PL" sz="3600" dirty="0"/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600" dirty="0"/>
              <a:t>Podpisy elektroniczne – jesteśmy skazani na narzędzia elektroniczne, na które nie mamy żadnego wpływu, a często nie rozumiemy sposobu ich działania – </a:t>
            </a:r>
            <a:r>
              <a:rPr lang="pl-PL" sz="3600" b="1" dirty="0"/>
              <a:t>klikamy do skutku </a:t>
            </a:r>
            <a:r>
              <a:rPr lang="pl-PL" sz="3600" b="1" dirty="0" smtClean="0"/>
              <a:t>!!!</a:t>
            </a:r>
            <a:endParaRPr lang="pl-PL" sz="3600" b="1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8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3399"/>
                </a:solidFill>
              </a:rPr>
              <a:t>Narzędzia weryfikacji podpisów: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88999" y="2179202"/>
            <a:ext cx="5807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600" dirty="0"/>
              <a:t>Weryfikatory kwalifikowanych podpisów </a:t>
            </a:r>
            <a:r>
              <a:rPr lang="pl-PL" sz="3600" dirty="0" smtClean="0"/>
              <a:t>elektronicznych – 5 szt. – od uprawnionych wystawców </a:t>
            </a:r>
            <a:endParaRPr lang="pl-PL" sz="3600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36</a:t>
            </a:fld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7763" y="923637"/>
            <a:ext cx="2772965" cy="546014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536123" y="6014449"/>
            <a:ext cx="432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i="1" dirty="0">
                <a:latin typeface="Calibri" panose="020F0502020204030204" pitchFamily="34" charset="0"/>
              </a:rPr>
              <a:t>źródło: Narodowe Centrum Certyfikacji</a:t>
            </a:r>
          </a:p>
        </p:txBody>
      </p:sp>
    </p:spTree>
    <p:extLst>
      <p:ext uri="{BB962C8B-B14F-4D97-AF65-F5344CB8AC3E}">
        <p14:creationId xmlns:p14="http://schemas.microsoft.com/office/powerpoint/2010/main" val="42784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37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02" y="1016299"/>
            <a:ext cx="6003925" cy="532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38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5" y="1081257"/>
            <a:ext cx="5763491" cy="515919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01" y="1078707"/>
            <a:ext cx="5806996" cy="51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0" y="110490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3399"/>
                </a:solidFill>
              </a:rPr>
              <a:t>Odpowiedzialność karna </a:t>
            </a:r>
            <a:r>
              <a:rPr lang="pl-PL" sz="3200" b="1" dirty="0" smtClean="0">
                <a:solidFill>
                  <a:srgbClr val="003399"/>
                </a:solidFill>
              </a:rPr>
              <a:t>w polskiej </a:t>
            </a:r>
            <a:r>
              <a:rPr lang="pl-PL" sz="3200" b="1" dirty="0">
                <a:solidFill>
                  <a:srgbClr val="003399"/>
                </a:solidFill>
              </a:rPr>
              <a:t>ustawie (Dz.U. z 2016 r. poz. 1579)</a:t>
            </a:r>
          </a:p>
          <a:p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32509" y="1905003"/>
            <a:ext cx="11683645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l-PL" sz="3200" b="1" dirty="0"/>
              <a:t>Art. 40 [Składanie kwalifikowanego podpisu bez uprawnień]</a:t>
            </a:r>
          </a:p>
          <a:p>
            <a:pPr marL="514350" indent="-514350">
              <a:spcAft>
                <a:spcPts val="300"/>
              </a:spcAft>
              <a:buAutoNum type="arabicPeriod"/>
            </a:pPr>
            <a:r>
              <a:rPr lang="pl-PL" sz="3200" dirty="0" smtClean="0"/>
              <a:t>Kto </a:t>
            </a:r>
            <a:r>
              <a:rPr lang="pl-PL" sz="3200" dirty="0"/>
              <a:t>składa kwalifikowany podpis elektroniczny </a:t>
            </a:r>
            <a:r>
              <a:rPr lang="pl-PL" sz="3200" dirty="0" smtClean="0"/>
              <a:t>lub </a:t>
            </a:r>
            <a:r>
              <a:rPr lang="pl-PL" sz="3200" dirty="0"/>
              <a:t>zaawansowany podpis elektroniczny </a:t>
            </a:r>
            <a:r>
              <a:rPr lang="pl-PL" sz="3200" dirty="0" smtClean="0"/>
              <a:t>z </a:t>
            </a:r>
            <a:r>
              <a:rPr lang="pl-PL" sz="3200" dirty="0"/>
              <a:t>wykorzystaniem danych do składania </a:t>
            </a:r>
            <a:r>
              <a:rPr lang="pl-PL" sz="3200" dirty="0" smtClean="0"/>
              <a:t>podpisu </a:t>
            </a:r>
            <a:r>
              <a:rPr lang="pl-PL" sz="3200" dirty="0"/>
              <a:t>elektronicznego przyporządkowanych do innej osoby,</a:t>
            </a:r>
          </a:p>
          <a:p>
            <a:pPr>
              <a:spcAft>
                <a:spcPts val="300"/>
              </a:spcAft>
            </a:pPr>
            <a:r>
              <a:rPr lang="pl-PL" sz="3200" dirty="0" smtClean="0"/>
              <a:t>podlega </a:t>
            </a:r>
            <a:r>
              <a:rPr lang="pl-PL" sz="3200" dirty="0"/>
              <a:t>grzywnie, karze ograniczenia wolności albo pozbawienia wolności </a:t>
            </a:r>
            <a:r>
              <a:rPr lang="pl-PL" sz="3200" b="1" u="sng" dirty="0"/>
              <a:t>do lat 3</a:t>
            </a:r>
            <a:r>
              <a:rPr lang="pl-PL" sz="3200" dirty="0"/>
              <a:t>.</a:t>
            </a:r>
          </a:p>
          <a:p>
            <a:pPr>
              <a:spcAft>
                <a:spcPts val="300"/>
              </a:spcAft>
            </a:pPr>
            <a:r>
              <a:rPr lang="pl-PL" sz="3200" dirty="0"/>
              <a:t>2. Tej samej karze podlega, kto składa kwalifikowaną pieczęć elektroniczną lub zaawansowaną pieczęć elektroniczną, nie będąc do tego uprawnionym</a:t>
            </a:r>
            <a:r>
              <a:rPr lang="pl-PL" sz="3200" dirty="0" smtClean="0"/>
              <a:t>.</a:t>
            </a:r>
            <a:endParaRPr lang="pl-PL" sz="3200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41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3399"/>
                </a:solidFill>
              </a:rPr>
              <a:t>Podstawa prawna 2 – polska ustawa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1997363"/>
            <a:ext cx="10820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l-PL" sz="3200" u="sng" dirty="0"/>
              <a:t>Ustawa o usługach zaufania</a:t>
            </a:r>
            <a:r>
              <a:rPr lang="pl-PL" sz="3200" dirty="0"/>
              <a:t> oraz identyfikacji elektronicznej</a:t>
            </a:r>
          </a:p>
          <a:p>
            <a:pPr>
              <a:spcAft>
                <a:spcPts val="300"/>
              </a:spcAft>
            </a:pPr>
            <a:endParaRPr lang="pl-PL" sz="3200" dirty="0"/>
          </a:p>
          <a:p>
            <a:pPr>
              <a:spcAft>
                <a:spcPts val="300"/>
              </a:spcAft>
            </a:pPr>
            <a:r>
              <a:rPr lang="pl-PL" sz="3200" dirty="0"/>
              <a:t>z dnia 5 września 2016 r. </a:t>
            </a:r>
            <a:endParaRPr lang="pl-PL" sz="3200" dirty="0" smtClean="0"/>
          </a:p>
          <a:p>
            <a:pPr>
              <a:spcAft>
                <a:spcPts val="300"/>
              </a:spcAft>
            </a:pPr>
            <a:endParaRPr lang="pl-PL" sz="3200" dirty="0" smtClean="0"/>
          </a:p>
          <a:p>
            <a:pPr>
              <a:spcAft>
                <a:spcPts val="300"/>
              </a:spcAft>
            </a:pPr>
            <a:r>
              <a:rPr lang="pl-PL" sz="3200" dirty="0" smtClean="0"/>
              <a:t>(</a:t>
            </a:r>
            <a:r>
              <a:rPr lang="pl-PL" sz="3200" dirty="0"/>
              <a:t>Dz.U. z 2016 r. poz. 1579)</a:t>
            </a:r>
          </a:p>
          <a:p>
            <a:pPr>
              <a:spcAft>
                <a:spcPts val="300"/>
              </a:spcAft>
            </a:pPr>
            <a:endParaRPr lang="pl-PL" sz="3200" dirty="0"/>
          </a:p>
          <a:p>
            <a:pPr>
              <a:spcAft>
                <a:spcPts val="300"/>
              </a:spcAft>
            </a:pPr>
            <a:endParaRPr lang="pl-PL" sz="3200" dirty="0">
              <a:solidFill>
                <a:srgbClr val="003399"/>
              </a:solidFill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983" y="3053488"/>
            <a:ext cx="4391899" cy="205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203200" y="1104900"/>
            <a:ext cx="11812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3399"/>
                </a:solidFill>
              </a:rPr>
              <a:t>CIEKAWOSTKA – też odpowiedzialność karna </a:t>
            </a:r>
            <a:r>
              <a:rPr lang="pl-PL" sz="2800" b="1" dirty="0">
                <a:solidFill>
                  <a:srgbClr val="003399"/>
                </a:solidFill>
              </a:rPr>
              <a:t>(Dz.U. z 2016 r. poz. 1579)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32509" y="1905003"/>
            <a:ext cx="116836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l-PL" sz="3200" b="1" dirty="0"/>
              <a:t>Art. 41 [Kopiowanie lub przechowywanie danych bez uprawnień] </a:t>
            </a:r>
            <a:r>
              <a:rPr lang="pl-PL" sz="3200" dirty="0"/>
              <a:t>Kto bez uprawnienia kopiuje lub </a:t>
            </a:r>
            <a:r>
              <a:rPr lang="pl-PL" sz="3200" b="1" dirty="0"/>
              <a:t>przechowuje nieprzyporządkowane do niego dane </a:t>
            </a:r>
            <a:r>
              <a:rPr lang="pl-PL" sz="3200" dirty="0"/>
              <a:t>do składania </a:t>
            </a:r>
            <a:r>
              <a:rPr lang="pl-PL" sz="3200" b="1" dirty="0"/>
              <a:t>zaawansowanego podpisu elektronicznego </a:t>
            </a:r>
            <a:r>
              <a:rPr lang="pl-PL" sz="3200" dirty="0"/>
              <a:t>lub pieczęci elektronicznej lub inne dane, które mogłyby służyć do ich </a:t>
            </a:r>
            <a:r>
              <a:rPr lang="pl-PL" sz="3200" dirty="0" smtClean="0"/>
              <a:t>odtworzenia, podlega </a:t>
            </a:r>
            <a:r>
              <a:rPr lang="pl-PL" sz="3200" dirty="0"/>
              <a:t>grzywnie, karze ograniczenia wolności albo pozbawienia wolności </a:t>
            </a:r>
            <a:r>
              <a:rPr lang="pl-PL" sz="3200" b="1" u="sng" dirty="0"/>
              <a:t>do lat 3</a:t>
            </a:r>
            <a:r>
              <a:rPr lang="pl-PL" sz="3200" dirty="0"/>
              <a:t>.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40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332508" y="4951991"/>
            <a:ext cx="11376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BE1622"/>
                </a:solidFill>
              </a:rPr>
              <a:t>UWAGA </a:t>
            </a:r>
            <a:r>
              <a:rPr lang="pl-PL" sz="2400" b="1" dirty="0" smtClean="0">
                <a:solidFill>
                  <a:srgbClr val="BE1622"/>
                </a:solidFill>
              </a:rPr>
              <a:t>!!! </a:t>
            </a:r>
            <a:endParaRPr lang="pl-PL" sz="2400" b="1" dirty="0">
              <a:solidFill>
                <a:srgbClr val="BE1622"/>
              </a:solidFill>
            </a:endParaRPr>
          </a:p>
          <a:p>
            <a:r>
              <a:rPr lang="pl-PL" sz="2400" b="1" dirty="0" smtClean="0">
                <a:solidFill>
                  <a:srgbClr val="BE1622"/>
                </a:solidFill>
              </a:rPr>
              <a:t>W przyszłości może </a:t>
            </a:r>
            <a:r>
              <a:rPr lang="pl-PL" sz="2400" b="1" dirty="0">
                <a:solidFill>
                  <a:srgbClr val="BE1622"/>
                </a:solidFill>
              </a:rPr>
              <a:t>dotyczyć przechowywania hasła do konta </a:t>
            </a:r>
            <a:r>
              <a:rPr lang="pl-PL" sz="2400" b="1" dirty="0" err="1">
                <a:solidFill>
                  <a:srgbClr val="BE1622"/>
                </a:solidFill>
              </a:rPr>
              <a:t>ePUAP</a:t>
            </a:r>
            <a:r>
              <a:rPr lang="pl-PL" sz="2400" b="1" dirty="0">
                <a:solidFill>
                  <a:srgbClr val="BE1622"/>
                </a:solidFill>
              </a:rPr>
              <a:t> osoby bliskiej </a:t>
            </a:r>
          </a:p>
          <a:p>
            <a:r>
              <a:rPr lang="pl-PL" sz="2400" b="1" dirty="0">
                <a:solidFill>
                  <a:srgbClr val="BE1622"/>
                </a:solidFill>
              </a:rPr>
              <a:t>(np. żony, męża, matki, ojca)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636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41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247900" y="2005461"/>
            <a:ext cx="777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3399"/>
                </a:solidFill>
              </a:rPr>
              <a:t>Dziękuję za uwagę</a:t>
            </a:r>
          </a:p>
          <a:p>
            <a:pPr algn="ctr"/>
            <a:endParaRPr lang="pl-PL" sz="2800" b="1" dirty="0">
              <a:solidFill>
                <a:srgbClr val="003399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247900" y="3556000"/>
            <a:ext cx="777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03399"/>
                </a:solidFill>
              </a:rPr>
              <a:t>Tomasz Prokopowicz</a:t>
            </a:r>
          </a:p>
          <a:p>
            <a:pPr algn="ctr"/>
            <a:r>
              <a:rPr lang="pl-PL" sz="2000" b="1" dirty="0" smtClean="0">
                <a:solidFill>
                  <a:srgbClr val="003399"/>
                </a:solidFill>
              </a:rPr>
              <a:t>Centrum Obsługi Projektów Europejskich </a:t>
            </a:r>
            <a:r>
              <a:rPr lang="pl-PL" sz="2000" dirty="0" smtClean="0">
                <a:solidFill>
                  <a:srgbClr val="003399"/>
                </a:solidFill>
              </a:rPr>
              <a:t/>
            </a:r>
            <a:br>
              <a:rPr lang="pl-PL" sz="2000" dirty="0" smtClean="0">
                <a:solidFill>
                  <a:srgbClr val="003399"/>
                </a:solidFill>
              </a:rPr>
            </a:br>
            <a:r>
              <a:rPr lang="pl-PL" sz="2000" b="1" dirty="0" smtClean="0">
                <a:solidFill>
                  <a:srgbClr val="003399"/>
                </a:solidFill>
              </a:rPr>
              <a:t>Ministerstwa Spraw Wewnętrznych</a:t>
            </a:r>
            <a:r>
              <a:rPr lang="pl-PL" sz="2000" dirty="0" smtClean="0">
                <a:solidFill>
                  <a:srgbClr val="003399"/>
                </a:solidFill>
              </a:rPr>
              <a:t> </a:t>
            </a:r>
            <a:r>
              <a:rPr lang="pl-PL" sz="2000" b="1" dirty="0" smtClean="0">
                <a:solidFill>
                  <a:srgbClr val="003399"/>
                </a:solidFill>
              </a:rPr>
              <a:t>i Administracji</a:t>
            </a:r>
            <a:r>
              <a:rPr lang="pl-PL" sz="2000" dirty="0" smtClean="0">
                <a:solidFill>
                  <a:srgbClr val="003399"/>
                </a:solidFill>
              </a:rPr>
              <a:t> </a:t>
            </a:r>
            <a:br>
              <a:rPr lang="pl-PL" sz="2000" dirty="0" smtClean="0">
                <a:solidFill>
                  <a:srgbClr val="003399"/>
                </a:solidFill>
              </a:rPr>
            </a:br>
            <a:r>
              <a:rPr lang="pl-PL" sz="2000" dirty="0" smtClean="0">
                <a:solidFill>
                  <a:srgbClr val="003399"/>
                </a:solidFill>
              </a:rPr>
              <a:t/>
            </a:r>
            <a:br>
              <a:rPr lang="pl-PL" sz="2000" dirty="0" smtClean="0">
                <a:solidFill>
                  <a:srgbClr val="003399"/>
                </a:solidFill>
              </a:rPr>
            </a:br>
            <a:r>
              <a:rPr lang="pl-PL" sz="2000" b="1" dirty="0" smtClean="0">
                <a:solidFill>
                  <a:srgbClr val="003399"/>
                </a:solidFill>
              </a:rPr>
              <a:t>www.copemswia.gov.pl</a:t>
            </a:r>
            <a:endParaRPr lang="pl-PL" sz="20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3399"/>
                </a:solidFill>
              </a:rPr>
              <a:t>Kwalifikowany podpis elektroniczny – skutki prawne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67239" y="1843519"/>
            <a:ext cx="11913924" cy="470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l-PL" sz="3200" dirty="0"/>
              <a:t>ROZPORZĄDZENIE </a:t>
            </a:r>
            <a:r>
              <a:rPr lang="pl-PL" sz="3200" dirty="0" err="1" smtClean="0"/>
              <a:t>eIDAS</a:t>
            </a:r>
            <a:r>
              <a:rPr lang="pl-PL" sz="3200" dirty="0" smtClean="0"/>
              <a:t> - Artykuł </a:t>
            </a:r>
            <a:r>
              <a:rPr lang="pl-PL" sz="3200" dirty="0"/>
              <a:t>25</a:t>
            </a:r>
          </a:p>
          <a:p>
            <a:pPr>
              <a:spcAft>
                <a:spcPts val="300"/>
              </a:spcAft>
            </a:pPr>
            <a:r>
              <a:rPr lang="pl-PL" sz="2800" dirty="0" smtClean="0"/>
              <a:t>1</a:t>
            </a:r>
            <a:r>
              <a:rPr lang="pl-PL" sz="2800" dirty="0"/>
              <a:t>.   Podpisowi elektronicznemu nie można odmówić skutku prawnego ani dopuszczalności jako dowodu w postępowaniu sądowym wyłącznie z tego powodu, że podpis ten ma postać elektroniczną lub że nie spełnia wymogów dla kwalifikowanych podpisów elektronicznych.</a:t>
            </a:r>
          </a:p>
          <a:p>
            <a:pPr>
              <a:spcAft>
                <a:spcPts val="300"/>
              </a:spcAft>
            </a:pPr>
            <a:r>
              <a:rPr lang="pl-PL" sz="3200" b="1" dirty="0" smtClean="0"/>
              <a:t>2</a:t>
            </a:r>
            <a:r>
              <a:rPr lang="pl-PL" sz="3200" b="1" dirty="0"/>
              <a:t>.   </a:t>
            </a:r>
            <a:r>
              <a:rPr lang="pl-PL" sz="3200" b="1" u="sng" dirty="0"/>
              <a:t>Kwalifikowany podpis elektroniczny ma skutek prawny równoważny podpisowi własnoręcznemu.</a:t>
            </a:r>
          </a:p>
          <a:p>
            <a:pPr>
              <a:spcAft>
                <a:spcPts val="300"/>
              </a:spcAft>
            </a:pPr>
            <a:r>
              <a:rPr lang="pl-PL" sz="2800" dirty="0" smtClean="0"/>
              <a:t>3</a:t>
            </a:r>
            <a:r>
              <a:rPr lang="pl-PL" sz="2800" dirty="0"/>
              <a:t>.   Kwalifikowany podpis elektroniczny oparty na kwalifikowanym certyfikacie wydanym w jednym państwie członkowskim jest uznawany za kwalifikowany podpis elektroniczny we wszystkich pozostałych państwach członkowskich.</a:t>
            </a:r>
            <a:endParaRPr lang="pl-PL" sz="2800" dirty="0">
              <a:solidFill>
                <a:srgbClr val="003399"/>
              </a:solidFill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7464" y="1179306"/>
            <a:ext cx="1123558" cy="102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3399"/>
                </a:solidFill>
              </a:rPr>
              <a:t>Dostępne podpisy elektroniczne: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1997363"/>
            <a:ext cx="10820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 smtClean="0"/>
              <a:t>Dla Obywateli i podmiotów z sektora prywatnego:</a:t>
            </a:r>
          </a:p>
          <a:p>
            <a:pPr>
              <a:spcAft>
                <a:spcPts val="300"/>
              </a:spcAft>
            </a:pPr>
            <a:endParaRPr lang="pl-PL" sz="3200" dirty="0" smtClean="0"/>
          </a:p>
          <a:p>
            <a:pPr>
              <a:spcAft>
                <a:spcPts val="300"/>
              </a:spcAft>
            </a:pPr>
            <a:r>
              <a:rPr lang="pl-PL" sz="3200" dirty="0" smtClean="0"/>
              <a:t>Profil Zaufany na platformie </a:t>
            </a:r>
            <a:r>
              <a:rPr lang="pl-PL" sz="3200" dirty="0" err="1" smtClean="0"/>
              <a:t>ePUAP</a:t>
            </a:r>
            <a:endParaRPr lang="pl-PL" sz="3200" dirty="0" smtClean="0"/>
          </a:p>
          <a:p>
            <a:pPr>
              <a:spcAft>
                <a:spcPts val="300"/>
              </a:spcAft>
            </a:pPr>
            <a:endParaRPr lang="pl-PL" sz="3200" dirty="0"/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b="1" dirty="0">
                <a:solidFill>
                  <a:srgbClr val="003399"/>
                </a:solidFill>
              </a:rPr>
              <a:t>Dla </a:t>
            </a:r>
            <a:r>
              <a:rPr lang="pl-PL" sz="3200" b="1" dirty="0" smtClean="0">
                <a:solidFill>
                  <a:srgbClr val="003399"/>
                </a:solidFill>
              </a:rPr>
              <a:t>administracji publicznej:</a:t>
            </a:r>
            <a:endParaRPr lang="pl-PL" sz="3200" b="1" dirty="0">
              <a:solidFill>
                <a:srgbClr val="003399"/>
              </a:solidFill>
            </a:endParaRPr>
          </a:p>
          <a:p>
            <a:pPr>
              <a:spcAft>
                <a:spcPts val="300"/>
              </a:spcAft>
            </a:pPr>
            <a:endParaRPr lang="pl-PL" sz="3200" b="1" dirty="0">
              <a:solidFill>
                <a:srgbClr val="003399"/>
              </a:solidFill>
            </a:endParaRPr>
          </a:p>
          <a:p>
            <a:pPr>
              <a:spcAft>
                <a:spcPts val="300"/>
              </a:spcAft>
            </a:pPr>
            <a:r>
              <a:rPr lang="pl-PL" sz="3200" b="1" dirty="0">
                <a:solidFill>
                  <a:srgbClr val="003399"/>
                </a:solidFill>
              </a:rPr>
              <a:t>k</a:t>
            </a:r>
            <a:r>
              <a:rPr lang="pl-PL" sz="3200" b="1" dirty="0" smtClean="0">
                <a:solidFill>
                  <a:srgbClr val="003399"/>
                </a:solidFill>
              </a:rPr>
              <a:t>walifikowany podpis elektroniczny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3702" y="5138897"/>
            <a:ext cx="3085698" cy="8181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169" y="3088573"/>
            <a:ext cx="3005231" cy="47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3399"/>
                </a:solidFill>
              </a:rPr>
              <a:t>Kwalifikowany podpis elektroniczny – </a:t>
            </a:r>
            <a:r>
              <a:rPr lang="pl-PL" sz="3200" b="1" dirty="0" smtClean="0">
                <a:solidFill>
                  <a:srgbClr val="003399"/>
                </a:solidFill>
              </a:rPr>
              <a:t>cechy: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1689675"/>
            <a:ext cx="108204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/>
              <a:t>Komercyjny - płatny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l-PL" sz="3200" dirty="0" smtClean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 smtClean="0"/>
              <a:t>Wymaga </a:t>
            </a:r>
            <a:r>
              <a:rPr lang="pl-PL" sz="3200" dirty="0"/>
              <a:t>instalacji: sprzęt – oprogramowanie - hasło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l-PL" sz="3200" dirty="0" smtClean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 smtClean="0"/>
              <a:t>Ma </a:t>
            </a:r>
            <a:r>
              <a:rPr lang="pl-PL" sz="3200" dirty="0"/>
              <a:t>skutek prawny równoważny podpisowi </a:t>
            </a:r>
            <a:r>
              <a:rPr lang="pl-PL" sz="3200" dirty="0" smtClean="0"/>
              <a:t>własnoręcznemu – </a:t>
            </a:r>
            <a:r>
              <a:rPr lang="pl-PL" sz="3200" b="1" dirty="0" smtClean="0">
                <a:solidFill>
                  <a:srgbClr val="FF0000"/>
                </a:solidFill>
              </a:rPr>
              <a:t>BEZWARUNKOWO !!!</a:t>
            </a:r>
            <a:r>
              <a:rPr lang="pl-PL" sz="3200" dirty="0" smtClean="0"/>
              <a:t> 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l-PL" sz="3200" dirty="0" smtClean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 smtClean="0"/>
              <a:t>Przymiot </a:t>
            </a:r>
            <a:r>
              <a:rPr lang="pl-PL" sz="3200" dirty="0"/>
              <a:t>prawny: </a:t>
            </a:r>
            <a:r>
              <a:rPr lang="pl-PL" sz="3200" dirty="0" smtClean="0"/>
              <a:t>niezaprzeczalność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35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049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3399"/>
                </a:solidFill>
              </a:rPr>
              <a:t>A może jednak papier </a:t>
            </a:r>
            <a:r>
              <a:rPr lang="pl-PL" sz="3200" b="1" dirty="0" smtClean="0">
                <a:solidFill>
                  <a:srgbClr val="003399"/>
                </a:solidFill>
                <a:sym typeface="Wingdings" panose="05000000000000000000" pitchFamily="2" charset="2"/>
              </a:rPr>
              <a:t> ????????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1689675"/>
            <a:ext cx="10820400" cy="454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0000"/>
                </a:solidFill>
              </a:rPr>
              <a:t>NIE</a:t>
            </a:r>
            <a:r>
              <a:rPr lang="pl-PL" sz="3200" dirty="0" smtClean="0"/>
              <a:t>, bo KE żąda od nas sprawozdawczości elektronicznej !</a:t>
            </a:r>
            <a:endParaRPr lang="pl-PL" sz="3200" dirty="0"/>
          </a:p>
          <a:p>
            <a:pPr>
              <a:spcAft>
                <a:spcPts val="300"/>
              </a:spcAft>
            </a:pPr>
            <a:r>
              <a:rPr lang="pl-PL" sz="2400" i="1" dirty="0" smtClean="0"/>
              <a:t>            (System gromadzenia danych o projektach FAMI/FBW) </a:t>
            </a:r>
          </a:p>
          <a:p>
            <a:pPr>
              <a:spcAft>
                <a:spcPts val="300"/>
              </a:spcAft>
            </a:pPr>
            <a:endParaRPr lang="pl-PL" sz="2400" dirty="0" smtClean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0000"/>
                </a:solidFill>
              </a:rPr>
              <a:t>NIE</a:t>
            </a:r>
            <a:r>
              <a:rPr lang="pl-PL" sz="3200" dirty="0" smtClean="0"/>
              <a:t>, bo przepisywanie z papieru kosztuje (i jest bez sensu) !</a:t>
            </a:r>
          </a:p>
          <a:p>
            <a:pPr>
              <a:spcAft>
                <a:spcPts val="300"/>
              </a:spcAft>
            </a:pPr>
            <a:r>
              <a:rPr lang="pl-PL" sz="2400" i="1" dirty="0"/>
              <a:t> </a:t>
            </a:r>
            <a:r>
              <a:rPr lang="pl-PL" sz="2400" i="1" dirty="0" smtClean="0"/>
              <a:t>           (dokumenty powstają w komputerach) </a:t>
            </a:r>
            <a:endParaRPr lang="pl-PL" sz="2400" i="1" dirty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l-PL" sz="3200" dirty="0" smtClean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0000"/>
                </a:solidFill>
              </a:rPr>
              <a:t>NIE</a:t>
            </a:r>
            <a:r>
              <a:rPr lang="pl-PL" sz="3200" dirty="0" smtClean="0"/>
              <a:t>, bo wszyscy mamy odpowiednie narzędzia elektroniczne !</a:t>
            </a:r>
          </a:p>
          <a:p>
            <a:pPr marL="720725" indent="-720725">
              <a:spcAft>
                <a:spcPts val="300"/>
              </a:spcAft>
            </a:pPr>
            <a:r>
              <a:rPr lang="pl-PL" sz="2400" i="1" dirty="0" smtClean="0"/>
              <a:t>           (w obecnym stanie pranym JSFP </a:t>
            </a:r>
            <a:r>
              <a:rPr lang="pl-PL" sz="2400" i="1" u="sng" dirty="0" smtClean="0"/>
              <a:t>musi posiadać</a:t>
            </a:r>
            <a:r>
              <a:rPr lang="pl-PL" sz="2400" i="1" dirty="0" smtClean="0"/>
              <a:t> przynajmniej jeden podpis kwalifikowany w dziale finansowym do celów podatkowych, ZUS i sprawozdawczości budżetowej) </a:t>
            </a:r>
            <a:endParaRPr lang="pl-PL" sz="2400" dirty="0" smtClean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71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89000" y="1114136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3399"/>
                </a:solidFill>
              </a:rPr>
              <a:t>Rozwiązanie praktyczne – przykład 1: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89000" y="1689675"/>
            <a:ext cx="10820400" cy="453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endParaRPr lang="pl-PL" sz="2000" dirty="0" smtClean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pl-PL" sz="3200" dirty="0" smtClean="0">
                <a:solidFill>
                  <a:srgbClr val="FF0000"/>
                </a:solidFill>
              </a:rPr>
              <a:t>DECYDENT nie lubi komputerów / ma obawy.</a:t>
            </a:r>
            <a:endParaRPr lang="pl-PL" sz="320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endParaRPr lang="pl-PL" sz="3200" dirty="0" smtClean="0"/>
          </a:p>
          <a:p>
            <a:pPr>
              <a:spcAft>
                <a:spcPts val="300"/>
              </a:spcAft>
            </a:pPr>
            <a:r>
              <a:rPr lang="pl-PL" sz="3200" dirty="0" smtClean="0">
                <a:solidFill>
                  <a:srgbClr val="00B050"/>
                </a:solidFill>
              </a:rPr>
              <a:t>Możliwe rozwiązanie: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 smtClean="0"/>
              <a:t>Upoważnić pisemnie osobę posiadającą już podpis kwalifikowany (lub inną, dla której taki podpis zostanie kupiony) do podpisywania dokumentów dla COPE;</a:t>
            </a:r>
            <a:endParaRPr lang="pl-PL" sz="3200" dirty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200" dirty="0" smtClean="0"/>
              <a:t>Wdrożyć wewnętrzny mechanizm akceptacji treści dokumentu przez Decydenta.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7701D-9FDF-4E72-9E1B-010C53472997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31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1561</Words>
  <Application>Microsoft Office PowerPoint</Application>
  <PresentationFormat>Panoramiczny</PresentationFormat>
  <Paragraphs>219</Paragraphs>
  <Slides>41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41</vt:i4>
      </vt:variant>
    </vt:vector>
  </HeadingPairs>
  <TitlesOfParts>
    <vt:vector size="46" baseType="lpstr">
      <vt:lpstr>Arial</vt:lpstr>
      <vt:lpstr>Calibri</vt:lpstr>
      <vt:lpstr>Wingdings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2018-02-26T13:30:23Z</dcterms:created>
  <dcterms:modified xsi:type="dcterms:W3CDTF">2018-03-01T10:40:08Z</dcterms:modified>
</cp:coreProperties>
</file>