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3" r:id="rId4"/>
    <p:sldId id="274" r:id="rId5"/>
    <p:sldId id="286" r:id="rId6"/>
    <p:sldId id="277" r:id="rId7"/>
    <p:sldId id="285" r:id="rId8"/>
    <p:sldId id="283" r:id="rId9"/>
    <p:sldId id="278" r:id="rId10"/>
    <p:sldId id="279" r:id="rId11"/>
    <p:sldId id="280" r:id="rId12"/>
    <p:sldId id="290" r:id="rId13"/>
    <p:sldId id="287" r:id="rId14"/>
    <p:sldId id="288" r:id="rId15"/>
    <p:sldId id="289" r:id="rId16"/>
    <p:sldId id="261" r:id="rId17"/>
  </p:sldIdLst>
  <p:sldSz cx="12192000" cy="6858000"/>
  <p:notesSz cx="6805613" cy="99441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26DC9"/>
    <a:srgbClr val="1560BD"/>
    <a:srgbClr val="065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2019-04-23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2019-04-23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562" y="4785597"/>
            <a:ext cx="5444490" cy="391549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C7E3C5-E9EA-470E-9A4B-9563553FE09B}" type="datetimeFigureOut">
              <a:rPr lang="pl-PL" smtClean="0"/>
              <a:t>2019-04-23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11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4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5640852"/>
            <a:ext cx="3541687" cy="65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376472" y="2776756"/>
            <a:ext cx="11421828" cy="2144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pl-PL" sz="4000" dirty="0" smtClean="0"/>
              <a:t>istotne aspekty przygotowania projektu </a:t>
            </a:r>
          </a:p>
          <a:p>
            <a:pPr algn="ctr"/>
            <a:r>
              <a:rPr lang="pl-PL" sz="4000" dirty="0" smtClean="0"/>
              <a:t>w ramach funduszu bezpieczeństwa wewnętrznego</a:t>
            </a:r>
          </a:p>
          <a:p>
            <a:pPr algn="ctr"/>
            <a:endParaRPr lang="pl-PL" sz="4000" dirty="0"/>
          </a:p>
        </p:txBody>
      </p:sp>
      <p:sp>
        <p:nvSpPr>
          <p:cNvPr id="8" name="Symbol zastępczy tytułu 1"/>
          <p:cNvSpPr txBox="1">
            <a:spLocks/>
          </p:cNvSpPr>
          <p:nvPr/>
        </p:nvSpPr>
        <p:spPr>
          <a:xfrm>
            <a:off x="376472" y="5376183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dirty="0" smtClean="0">
                <a:solidFill>
                  <a:schemeClr val="bg1"/>
                </a:solidFill>
                <a:latin typeface="+mn-lt"/>
              </a:rPr>
              <a:t>Warszawa, 25 kwietnia 2019 r.</a:t>
            </a:r>
            <a:endParaRPr lang="pl-PL" sz="1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95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534" y="1122362"/>
            <a:ext cx="10799272" cy="121718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Problem – jak opisać?</a:t>
            </a:r>
            <a:r>
              <a:rPr lang="pl-PL" sz="2800" b="1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77668" y="2040442"/>
            <a:ext cx="10331866" cy="3898885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Jakie działania związane z zakresem projektu prowadzone są obecnie?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Jaki sprzęt/infrastruktura jest obecnie użytkowany? (jeżeli dotyczy projektu)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Kto prowadzi te działania?</a:t>
            </a:r>
            <a:r>
              <a:rPr lang="pl-PL" dirty="0">
                <a:solidFill>
                  <a:srgbClr val="003399"/>
                </a:solidFill>
              </a:rPr>
              <a:t> </a:t>
            </a:r>
            <a:endParaRPr lang="pl-PL" dirty="0" smtClean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Jak </a:t>
            </a:r>
            <a:r>
              <a:rPr lang="pl-PL" dirty="0">
                <a:solidFill>
                  <a:srgbClr val="003399"/>
                </a:solidFill>
              </a:rPr>
              <a:t>często?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Do jakiej grupy są skierowane?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Dlaczego są niewystarczające?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Dlaczego </a:t>
            </a:r>
            <a:r>
              <a:rPr lang="pl-PL" dirty="0">
                <a:solidFill>
                  <a:srgbClr val="003399"/>
                </a:solidFill>
              </a:rPr>
              <a:t>jest to problem? </a:t>
            </a:r>
            <a:r>
              <a:rPr lang="pl-PL" dirty="0" smtClean="0">
                <a:solidFill>
                  <a:srgbClr val="003399"/>
                </a:solidFill>
              </a:rPr>
              <a:t>Kogo dotyczy? Jak przejawia się?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Czy są obiektywne źródła, które potwierdzają występowanie tego problemu (dane statystyczne, analizy, publikacje)?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Jakie </a:t>
            </a:r>
            <a:r>
              <a:rPr lang="pl-PL" dirty="0">
                <a:solidFill>
                  <a:srgbClr val="003399"/>
                </a:solidFill>
              </a:rPr>
              <a:t>są </a:t>
            </a:r>
            <a:r>
              <a:rPr lang="pl-PL" dirty="0" smtClean="0">
                <a:solidFill>
                  <a:srgbClr val="003399"/>
                </a:solidFill>
              </a:rPr>
              <a:t>lub mogą być negatywne konsekwencje braku próby jego rozwiązania? (przykłady</a:t>
            </a:r>
            <a:r>
              <a:rPr lang="pl-PL" dirty="0">
                <a:solidFill>
                  <a:srgbClr val="003399"/>
                </a:solidFill>
              </a:rPr>
              <a:t>)</a:t>
            </a:r>
            <a:br>
              <a:rPr lang="pl-PL" dirty="0">
                <a:solidFill>
                  <a:srgbClr val="003399"/>
                </a:solidFill>
              </a:rPr>
            </a:br>
            <a:endParaRPr lang="pl-PL" dirty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 smtClean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343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69263" y="895033"/>
            <a:ext cx="10799272" cy="121718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Problem – Cel - przykłady</a:t>
            </a:r>
            <a:r>
              <a:rPr lang="pl-PL" sz="2800" b="1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0397" y="1963530"/>
            <a:ext cx="10331866" cy="4403087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n</a:t>
            </a:r>
            <a:r>
              <a:rPr lang="pl-PL" dirty="0" smtClean="0">
                <a:solidFill>
                  <a:srgbClr val="003399"/>
                </a:solidFill>
              </a:rPr>
              <a:t>iewystarczające kwalifikacje pracowników Wydziału Zarządzania Kryzysowego w zakresie europejskiej infrastruktury krytycznej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s</a:t>
            </a:r>
            <a:r>
              <a:rPr lang="pl-PL" dirty="0" smtClean="0">
                <a:solidFill>
                  <a:srgbClr val="003399"/>
                </a:solidFill>
              </a:rPr>
              <a:t>łaba koordynacja pomocy w przypadku kryzysów transgranicznych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n</a:t>
            </a:r>
            <a:r>
              <a:rPr lang="pl-PL" dirty="0" smtClean="0">
                <a:solidFill>
                  <a:srgbClr val="003399"/>
                </a:solidFill>
              </a:rPr>
              <a:t>ieskuteczny proces powiadamiania o zagrożeniach środkami masowego rażenia CBRN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b</a:t>
            </a:r>
            <a:r>
              <a:rPr lang="pl-PL" dirty="0" smtClean="0">
                <a:solidFill>
                  <a:srgbClr val="003399"/>
                </a:solidFill>
              </a:rPr>
              <a:t>rak systemu reagowania na sytuacje kryzysowe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słaba koordynacja służb podczas operacji antyterrorystycznych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nieefektywny </a:t>
            </a:r>
            <a:r>
              <a:rPr lang="pl-PL" dirty="0">
                <a:solidFill>
                  <a:srgbClr val="003399"/>
                </a:solidFill>
              </a:rPr>
              <a:t>system zapobiegania i likwidowania skutków emisji materiałów CBRN w kontekście zagrożeń </a:t>
            </a:r>
            <a:r>
              <a:rPr lang="pl-PL" dirty="0" smtClean="0">
                <a:solidFill>
                  <a:srgbClr val="003399"/>
                </a:solidFill>
              </a:rPr>
              <a:t>terrorystycznych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u</a:t>
            </a:r>
            <a:r>
              <a:rPr lang="pl-PL" dirty="0" smtClean="0">
                <a:solidFill>
                  <a:srgbClr val="003399"/>
                </a:solidFill>
              </a:rPr>
              <a:t>trudniona wymiana informacji z centrami zarządzania kryzysowego innych państw UE w zakresie zapobiegania, reagowania, rozwoju i odbudowy po wystąpieniu sytuacji kryzysowych</a:t>
            </a:r>
            <a:endParaRPr lang="pl-PL" dirty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 smtClean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 smtClean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330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534" y="1122362"/>
            <a:ext cx="10799272" cy="121718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Cel projektu</a:t>
            </a:r>
            <a:r>
              <a:rPr lang="pl-PL" sz="2800" b="1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77668" y="2040442"/>
            <a:ext cx="10331866" cy="3898885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d</a:t>
            </a:r>
            <a:r>
              <a:rPr lang="pl-PL" dirty="0" smtClean="0">
                <a:solidFill>
                  <a:srgbClr val="003399"/>
                </a:solidFill>
              </a:rPr>
              <a:t>ostosowany do Funduszu, a więc do właściwego celu FBW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zakładający poprawę, usprawnienie, wzmocnienie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realny do osiągnięcia poprzez realizację projektu (cel bezpośredni projektu)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czy można zmierzyć jego osiągnięcie poprzez wskaźniki (mierniki)?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wystarczy określić jeden cel, ponieważ osiągnięcie każdego celu należy zmierzyć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161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534" y="1122362"/>
            <a:ext cx="10799272" cy="121718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Działania</a:t>
            </a:r>
            <a:r>
              <a:rPr lang="pl-PL" sz="2800" b="1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77668" y="2040442"/>
            <a:ext cx="10331866" cy="3898885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Czy wszystkie działania (oprócz informacji/promocji) służą osiągnięciu celu bezpośredniego projektu?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Czy są niezbędne do jego osiągnięcia?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Czy przeanalizowano działania alternatywne i wybrano wariant najbardziej efektywny?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 smtClean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616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534" y="1122362"/>
            <a:ext cx="10799272" cy="121718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Rezultaty</a:t>
            </a:r>
            <a:r>
              <a:rPr lang="pl-PL" sz="2800" b="1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77668" y="2040442"/>
            <a:ext cx="10331866" cy="3898885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Rezultaty – efekty wynikające z realizacji działań w projekcie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l-PL" dirty="0" smtClean="0">
              <a:solidFill>
                <a:srgbClr val="003399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Czy ich uzyskanie pozwoli na ocenę osiągnięcia celu projektu?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Czy pokazują realną zmianę, która nastąpiła dzięki realizacji projektu?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Czy będzie można je zmierzyć za pomocą wskaźników?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Czy będą dostępne w krótkim czasie (42 dni) po zakończeniu realizacji projektu?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W jaki sposób będą wykorzystywane?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996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247900" y="2005461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3399"/>
                </a:solidFill>
              </a:rPr>
              <a:t>Dziękuję za uwagę</a:t>
            </a:r>
          </a:p>
          <a:p>
            <a:pPr algn="ctr"/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Jan Krzesiński</a:t>
            </a:r>
          </a:p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Centrum Obsługi Projektów Europejskich </a:t>
            </a: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Ministerstwa Spraw Wewnętrznych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r>
              <a:rPr lang="pl-PL" sz="2000" b="1" dirty="0" smtClean="0">
                <a:solidFill>
                  <a:srgbClr val="003399"/>
                </a:solidFill>
              </a:rPr>
              <a:t>i Administracji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www.copemswia.gov.pl</a:t>
            </a:r>
            <a:endParaRPr lang="pl-PL" sz="20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49744" y="1115736"/>
            <a:ext cx="9144000" cy="838899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Cele FBW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26656" y="1954635"/>
            <a:ext cx="10640291" cy="5651122"/>
          </a:xfrm>
        </p:spPr>
        <p:txBody>
          <a:bodyPr/>
          <a:lstStyle/>
          <a:p>
            <a:pPr algn="l"/>
            <a:r>
              <a:rPr lang="pl-PL" sz="2000" dirty="0" smtClean="0">
                <a:solidFill>
                  <a:srgbClr val="003399"/>
                </a:solidFill>
              </a:rPr>
              <a:t>Cele określono w Programie Krajowym</a:t>
            </a:r>
            <a:r>
              <a:rPr lang="pl-PL" sz="2000" dirty="0">
                <a:solidFill>
                  <a:srgbClr val="003399"/>
                </a:solidFill>
              </a:rPr>
              <a:t> </a:t>
            </a:r>
            <a:r>
              <a:rPr lang="pl-PL" sz="2000" dirty="0" smtClean="0">
                <a:solidFill>
                  <a:srgbClr val="003399"/>
                </a:solidFill>
              </a:rPr>
              <a:t>FBW 2014-2020:</a:t>
            </a:r>
          </a:p>
          <a:p>
            <a:pPr algn="l"/>
            <a:r>
              <a:rPr lang="pl-PL" sz="2000" dirty="0" smtClean="0">
                <a:solidFill>
                  <a:srgbClr val="003399"/>
                </a:solidFill>
              </a:rPr>
              <a:t>1. komponent „graniczno-wizowy”</a:t>
            </a:r>
            <a:endParaRPr lang="pl-PL" sz="2000" dirty="0">
              <a:solidFill>
                <a:srgbClr val="003399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</a:rPr>
              <a:t>Usprawnienie legalnego przekraczania </a:t>
            </a:r>
            <a:r>
              <a:rPr lang="pl-PL" sz="2000" u="sng" dirty="0">
                <a:solidFill>
                  <a:srgbClr val="003399"/>
                </a:solidFill>
              </a:rPr>
              <a:t>zewnętrznej granicy UE</a:t>
            </a:r>
            <a:r>
              <a:rPr lang="pl-PL" sz="2000" dirty="0">
                <a:solidFill>
                  <a:srgbClr val="003399"/>
                </a:solidFill>
              </a:rPr>
              <a:t> przez </a:t>
            </a:r>
            <a:r>
              <a:rPr lang="pl-PL" sz="2000" u="sng" dirty="0">
                <a:solidFill>
                  <a:srgbClr val="003399"/>
                </a:solidFill>
              </a:rPr>
              <a:t>osoby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</a:rPr>
              <a:t>Ochrona przed nielegalnym przekraczaniem </a:t>
            </a:r>
            <a:r>
              <a:rPr lang="pl-PL" sz="2000" u="sng" dirty="0">
                <a:solidFill>
                  <a:srgbClr val="003399"/>
                </a:solidFill>
              </a:rPr>
              <a:t>ww. granicy </a:t>
            </a:r>
            <a:r>
              <a:rPr lang="pl-PL" sz="2000" dirty="0">
                <a:solidFill>
                  <a:srgbClr val="003399"/>
                </a:solidFill>
              </a:rPr>
              <a:t>przez </a:t>
            </a:r>
            <a:r>
              <a:rPr lang="pl-PL" sz="2000" u="sng" dirty="0">
                <a:solidFill>
                  <a:srgbClr val="003399"/>
                </a:solidFill>
              </a:rPr>
              <a:t>osoby</a:t>
            </a:r>
          </a:p>
          <a:p>
            <a:pPr algn="l">
              <a:spcAft>
                <a:spcPts val="600"/>
              </a:spcAft>
            </a:pPr>
            <a:r>
              <a:rPr lang="pl-PL" sz="2000" dirty="0" smtClean="0">
                <a:solidFill>
                  <a:srgbClr val="003399"/>
                </a:solidFill>
              </a:rPr>
              <a:t>2</a:t>
            </a:r>
            <a:r>
              <a:rPr lang="pl-PL" sz="2000" dirty="0">
                <a:solidFill>
                  <a:srgbClr val="003399"/>
                </a:solidFill>
              </a:rPr>
              <a:t>. komponent „policyjno-kryzysowy” </a:t>
            </a:r>
            <a:endParaRPr lang="pl-PL" sz="2000" dirty="0" smtClean="0">
              <a:solidFill>
                <a:srgbClr val="003399"/>
              </a:solidFill>
            </a:endParaRP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3399"/>
                </a:solidFill>
              </a:rPr>
              <a:t>Zapewnienie </a:t>
            </a:r>
            <a:r>
              <a:rPr lang="pl-PL" sz="2000" dirty="0">
                <a:solidFill>
                  <a:srgbClr val="003399"/>
                </a:solidFill>
              </a:rPr>
              <a:t>wysokiego bezpieczeństwa w Unii Europejskiej, w szczególności: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a/zapobieganie i zwalczanie przestępczości transgranicznej, zorganizowanej, w tym terroryzmu, wzmacnianie współpracy organów ścigania, w tym z Europolem i organizacjami międzynarodowymi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b/zwiększanie zdolności państw członkowskich i UE do skutecznego zarządzania </a:t>
            </a:r>
            <a:r>
              <a:rPr lang="pl-PL" sz="2000" dirty="0" err="1">
                <a:solidFill>
                  <a:srgbClr val="003399"/>
                </a:solidFill>
              </a:rPr>
              <a:t>ryzykami</a:t>
            </a:r>
            <a:r>
              <a:rPr lang="pl-PL" sz="2000" dirty="0">
                <a:solidFill>
                  <a:srgbClr val="003399"/>
                </a:solidFill>
              </a:rPr>
              <a:t> związanymi z bezpieczeństwem i zarządzania kryzysowego oraz przygotowania i ochrony ludzi i infrastruktury krytycznej przed atakami terrorystycznymi i innymi zdarzeniami związanymi z zagrożeniem dla bezpieczeństwa</a:t>
            </a:r>
            <a:br>
              <a:rPr lang="pl-PL" sz="2000" dirty="0">
                <a:solidFill>
                  <a:srgbClr val="003399"/>
                </a:solidFill>
              </a:rPr>
            </a:br>
            <a:endParaRPr lang="pl-PL" sz="2000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45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9660" y="889686"/>
            <a:ext cx="9271032" cy="897169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Kwalifikowane działania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9660" y="2139193"/>
            <a:ext cx="11032620" cy="4193241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rgbClr val="003399"/>
                </a:solidFill>
              </a:rPr>
              <a:t>Zasada „wartości dodanej/dodatkowości” projektów wspieranych ze środków UE: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działania w projekcie, które nie miałyby miejsca bez środków UE, 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ew. zostałyby wykonane znacznie później i/lub w ograniczonym zakresie.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Nie wolno w projekcie przewidywać działań, które zastępują działania regularnie realizowane przez organizację ze środków krajowych 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Nie należy w projekcie przewidywać działań, które należą do podstawowych, rutynowych obowiązków organizacji.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Mile widziany aspekt międzynarodowy, współpraca transgraniczna, innowacyjność.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Preferowane działania kompleksowe, o znaczeniu systemowym i zasięgu ponadlokalnym.</a:t>
            </a: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40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9659" y="1242024"/>
            <a:ext cx="10340411" cy="897169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Wybrane działania niekwalifikowalne lub wymagające szczególnego uzasadnienia w komponencie „policyjno-kryzysowym”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9659" y="2311286"/>
            <a:ext cx="11032620" cy="3628042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rgbClr val="003399"/>
                </a:solidFill>
              </a:rPr>
              <a:t>Zwalczanie zagrożeń wynikających z działania sił natury </a:t>
            </a:r>
            <a:r>
              <a:rPr lang="pl-PL" sz="1600" i="1" dirty="0" smtClean="0">
                <a:solidFill>
                  <a:srgbClr val="003399"/>
                </a:solidFill>
              </a:rPr>
              <a:t>(odp. KE z 14.10.2014: „</a:t>
            </a:r>
            <a:r>
              <a:rPr lang="en-US" sz="1600" i="1" dirty="0" smtClean="0">
                <a:solidFill>
                  <a:srgbClr val="003399"/>
                </a:solidFill>
              </a:rPr>
              <a:t>natural </a:t>
            </a:r>
            <a:r>
              <a:rPr lang="en-US" sz="1600" i="1" dirty="0">
                <a:solidFill>
                  <a:srgbClr val="003399"/>
                </a:solidFill>
              </a:rPr>
              <a:t>catastrophes do not fall under the scope of the ISF-Police </a:t>
            </a:r>
            <a:r>
              <a:rPr lang="en-US" sz="1600" i="1" dirty="0" smtClean="0">
                <a:solidFill>
                  <a:srgbClr val="003399"/>
                </a:solidFill>
              </a:rPr>
              <a:t>Regulation</a:t>
            </a:r>
            <a:r>
              <a:rPr lang="pl-PL" sz="1600" i="1" dirty="0" smtClean="0">
                <a:solidFill>
                  <a:srgbClr val="003399"/>
                </a:solidFill>
              </a:rPr>
              <a:t>”) </a:t>
            </a:r>
            <a:r>
              <a:rPr lang="pl-PL" dirty="0" smtClean="0">
                <a:solidFill>
                  <a:srgbClr val="003399"/>
                </a:solidFill>
              </a:rPr>
              <a:t>- niekwalifikowalne</a:t>
            </a:r>
          </a:p>
          <a:p>
            <a:pPr algn="l"/>
            <a:r>
              <a:rPr lang="pl-PL" dirty="0">
                <a:solidFill>
                  <a:srgbClr val="003399"/>
                </a:solidFill>
              </a:rPr>
              <a:t>Zakup broni do ochrony infrastruktury </a:t>
            </a:r>
            <a:r>
              <a:rPr lang="pl-PL" sz="1600" i="1" dirty="0" smtClean="0">
                <a:solidFill>
                  <a:srgbClr val="003399"/>
                </a:solidFill>
              </a:rPr>
              <a:t>(„</a:t>
            </a:r>
            <a:r>
              <a:rPr lang="en-US" sz="1600" i="1" dirty="0" smtClean="0">
                <a:solidFill>
                  <a:srgbClr val="003399"/>
                </a:solidFill>
              </a:rPr>
              <a:t>Is </a:t>
            </a:r>
            <a:r>
              <a:rPr lang="en-US" sz="1600" i="1" dirty="0">
                <a:solidFill>
                  <a:srgbClr val="003399"/>
                </a:solidFill>
              </a:rPr>
              <a:t>purchase of type of arms for the purpose of protection of infrastructure eligible, </a:t>
            </a:r>
            <a:r>
              <a:rPr lang="en-US" sz="1600" i="1" dirty="0" err="1">
                <a:solidFill>
                  <a:srgbClr val="003399"/>
                </a:solidFill>
              </a:rPr>
              <a:t>eg</a:t>
            </a:r>
            <a:r>
              <a:rPr lang="en-US" sz="1600" i="1" dirty="0">
                <a:solidFill>
                  <a:srgbClr val="003399"/>
                </a:solidFill>
              </a:rPr>
              <a:t> sniper gun?</a:t>
            </a:r>
            <a:r>
              <a:rPr lang="pl-PL" sz="1600" i="1" dirty="0">
                <a:solidFill>
                  <a:srgbClr val="003399"/>
                </a:solidFill>
              </a:rPr>
              <a:t>” odp. KE z 14.10.2014: „No.”)</a:t>
            </a:r>
            <a:r>
              <a:rPr lang="en-US" sz="1600" i="1" dirty="0">
                <a:solidFill>
                  <a:srgbClr val="003399"/>
                </a:solidFill>
              </a:rPr>
              <a:t> </a:t>
            </a:r>
            <a:r>
              <a:rPr lang="pl-PL" dirty="0" smtClean="0">
                <a:solidFill>
                  <a:srgbClr val="003399"/>
                </a:solidFill>
              </a:rPr>
              <a:t>- </a:t>
            </a:r>
            <a:r>
              <a:rPr lang="pl-PL" dirty="0">
                <a:solidFill>
                  <a:srgbClr val="003399"/>
                </a:solidFill>
              </a:rPr>
              <a:t>niekwalifikowalne</a:t>
            </a:r>
            <a:endParaRPr lang="pl-PL" i="1" dirty="0">
              <a:solidFill>
                <a:srgbClr val="003399"/>
              </a:solidFill>
            </a:endParaRP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Modernizacja budynków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pl-PL" sz="1600" i="1" dirty="0" smtClean="0">
                <a:solidFill>
                  <a:srgbClr val="003399"/>
                </a:solidFill>
              </a:rPr>
              <a:t>(odp. KE z 27.07.2014 r.: „</a:t>
            </a:r>
            <a:r>
              <a:rPr lang="en-US" sz="1600" i="1" dirty="0" smtClean="0">
                <a:solidFill>
                  <a:srgbClr val="003399"/>
                </a:solidFill>
              </a:rPr>
              <a:t>Financing </a:t>
            </a:r>
            <a:r>
              <a:rPr lang="en-US" sz="1600" i="1" dirty="0">
                <a:solidFill>
                  <a:srgbClr val="003399"/>
                </a:solidFill>
              </a:rPr>
              <a:t>of infrastructure, constructions and buildings </a:t>
            </a:r>
            <a:r>
              <a:rPr lang="pl-PL" sz="1600" i="1" dirty="0" smtClean="0">
                <a:solidFill>
                  <a:srgbClr val="003399"/>
                </a:solidFill>
              </a:rPr>
              <a:t>(...) </a:t>
            </a:r>
            <a:r>
              <a:rPr lang="en-US" sz="1600" i="1" dirty="0" smtClean="0">
                <a:solidFill>
                  <a:srgbClr val="003399"/>
                </a:solidFill>
              </a:rPr>
              <a:t>is </a:t>
            </a:r>
            <a:r>
              <a:rPr lang="en-US" sz="1600" i="1" dirty="0">
                <a:solidFill>
                  <a:srgbClr val="003399"/>
                </a:solidFill>
              </a:rPr>
              <a:t>not considered as </a:t>
            </a:r>
            <a:r>
              <a:rPr lang="pl-PL" sz="1600" i="1" dirty="0" err="1" smtClean="0">
                <a:solidFill>
                  <a:srgbClr val="003399"/>
                </a:solidFill>
              </a:rPr>
              <a:t>a</a:t>
            </a:r>
            <a:r>
              <a:rPr lang="en-US" sz="1600" i="1" dirty="0" smtClean="0">
                <a:solidFill>
                  <a:srgbClr val="003399"/>
                </a:solidFill>
              </a:rPr>
              <a:t>n </a:t>
            </a:r>
            <a:r>
              <a:rPr lang="en-US" sz="1600" i="1" dirty="0">
                <a:solidFill>
                  <a:srgbClr val="003399"/>
                </a:solidFill>
              </a:rPr>
              <a:t>efficient way of spending ISF funds.  Taking into account the limited funds under the ISF NP, the criteria of best </a:t>
            </a:r>
            <a:r>
              <a:rPr lang="en-US" sz="1600" b="1" i="1" dirty="0">
                <a:solidFill>
                  <a:srgbClr val="003399"/>
                </a:solidFill>
              </a:rPr>
              <a:t>EU added value </a:t>
            </a:r>
            <a:r>
              <a:rPr lang="en-US" sz="1600" i="1" dirty="0">
                <a:solidFill>
                  <a:srgbClr val="003399"/>
                </a:solidFill>
              </a:rPr>
              <a:t>and most efficient use of funds would not be complied with </a:t>
            </a:r>
            <a:r>
              <a:rPr lang="en-US" sz="1600" i="1" dirty="0" smtClean="0">
                <a:solidFill>
                  <a:srgbClr val="003399"/>
                </a:solidFill>
              </a:rPr>
              <a:t>sufficiently</a:t>
            </a:r>
            <a:r>
              <a:rPr lang="pl-PL" sz="1600" i="1" dirty="0" smtClean="0">
                <a:solidFill>
                  <a:srgbClr val="003399"/>
                </a:solidFill>
              </a:rPr>
              <a:t>”</a:t>
            </a:r>
            <a:r>
              <a:rPr lang="en-US" sz="1600" i="1" dirty="0" smtClean="0">
                <a:solidFill>
                  <a:srgbClr val="003399"/>
                </a:solidFill>
              </a:rPr>
              <a:t>.</a:t>
            </a:r>
            <a:r>
              <a:rPr lang="pl-PL" sz="1600" i="1" dirty="0" smtClean="0">
                <a:solidFill>
                  <a:srgbClr val="003399"/>
                </a:solidFill>
              </a:rPr>
              <a:t>)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Zakup pojazdów </a:t>
            </a:r>
            <a:r>
              <a:rPr lang="pl-PL" sz="1600" i="1" dirty="0" smtClean="0">
                <a:solidFill>
                  <a:srgbClr val="003399"/>
                </a:solidFill>
              </a:rPr>
              <a:t>(Wytyczne KE dot. środków transportu w </a:t>
            </a:r>
            <a:r>
              <a:rPr lang="pl-PL" sz="1600" i="1" dirty="0" smtClean="0">
                <a:solidFill>
                  <a:srgbClr val="003399"/>
                </a:solidFill>
              </a:rPr>
              <a:t>komponencie „policyjno-kryzysowym” FBW </a:t>
            </a:r>
            <a:r>
              <a:rPr lang="pl-PL" sz="1600" i="1" dirty="0" smtClean="0">
                <a:solidFill>
                  <a:srgbClr val="003399"/>
                </a:solidFill>
              </a:rPr>
              <a:t>z 2.02.2018: „P</a:t>
            </a:r>
            <a:r>
              <a:rPr lang="en-US" sz="1600" i="1" dirty="0" err="1" smtClean="0">
                <a:solidFill>
                  <a:srgbClr val="003399"/>
                </a:solidFill>
              </a:rPr>
              <a:t>urchase</a:t>
            </a:r>
            <a:r>
              <a:rPr lang="en-US" sz="1600" i="1" dirty="0" smtClean="0">
                <a:solidFill>
                  <a:srgbClr val="003399"/>
                </a:solidFill>
              </a:rPr>
              <a:t> </a:t>
            </a:r>
            <a:r>
              <a:rPr lang="en-US" sz="1600" i="1" dirty="0">
                <a:solidFill>
                  <a:srgbClr val="003399"/>
                </a:solidFill>
              </a:rPr>
              <a:t>of transport means under ISF-P </a:t>
            </a:r>
            <a:r>
              <a:rPr lang="en-US" sz="1600" i="1" dirty="0" smtClean="0">
                <a:solidFill>
                  <a:srgbClr val="003399"/>
                </a:solidFill>
              </a:rPr>
              <a:t>may</a:t>
            </a:r>
            <a:r>
              <a:rPr lang="pl-PL" sz="1600" i="1" dirty="0" smtClean="0">
                <a:solidFill>
                  <a:srgbClr val="003399"/>
                </a:solidFill>
              </a:rPr>
              <a:t> </a:t>
            </a:r>
            <a:r>
              <a:rPr lang="en-US" sz="1600" i="1" dirty="0" smtClean="0">
                <a:solidFill>
                  <a:srgbClr val="003399"/>
                </a:solidFill>
              </a:rPr>
              <a:t>be </a:t>
            </a:r>
            <a:r>
              <a:rPr lang="en-US" sz="1600" i="1" dirty="0">
                <a:solidFill>
                  <a:srgbClr val="003399"/>
                </a:solidFill>
              </a:rPr>
              <a:t>supported provided that it offers a </a:t>
            </a:r>
            <a:r>
              <a:rPr lang="en-US" sz="1600" b="1" i="1" dirty="0">
                <a:solidFill>
                  <a:srgbClr val="003399"/>
                </a:solidFill>
              </a:rPr>
              <a:t>high EU added value, by fulfilling the objectives </a:t>
            </a:r>
            <a:r>
              <a:rPr lang="en-US" sz="1600" b="1" i="1" dirty="0" smtClean="0">
                <a:solidFill>
                  <a:srgbClr val="003399"/>
                </a:solidFill>
              </a:rPr>
              <a:t>and</a:t>
            </a:r>
            <a:r>
              <a:rPr lang="pl-PL" sz="1600" b="1" i="1" dirty="0" smtClean="0">
                <a:solidFill>
                  <a:srgbClr val="003399"/>
                </a:solidFill>
              </a:rPr>
              <a:t> </a:t>
            </a:r>
            <a:r>
              <a:rPr lang="en-US" sz="1600" b="1" i="1" dirty="0" smtClean="0">
                <a:solidFill>
                  <a:srgbClr val="003399"/>
                </a:solidFill>
              </a:rPr>
              <a:t>key </a:t>
            </a:r>
            <a:r>
              <a:rPr lang="en-US" sz="1600" b="1" i="1" dirty="0">
                <a:solidFill>
                  <a:srgbClr val="003399"/>
                </a:solidFill>
              </a:rPr>
              <a:t>policy priorities of </a:t>
            </a:r>
            <a:r>
              <a:rPr lang="en-US" sz="1600" b="1" i="1" dirty="0" smtClean="0">
                <a:solidFill>
                  <a:srgbClr val="003399"/>
                </a:solidFill>
              </a:rPr>
              <a:t>ISF-P, </a:t>
            </a:r>
            <a:r>
              <a:rPr lang="en-US" sz="1600" i="1" dirty="0">
                <a:solidFill>
                  <a:srgbClr val="003399"/>
                </a:solidFill>
              </a:rPr>
              <a:t>such as combatting terrorism, fighting cross-border, </a:t>
            </a:r>
            <a:r>
              <a:rPr lang="en-US" sz="1600" i="1" dirty="0" smtClean="0">
                <a:solidFill>
                  <a:srgbClr val="003399"/>
                </a:solidFill>
              </a:rPr>
              <a:t>serious</a:t>
            </a:r>
            <a:r>
              <a:rPr lang="pl-PL" sz="1600" i="1" dirty="0" smtClean="0">
                <a:solidFill>
                  <a:srgbClr val="003399"/>
                </a:solidFill>
              </a:rPr>
              <a:t> and </a:t>
            </a:r>
            <a:r>
              <a:rPr lang="pl-PL" sz="1600" i="1" dirty="0" err="1">
                <a:solidFill>
                  <a:srgbClr val="003399"/>
                </a:solidFill>
              </a:rPr>
              <a:t>organised</a:t>
            </a:r>
            <a:r>
              <a:rPr lang="pl-PL" sz="1600" i="1" dirty="0">
                <a:solidFill>
                  <a:srgbClr val="003399"/>
                </a:solidFill>
              </a:rPr>
              <a:t> </a:t>
            </a:r>
            <a:r>
              <a:rPr lang="pl-PL" sz="1600" i="1" dirty="0" err="1">
                <a:solidFill>
                  <a:srgbClr val="003399"/>
                </a:solidFill>
              </a:rPr>
              <a:t>crime</a:t>
            </a:r>
            <a:r>
              <a:rPr lang="pl-PL" sz="1600" i="1" dirty="0">
                <a:solidFill>
                  <a:srgbClr val="003399"/>
                </a:solidFill>
              </a:rPr>
              <a:t>, etc</a:t>
            </a:r>
            <a:r>
              <a:rPr lang="pl-PL" sz="1600" i="1" dirty="0" smtClean="0">
                <a:solidFill>
                  <a:srgbClr val="003399"/>
                </a:solidFill>
              </a:rPr>
              <a:t>.)</a:t>
            </a:r>
            <a:endParaRPr lang="pl-PL" sz="1600" i="1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76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0536" y="916472"/>
            <a:ext cx="10893197" cy="71498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Trwałość projektu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44540" y="1631454"/>
            <a:ext cx="11665618" cy="4844689"/>
          </a:xfrm>
        </p:spPr>
        <p:txBody>
          <a:bodyPr/>
          <a:lstStyle/>
          <a:p>
            <a:pPr algn="l"/>
            <a:r>
              <a:rPr lang="pl-PL" sz="2000" dirty="0">
                <a:solidFill>
                  <a:srgbClr val="003399"/>
                </a:solidFill>
              </a:rPr>
              <a:t>Trwałość projektu, tj. wykorzystywanie efektów realizacji projektu po jego zakończeniu, jest kluczowym elementem jego oceny.</a:t>
            </a:r>
          </a:p>
          <a:p>
            <a:pPr algn="l"/>
            <a:r>
              <a:rPr lang="pl-PL" sz="2000" dirty="0" smtClean="0">
                <a:solidFill>
                  <a:srgbClr val="003399"/>
                </a:solidFill>
              </a:rPr>
              <a:t>Zasada </a:t>
            </a:r>
            <a:r>
              <a:rPr lang="pl-PL" sz="2000" dirty="0" smtClean="0">
                <a:solidFill>
                  <a:srgbClr val="003399"/>
                </a:solidFill>
              </a:rPr>
              <a:t>trwałości: niepoddanie </a:t>
            </a:r>
            <a:r>
              <a:rPr lang="pl-PL" sz="2000" dirty="0">
                <a:solidFill>
                  <a:srgbClr val="003399"/>
                </a:solidFill>
              </a:rPr>
              <a:t>projektu </a:t>
            </a:r>
            <a:r>
              <a:rPr lang="pl-PL" sz="2000" dirty="0" smtClean="0">
                <a:solidFill>
                  <a:srgbClr val="003399"/>
                </a:solidFill>
              </a:rPr>
              <a:t>po jego zakończeniu tzw</a:t>
            </a:r>
            <a:r>
              <a:rPr lang="pl-PL" sz="2000" dirty="0">
                <a:solidFill>
                  <a:srgbClr val="003399"/>
                </a:solidFill>
              </a:rPr>
              <a:t>. zasadniczej modyfikacji tj.: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</a:rPr>
              <a:t>modyfikacji mającej wpływ na charakter lub warunki realizacji projektu lub powodującej uzyskanie nieuzasadnionej korzyści przez przedsiębiorstwo lub podmiot publiczny oraz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</a:rPr>
              <a:t>wynikającej ze zmiany charakteru własności elementu infrastruktury albo z zaprzestania działalności produkcyjnej</a:t>
            </a:r>
            <a:r>
              <a:rPr lang="pl-PL" sz="2000" dirty="0" smtClean="0">
                <a:solidFill>
                  <a:srgbClr val="003399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sz="2000" i="1" u="sng" dirty="0" smtClean="0">
                <a:solidFill>
                  <a:srgbClr val="003399"/>
                </a:solidFill>
              </a:rPr>
              <a:t>czyli w praktyce nie można go sprzedać, zmienić celu jego przeznaczenia, czy też odpłatnie udostępniać</a:t>
            </a:r>
          </a:p>
          <a:p>
            <a:pPr algn="l"/>
            <a:r>
              <a:rPr lang="pl-PL" sz="2000" dirty="0" smtClean="0">
                <a:solidFill>
                  <a:srgbClr val="003399"/>
                </a:solidFill>
              </a:rPr>
              <a:t>W FBW sprzęt </a:t>
            </a:r>
            <a:r>
              <a:rPr lang="pl-PL" sz="2000" dirty="0">
                <a:solidFill>
                  <a:srgbClr val="003399"/>
                </a:solidFill>
              </a:rPr>
              <a:t>podlega zasadzie trwałości, od dnia dokonania zakupu: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</a:rPr>
              <a:t>3 lata w przypadku sprzętu informatyczno-komunikacyjnego, operacyjnego oraz  </a:t>
            </a:r>
            <a:r>
              <a:rPr lang="pl-PL" sz="2000" dirty="0" smtClean="0">
                <a:solidFill>
                  <a:srgbClr val="003399"/>
                </a:solidFill>
              </a:rPr>
              <a:t>oprogramowania</a:t>
            </a:r>
            <a:endParaRPr lang="pl-PL" sz="2000" dirty="0">
              <a:solidFill>
                <a:srgbClr val="003399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3399"/>
                </a:solidFill>
              </a:rPr>
              <a:t>5 </a:t>
            </a:r>
            <a:r>
              <a:rPr lang="pl-PL" sz="2000" dirty="0">
                <a:solidFill>
                  <a:srgbClr val="003399"/>
                </a:solidFill>
              </a:rPr>
              <a:t>lat w przypadku środków </a:t>
            </a:r>
            <a:r>
              <a:rPr lang="pl-PL" sz="2000" dirty="0" smtClean="0">
                <a:solidFill>
                  <a:srgbClr val="003399"/>
                </a:solidFill>
              </a:rPr>
              <a:t>transportu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3399"/>
                </a:solidFill>
              </a:rPr>
              <a:t>10 lat w przypadku statków pływających i powietrznych oraz nieruchomości (z wyłączeniem drobnych prac remontowych do 20 tys. zł netto)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52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0535" y="2068165"/>
            <a:ext cx="11326939" cy="3071949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3399"/>
                </a:solidFill>
              </a:rPr>
              <a:t>Beneficjent ma obowiązek udowodnienia zachowania trwałości (czyli </a:t>
            </a:r>
            <a:r>
              <a:rPr lang="pl-PL" dirty="0" smtClean="0">
                <a:solidFill>
                  <a:srgbClr val="003399"/>
                </a:solidFill>
              </a:rPr>
              <a:t>że </a:t>
            </a:r>
            <a:r>
              <a:rPr lang="pl-PL" dirty="0">
                <a:solidFill>
                  <a:srgbClr val="003399"/>
                </a:solidFill>
              </a:rPr>
              <a:t>sprzęt wykorzystywany jest na cele </a:t>
            </a:r>
            <a:r>
              <a:rPr lang="pl-PL" dirty="0" smtClean="0">
                <a:solidFill>
                  <a:srgbClr val="003399"/>
                </a:solidFill>
              </a:rPr>
              <a:t>FBW </a:t>
            </a:r>
            <a:r>
              <a:rPr lang="pl-PL" dirty="0">
                <a:solidFill>
                  <a:srgbClr val="003399"/>
                </a:solidFill>
              </a:rPr>
              <a:t>wyłącznie lub </a:t>
            </a:r>
            <a:r>
              <a:rPr lang="pl-PL" dirty="0" smtClean="0">
                <a:solidFill>
                  <a:srgbClr val="003399"/>
                </a:solidFill>
              </a:rPr>
              <a:t>–w przypadku </a:t>
            </a:r>
            <a:r>
              <a:rPr lang="pl-PL" i="1" dirty="0" err="1" smtClean="0">
                <a:solidFill>
                  <a:srgbClr val="003399"/>
                </a:solidFill>
              </a:rPr>
              <a:t>mixed</a:t>
            </a:r>
            <a:r>
              <a:rPr lang="pl-PL" i="1" dirty="0" smtClean="0">
                <a:solidFill>
                  <a:srgbClr val="003399"/>
                </a:solidFill>
              </a:rPr>
              <a:t> </a:t>
            </a:r>
            <a:r>
              <a:rPr lang="pl-PL" i="1" dirty="0" err="1" smtClean="0">
                <a:solidFill>
                  <a:srgbClr val="003399"/>
                </a:solidFill>
              </a:rPr>
              <a:t>use</a:t>
            </a:r>
            <a:r>
              <a:rPr lang="pl-PL" i="1" dirty="0" smtClean="0">
                <a:solidFill>
                  <a:srgbClr val="003399"/>
                </a:solidFill>
              </a:rPr>
              <a:t>- </a:t>
            </a:r>
            <a:r>
              <a:rPr lang="pl-PL" dirty="0" smtClean="0">
                <a:solidFill>
                  <a:srgbClr val="003399"/>
                </a:solidFill>
              </a:rPr>
              <a:t>w </a:t>
            </a:r>
            <a:r>
              <a:rPr lang="pl-PL" dirty="0">
                <a:solidFill>
                  <a:srgbClr val="003399"/>
                </a:solidFill>
              </a:rPr>
              <a:t>proporcji wskazanej w projekcie</a:t>
            </a:r>
            <a:r>
              <a:rPr lang="pl-PL" dirty="0" smtClean="0">
                <a:solidFill>
                  <a:srgbClr val="003399"/>
                </a:solidFill>
              </a:rPr>
              <a:t>).</a:t>
            </a:r>
          </a:p>
          <a:p>
            <a:pPr algn="l"/>
            <a:endParaRPr lang="pl-PL" dirty="0">
              <a:solidFill>
                <a:srgbClr val="003399"/>
              </a:solidFill>
            </a:endParaRPr>
          </a:p>
          <a:p>
            <a:pPr algn="l"/>
            <a:r>
              <a:rPr lang="pl-PL" dirty="0">
                <a:solidFill>
                  <a:srgbClr val="003399"/>
                </a:solidFill>
              </a:rPr>
              <a:t>Trwałość sprzętu i jego wykorzystanie po zakończeniu projektu </a:t>
            </a:r>
            <a:r>
              <a:rPr lang="pl-PL" dirty="0" smtClean="0">
                <a:solidFill>
                  <a:srgbClr val="003399"/>
                </a:solidFill>
              </a:rPr>
              <a:t>są badane </a:t>
            </a:r>
            <a:r>
              <a:rPr lang="pl-PL" dirty="0">
                <a:solidFill>
                  <a:srgbClr val="003399"/>
                </a:solidFill>
              </a:rPr>
              <a:t>przez COPE </a:t>
            </a:r>
            <a:r>
              <a:rPr lang="pl-PL" dirty="0" smtClean="0">
                <a:solidFill>
                  <a:srgbClr val="003399"/>
                </a:solidFill>
              </a:rPr>
              <a:t>MSWiA (kontrola na miejscu).</a:t>
            </a: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6</a:t>
            </a:fld>
            <a:endParaRPr lang="pl-PL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50535" y="1120907"/>
            <a:ext cx="10808531" cy="71498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Trwałość projektu, gdy kupowany jest sprzęt/infrastruktura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1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7469" y="1110663"/>
            <a:ext cx="9144000" cy="71498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Trwałość projektu szkoleniowego 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67469" y="2021746"/>
            <a:ext cx="11152261" cy="3982459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rgbClr val="003399"/>
                </a:solidFill>
              </a:rPr>
              <a:t>Efekty </a:t>
            </a:r>
            <a:r>
              <a:rPr lang="pl-PL" dirty="0" smtClean="0">
                <a:solidFill>
                  <a:srgbClr val="003399"/>
                </a:solidFill>
              </a:rPr>
              <a:t>projektu szkoleniowego to przede wszystkim podniesiona wiedza i/lub umiejętności uczestników oraz wytworzone materiały (produkty), wykorzystywane do celów określonych w projekcie po jego zakończeniu.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Wykorzystanie </a:t>
            </a:r>
            <a:r>
              <a:rPr lang="pl-PL" dirty="0">
                <a:solidFill>
                  <a:srgbClr val="003399"/>
                </a:solidFill>
              </a:rPr>
              <a:t>wiedzy i umiejętności zdobytej podczas szkoleń nie jest badane po zakończeniu projektu, ale jest główną przesłanką </a:t>
            </a:r>
            <a:r>
              <a:rPr lang="pl-PL" dirty="0" smtClean="0">
                <a:solidFill>
                  <a:srgbClr val="003399"/>
                </a:solidFill>
              </a:rPr>
              <a:t>jego realizacji.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Warto zadbać o trwałe elementy projektu, o możliwość korzystania z nich po zakończeniu projektu (materiały </a:t>
            </a:r>
            <a:r>
              <a:rPr lang="pl-PL" dirty="0">
                <a:solidFill>
                  <a:srgbClr val="003399"/>
                </a:solidFill>
              </a:rPr>
              <a:t>szkoleniowe, </a:t>
            </a:r>
            <a:r>
              <a:rPr lang="pl-PL" dirty="0" smtClean="0">
                <a:solidFill>
                  <a:srgbClr val="003399"/>
                </a:solidFill>
              </a:rPr>
              <a:t>film instruktażowy, podręczniki</a:t>
            </a:r>
            <a:r>
              <a:rPr lang="pl-PL" dirty="0">
                <a:solidFill>
                  <a:srgbClr val="003399"/>
                </a:solidFill>
              </a:rPr>
              <a:t>, </a:t>
            </a:r>
            <a:r>
              <a:rPr lang="pl-PL" dirty="0" smtClean="0">
                <a:solidFill>
                  <a:srgbClr val="003399"/>
                </a:solidFill>
              </a:rPr>
              <a:t>broszura </a:t>
            </a:r>
            <a:r>
              <a:rPr lang="pl-PL" i="1" dirty="0">
                <a:solidFill>
                  <a:srgbClr val="003399"/>
                </a:solidFill>
              </a:rPr>
              <a:t>– </a:t>
            </a:r>
            <a:r>
              <a:rPr lang="pl-PL" i="1" dirty="0" smtClean="0">
                <a:solidFill>
                  <a:srgbClr val="003399"/>
                </a:solidFill>
              </a:rPr>
              <a:t>proszę zwrócić uwagę na sposób </a:t>
            </a:r>
            <a:r>
              <a:rPr lang="pl-PL" i="1" dirty="0">
                <a:solidFill>
                  <a:srgbClr val="003399"/>
                </a:solidFill>
              </a:rPr>
              <a:t>dystrybucji</a:t>
            </a:r>
            <a:r>
              <a:rPr lang="pl-PL" dirty="0">
                <a:solidFill>
                  <a:srgbClr val="003399"/>
                </a:solidFill>
              </a:rPr>
              <a:t>; </a:t>
            </a:r>
            <a:r>
              <a:rPr lang="pl-PL" dirty="0" smtClean="0">
                <a:solidFill>
                  <a:srgbClr val="003399"/>
                </a:solidFill>
              </a:rPr>
              <a:t>program szkoleniowy, platforma e-learningowa, szkolenia kaskadowe).</a:t>
            </a:r>
            <a:endParaRPr lang="pl-PL" dirty="0">
              <a:solidFill>
                <a:srgbClr val="003399"/>
              </a:solidFill>
            </a:endParaRPr>
          </a:p>
          <a:p>
            <a:pPr algn="l"/>
            <a:endParaRPr lang="pl-PL" sz="2000" dirty="0"/>
          </a:p>
          <a:p>
            <a:pPr algn="l"/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61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0510" y="958959"/>
            <a:ext cx="9144000" cy="708726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Kluczowe aspekty budowy projektu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3467" y="1667685"/>
            <a:ext cx="10749094" cy="469924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rgbClr val="003399"/>
                </a:solidFill>
              </a:rPr>
              <a:t>Projekt to </a:t>
            </a:r>
            <a:r>
              <a:rPr lang="pl-PL" u="sng" dirty="0" smtClean="0">
                <a:solidFill>
                  <a:srgbClr val="003399"/>
                </a:solidFill>
              </a:rPr>
              <a:t>zmiana</a:t>
            </a:r>
            <a:r>
              <a:rPr lang="pl-PL" dirty="0" smtClean="0">
                <a:solidFill>
                  <a:srgbClr val="003399"/>
                </a:solidFill>
              </a:rPr>
              <a:t>, poprawa sytuacji – żeby zrozumieć, na czym ma polegać zmiana, należy starannie opisać: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sytuację aktualną: na czym polega problem, kogo dotyczy, jakie są jego   negatywne konsekwencje oraz jakie działania  prowadzi się obecnie celem jego zwalczania i dlaczego są niewystarczające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sytuację zaplanowaną po zakończeniu realizacji projektu: rezultaty i sposób ich wykorzystania. </a:t>
            </a:r>
          </a:p>
          <a:p>
            <a:r>
              <a:rPr lang="pl-PL" dirty="0" smtClean="0">
                <a:solidFill>
                  <a:srgbClr val="003399"/>
                </a:solidFill>
              </a:rPr>
              <a:t>BEZ TAKIEGO OPISU, SZCZEGÓLNIE SYTUACJI AKTUALNEJ, </a:t>
            </a:r>
          </a:p>
          <a:p>
            <a:r>
              <a:rPr lang="pl-PL" b="1" dirty="0" smtClean="0">
                <a:solidFill>
                  <a:srgbClr val="003399"/>
                </a:solidFill>
              </a:rPr>
              <a:t>TRUDNO OCENIĆ, CZY W OGÓLE WARTO REALIZOWAĆ PROJEKT!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Opis powinien być zwięzły, zrozumiały dla laików, elementy projektu powinny być logicznie powiązane ze sobą.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41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5271" y="1011982"/>
            <a:ext cx="9144000" cy="860261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Logika projektu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00949" y="1996580"/>
            <a:ext cx="9144000" cy="44795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>
                <a:solidFill>
                  <a:srgbClr val="003399"/>
                </a:solidFill>
              </a:rPr>
              <a:t>Problem</a:t>
            </a:r>
            <a:r>
              <a:rPr lang="pl-PL" dirty="0">
                <a:solidFill>
                  <a:srgbClr val="003399"/>
                </a:solidFill>
              </a:rPr>
              <a:t> </a:t>
            </a:r>
            <a:endParaRPr lang="pl-PL" dirty="0" smtClean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główny </a:t>
            </a:r>
            <a:r>
              <a:rPr lang="pl-PL" dirty="0">
                <a:solidFill>
                  <a:srgbClr val="003399"/>
                </a:solidFill>
              </a:rPr>
              <a:t>i jego negatywne </a:t>
            </a:r>
            <a:r>
              <a:rPr lang="pl-PL" dirty="0" smtClean="0">
                <a:solidFill>
                  <a:srgbClr val="003399"/>
                </a:solidFill>
              </a:rPr>
              <a:t>konsekwencje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 smtClean="0">
                <a:solidFill>
                  <a:srgbClr val="003399"/>
                </a:solidFill>
              </a:rPr>
              <a:t>Cel</a:t>
            </a:r>
            <a:r>
              <a:rPr lang="pl-PL" dirty="0" smtClean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rozwiązanie </a:t>
            </a:r>
            <a:r>
              <a:rPr lang="pl-PL" dirty="0">
                <a:solidFill>
                  <a:srgbClr val="003399"/>
                </a:solidFill>
              </a:rPr>
              <a:t>ww. </a:t>
            </a:r>
            <a:r>
              <a:rPr lang="pl-PL" dirty="0" smtClean="0">
                <a:solidFill>
                  <a:srgbClr val="003399"/>
                </a:solidFill>
              </a:rPr>
              <a:t>problemu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 smtClean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 smtClean="0">
                <a:solidFill>
                  <a:srgbClr val="003399"/>
                </a:solidFill>
              </a:rPr>
              <a:t>Działania</a:t>
            </a:r>
            <a:r>
              <a:rPr lang="pl-PL" dirty="0" smtClean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do </a:t>
            </a:r>
            <a:r>
              <a:rPr lang="pl-PL" dirty="0">
                <a:solidFill>
                  <a:srgbClr val="003399"/>
                </a:solidFill>
              </a:rPr>
              <a:t>osiągnięcia </a:t>
            </a:r>
            <a:r>
              <a:rPr lang="pl-PL" dirty="0" smtClean="0">
                <a:solidFill>
                  <a:srgbClr val="003399"/>
                </a:solidFill>
              </a:rPr>
              <a:t>celu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>
                <a:solidFill>
                  <a:srgbClr val="003399"/>
                </a:solidFill>
              </a:rPr>
              <a:t>Rezultaty</a:t>
            </a:r>
            <a:r>
              <a:rPr lang="pl-PL" dirty="0">
                <a:solidFill>
                  <a:srgbClr val="003399"/>
                </a:solidFill>
              </a:rPr>
              <a:t> </a:t>
            </a:r>
            <a:endParaRPr lang="pl-PL" dirty="0" smtClean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wskazujące </a:t>
            </a:r>
            <a:r>
              <a:rPr lang="pl-PL" dirty="0">
                <a:solidFill>
                  <a:srgbClr val="003399"/>
                </a:solidFill>
              </a:rPr>
              <a:t>na osiągnięcie celu </a:t>
            </a:r>
            <a:r>
              <a:rPr lang="pl-PL" dirty="0" smtClean="0">
                <a:solidFill>
                  <a:srgbClr val="003399"/>
                </a:solidFill>
              </a:rPr>
              <a:t>- pokazują zmianę</a:t>
            </a:r>
            <a:endParaRPr lang="pl-PL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9</a:t>
            </a:fld>
            <a:endParaRPr lang="pl-PL"/>
          </a:p>
        </p:txBody>
      </p:sp>
      <p:sp>
        <p:nvSpPr>
          <p:cNvPr id="5" name="Strzałka w prawo 4"/>
          <p:cNvSpPr/>
          <p:nvPr/>
        </p:nvSpPr>
        <p:spPr>
          <a:xfrm rot="5400000">
            <a:off x="5999322" y="2789440"/>
            <a:ext cx="347251" cy="40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Strzałka w prawo 9"/>
          <p:cNvSpPr/>
          <p:nvPr/>
        </p:nvSpPr>
        <p:spPr>
          <a:xfrm rot="5400000">
            <a:off x="5999322" y="4982334"/>
            <a:ext cx="347251" cy="40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 rot="5400000">
            <a:off x="5999322" y="3862443"/>
            <a:ext cx="347251" cy="40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3226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1165</Words>
  <Application>Microsoft Office PowerPoint</Application>
  <PresentationFormat>Panoramiczny</PresentationFormat>
  <Paragraphs>114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Motyw pakietu Office</vt:lpstr>
      <vt:lpstr>Projekt niestandardowy</vt:lpstr>
      <vt:lpstr>Prezentacja programu PowerPoint</vt:lpstr>
      <vt:lpstr>Cele FBW</vt:lpstr>
      <vt:lpstr>Kwalifikowane działania</vt:lpstr>
      <vt:lpstr>Wybrane działania niekwalifikowalne lub wymagające szczególnego uzasadnienia w komponencie „policyjno-kryzysowym”</vt:lpstr>
      <vt:lpstr>Trwałość projektu</vt:lpstr>
      <vt:lpstr>Prezentacja programu PowerPoint</vt:lpstr>
      <vt:lpstr>Trwałość projektu szkoleniowego </vt:lpstr>
      <vt:lpstr>Kluczowe aspekty budowy projektu</vt:lpstr>
      <vt:lpstr>Logika projektu</vt:lpstr>
      <vt:lpstr>Problem – jak opisać? </vt:lpstr>
      <vt:lpstr>Problem – Cel - przykłady </vt:lpstr>
      <vt:lpstr>Cel projektu </vt:lpstr>
      <vt:lpstr>Działania </vt:lpstr>
      <vt:lpstr>Rezultaty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Jan Krzesiński</cp:lastModifiedBy>
  <cp:revision>112</cp:revision>
  <cp:lastPrinted>2019-04-23T06:44:00Z</cp:lastPrinted>
  <dcterms:created xsi:type="dcterms:W3CDTF">2017-05-30T08:43:19Z</dcterms:created>
  <dcterms:modified xsi:type="dcterms:W3CDTF">2019-04-23T13:06:49Z</dcterms:modified>
</cp:coreProperties>
</file>