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5"/>
  </p:notesMasterIdLst>
  <p:handoutMasterIdLst>
    <p:handoutMasterId r:id="rId36"/>
  </p:handoutMasterIdLst>
  <p:sldIdLst>
    <p:sldId id="332" r:id="rId3"/>
    <p:sldId id="262" r:id="rId4"/>
    <p:sldId id="263" r:id="rId5"/>
    <p:sldId id="264" r:id="rId6"/>
    <p:sldId id="300" r:id="rId7"/>
    <p:sldId id="330" r:id="rId8"/>
    <p:sldId id="307" r:id="rId9"/>
    <p:sldId id="265" r:id="rId10"/>
    <p:sldId id="259" r:id="rId11"/>
    <p:sldId id="286" r:id="rId12"/>
    <p:sldId id="267" r:id="rId13"/>
    <p:sldId id="289" r:id="rId14"/>
    <p:sldId id="302" r:id="rId15"/>
    <p:sldId id="291" r:id="rId16"/>
    <p:sldId id="306" r:id="rId17"/>
    <p:sldId id="292" r:id="rId18"/>
    <p:sldId id="301" r:id="rId19"/>
    <p:sldId id="278" r:id="rId20"/>
    <p:sldId id="308" r:id="rId21"/>
    <p:sldId id="320" r:id="rId22"/>
    <p:sldId id="313" r:id="rId23"/>
    <p:sldId id="314" r:id="rId24"/>
    <p:sldId id="311" r:id="rId25"/>
    <p:sldId id="333" r:id="rId26"/>
    <p:sldId id="315" r:id="rId27"/>
    <p:sldId id="321" r:id="rId28"/>
    <p:sldId id="324" r:id="rId29"/>
    <p:sldId id="325" r:id="rId30"/>
    <p:sldId id="322" r:id="rId31"/>
    <p:sldId id="323" r:id="rId32"/>
    <p:sldId id="316" r:id="rId33"/>
    <p:sldId id="261" r:id="rId34"/>
  </p:sldIdLst>
  <p:sldSz cx="12192000" cy="6858000"/>
  <p:notesSz cx="6805613" cy="99441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60BD"/>
    <a:srgbClr val="D8E4F4"/>
    <a:srgbClr val="003399"/>
    <a:srgbClr val="226DC9"/>
    <a:srgbClr val="065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707" autoAdjust="0"/>
  </p:normalViewPr>
  <p:slideViewPr>
    <p:cSldViewPr snapToGrid="0">
      <p:cViewPr varScale="1">
        <p:scale>
          <a:sx n="124" d="100"/>
          <a:sy n="124" d="100"/>
        </p:scale>
        <p:origin x="114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2018-12-18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2018-12-18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419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537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867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0332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870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107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41920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1598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0678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96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488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195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226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9204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8749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625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1949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1108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35664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17154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925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3387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4494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2172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660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32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41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845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391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9754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67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4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5640852"/>
            <a:ext cx="3541687" cy="65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2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376472" y="254195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pl-PL" sz="4400" dirty="0" smtClean="0">
                <a:solidFill>
                  <a:srgbClr val="1560BD"/>
                </a:solidFill>
              </a:rPr>
              <a:t>BUDŻET I KOSZTY PROJEKTU</a:t>
            </a:r>
            <a:endParaRPr lang="pl-PL" sz="4400" dirty="0">
              <a:solidFill>
                <a:srgbClr val="1560BD"/>
              </a:solidFill>
            </a:endParaRPr>
          </a:p>
        </p:txBody>
      </p:sp>
      <p:sp>
        <p:nvSpPr>
          <p:cNvPr id="8" name="Symbol zastępczy tytułu 1"/>
          <p:cNvSpPr txBox="1">
            <a:spLocks/>
          </p:cNvSpPr>
          <p:nvPr/>
        </p:nvSpPr>
        <p:spPr>
          <a:xfrm>
            <a:off x="-103001" y="5316214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dirty="0" smtClean="0">
                <a:solidFill>
                  <a:schemeClr val="bg1"/>
                </a:solidFill>
                <a:latin typeface="+mn-lt"/>
              </a:rPr>
              <a:t>Warszawa, 19 grudnia 2018 r.</a:t>
            </a:r>
            <a:endParaRPr lang="pl-PL" sz="1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69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89000" y="1450887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bezpośrednie: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8999" y="2364947"/>
            <a:ext cx="100714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koszty </a:t>
            </a:r>
            <a:r>
              <a:rPr lang="pl-PL" sz="2000" dirty="0"/>
              <a:t>transportu, podróży i </a:t>
            </a:r>
            <a:r>
              <a:rPr lang="pl-PL" sz="2000" dirty="0" smtClean="0"/>
              <a:t>utrzymania – </a:t>
            </a:r>
            <a:r>
              <a:rPr lang="pl-PL" sz="2000" dirty="0" smtClean="0">
                <a:solidFill>
                  <a:srgbClr val="1560BD"/>
                </a:solidFill>
              </a:rPr>
              <a:t>kategoria A;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sprzęt</a:t>
            </a:r>
            <a:r>
              <a:rPr lang="pl-PL" sz="2000" dirty="0"/>
              <a:t>, oprogramowanie i </a:t>
            </a:r>
            <a:r>
              <a:rPr lang="pl-PL" sz="2000" dirty="0" smtClean="0"/>
              <a:t>wyposażenie – </a:t>
            </a:r>
            <a:r>
              <a:rPr lang="pl-PL" sz="2000" dirty="0" smtClean="0">
                <a:solidFill>
                  <a:srgbClr val="1560BD"/>
                </a:solidFill>
              </a:rPr>
              <a:t>kategoria B;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nieruchomości </a:t>
            </a:r>
            <a:r>
              <a:rPr lang="pl-PL" sz="2000" dirty="0"/>
              <a:t>(zakup, budowa, remont, najem, usługi ogólne</a:t>
            </a:r>
            <a:r>
              <a:rPr lang="pl-PL" sz="2000" dirty="0" smtClean="0"/>
              <a:t>) – </a:t>
            </a:r>
            <a:r>
              <a:rPr lang="pl-PL" sz="2000" dirty="0" smtClean="0">
                <a:solidFill>
                  <a:srgbClr val="1560BD"/>
                </a:solidFill>
              </a:rPr>
              <a:t>kategoria C;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informacje</a:t>
            </a:r>
            <a:r>
              <a:rPr lang="pl-PL" sz="2000" dirty="0"/>
              <a:t>, publikacje i </a:t>
            </a:r>
            <a:r>
              <a:rPr lang="pl-PL" sz="2000" dirty="0" smtClean="0"/>
              <a:t>promocja – </a:t>
            </a:r>
            <a:r>
              <a:rPr lang="pl-PL" sz="2000" dirty="0" smtClean="0">
                <a:solidFill>
                  <a:srgbClr val="1560BD"/>
                </a:solidFill>
              </a:rPr>
              <a:t>kategoria D;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inne </a:t>
            </a:r>
            <a:r>
              <a:rPr lang="pl-PL" sz="2000" dirty="0"/>
              <a:t>koszy </a:t>
            </a:r>
            <a:r>
              <a:rPr lang="pl-PL" sz="2000" dirty="0" smtClean="0"/>
              <a:t>bezpośrednie</a:t>
            </a:r>
            <a:r>
              <a:rPr lang="pl-PL" sz="2000" dirty="0"/>
              <a:t> </a:t>
            </a:r>
            <a:r>
              <a:rPr lang="pl-PL" sz="2000" dirty="0" smtClean="0"/>
              <a:t>– </a:t>
            </a:r>
            <a:r>
              <a:rPr lang="pl-PL" sz="2000" dirty="0" smtClean="0">
                <a:solidFill>
                  <a:srgbClr val="1560BD"/>
                </a:solidFill>
              </a:rPr>
              <a:t>kategoria 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dirty="0"/>
          </a:p>
          <a:p>
            <a:r>
              <a:rPr lang="pl-PL" dirty="0" smtClean="0">
                <a:solidFill>
                  <a:srgbClr val="1560BD"/>
                </a:solidFill>
              </a:rPr>
              <a:t>Podział kosztów bezpośrednich na kategorie zgodnie z budżetem projektu.</a:t>
            </a:r>
          </a:p>
        </p:txBody>
      </p:sp>
      <p:sp>
        <p:nvSpPr>
          <p:cNvPr id="12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10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6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109310"/>
            <a:ext cx="97130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k</a:t>
            </a:r>
            <a:r>
              <a:rPr lang="pl-PL" sz="2000" dirty="0" smtClean="0"/>
              <a:t>oszty </a:t>
            </a:r>
            <a:r>
              <a:rPr lang="pl-PL" sz="2000" dirty="0"/>
              <a:t>pośrednie poniesione przez Beneficjenta mogą zostać uznane za kwalifikowalne do ściśle określonej </a:t>
            </a:r>
            <a:r>
              <a:rPr lang="pl-PL" sz="2000" dirty="0">
                <a:solidFill>
                  <a:srgbClr val="1560BD"/>
                </a:solidFill>
              </a:rPr>
              <a:t>maksymalnej wysokości 7% kwalifikowanych kosztów bezpośrednich </a:t>
            </a:r>
            <a:r>
              <a:rPr lang="pl-PL" sz="2000" dirty="0" smtClean="0">
                <a:solidFill>
                  <a:srgbClr val="1560BD"/>
                </a:solidFill>
              </a:rPr>
              <a:t>projektu.</a:t>
            </a:r>
            <a:r>
              <a:rPr lang="pl-PL" sz="2000" dirty="0" smtClean="0"/>
              <a:t> </a:t>
            </a:r>
          </a:p>
          <a:p>
            <a:pPr eaLnBrk="0" fontAlgn="base" hangingPunct="0"/>
            <a:endParaRPr lang="pl-PL" sz="2000" b="1" dirty="0"/>
          </a:p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Muszą jednak spełniać następujące warunki: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limit </a:t>
            </a:r>
            <a:r>
              <a:rPr lang="pl-PL" sz="2000" dirty="0"/>
              <a:t>kosztów pośrednich został zaplanowany w budżecie </a:t>
            </a:r>
            <a:r>
              <a:rPr lang="pl-PL" sz="2000" dirty="0" smtClean="0"/>
              <a:t>projektu;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koszty </a:t>
            </a:r>
            <a:r>
              <a:rPr lang="pl-PL" sz="2000" dirty="0"/>
              <a:t>pośrednie nie obejmują wydatków zaplanowanych w innych kategoriach </a:t>
            </a:r>
            <a:r>
              <a:rPr lang="pl-PL" sz="2000" dirty="0" smtClean="0"/>
              <a:t>budżetu;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s</a:t>
            </a:r>
            <a:r>
              <a:rPr lang="pl-PL" sz="2000" dirty="0" smtClean="0"/>
              <a:t>tanowią odrębną kategorię w budżecie projektu </a:t>
            </a:r>
            <a:r>
              <a:rPr lang="pl-PL" sz="2000" dirty="0"/>
              <a:t>– </a:t>
            </a:r>
            <a:r>
              <a:rPr lang="pl-PL" sz="2000" dirty="0">
                <a:solidFill>
                  <a:srgbClr val="1560BD"/>
                </a:solidFill>
              </a:rPr>
              <a:t>kategoria </a:t>
            </a:r>
            <a:r>
              <a:rPr lang="pl-PL" sz="2000" dirty="0" smtClean="0">
                <a:solidFill>
                  <a:srgbClr val="1560BD"/>
                </a:solidFill>
              </a:rPr>
              <a:t>F;</a:t>
            </a:r>
            <a:endParaRPr lang="pl-PL" sz="2000" dirty="0" smtClean="0"/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ujmowane </a:t>
            </a:r>
            <a:r>
              <a:rPr lang="pl-PL" sz="2000" dirty="0"/>
              <a:t>jako pośrednie nie zostały sfinansowane z innego </a:t>
            </a:r>
            <a:r>
              <a:rPr lang="pl-PL" sz="2000" dirty="0" smtClean="0"/>
              <a:t>źródła;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z</a:t>
            </a:r>
            <a:r>
              <a:rPr lang="pl-PL" sz="2000" dirty="0" smtClean="0"/>
              <a:t>ostały wstępnie zaakceptowane przez COPE MSWiA/DFE MSWiA na etapie oceny projektu. </a:t>
            </a:r>
          </a:p>
          <a:p>
            <a:pPr eaLnBrk="0" fontAlgn="base" hangingPunct="0"/>
            <a:endParaRPr lang="pl-PL" sz="1400" dirty="0" smtClean="0">
              <a:solidFill>
                <a:srgbClr val="1560BD"/>
              </a:solidFill>
            </a:endParaRPr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Beneficjent </a:t>
            </a:r>
            <a:r>
              <a:rPr lang="pl-PL" dirty="0">
                <a:solidFill>
                  <a:srgbClr val="1560BD"/>
                </a:solidFill>
              </a:rPr>
              <a:t>nie otrzymuje innych środków unijnych na pokrycie raportowanych kosztów </a:t>
            </a:r>
            <a:r>
              <a:rPr lang="pl-PL" dirty="0" smtClean="0">
                <a:solidFill>
                  <a:srgbClr val="1560BD"/>
                </a:solidFill>
              </a:rPr>
              <a:t>pośrednich.</a:t>
            </a:r>
            <a:endParaRPr lang="pl-PL" dirty="0">
              <a:solidFill>
                <a:srgbClr val="1560BD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3853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11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2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52592"/>
            <a:ext cx="97130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Czy Beneficjent musi rozliczać koszty pośrednie w projekcie?</a:t>
            </a:r>
          </a:p>
          <a:p>
            <a:pPr eaLnBrk="0" fontAlgn="base" hangingPunct="0"/>
            <a:r>
              <a:rPr lang="pl-PL" sz="2000" dirty="0" smtClean="0"/>
              <a:t>Każdemu Beneficjentowi przysługują koszty pośrednie od poniesionych i rozliczonych kosztów bezpośrednich w projekcie, które zostały zatwierdzone. Jedyną metodą rozliczania kosztów pośrednich jest ryczałt. </a:t>
            </a:r>
          </a:p>
          <a:p>
            <a:pPr eaLnBrk="0" fontAlgn="base" hangingPunct="0"/>
            <a:endParaRPr lang="pl-PL" sz="2000" dirty="0"/>
          </a:p>
          <a:p>
            <a:pPr eaLnBrk="0" fontAlgn="base" hangingPunct="0"/>
            <a:r>
              <a:rPr lang="pl-PL" sz="2000" dirty="0" smtClean="0"/>
              <a:t>Jeśli Beneficjent nie chce rozliczać kosztów pośrednich w projekcie, nie ma takiego obowiązku. Wówczas w kategorii F budżetu projektu nie wykazuje żadnej wartości, tym samym deklarując, że nie będzie rozliczał podczas realizacji projektu kosztów pośrednich.</a:t>
            </a:r>
          </a:p>
          <a:p>
            <a:pPr eaLnBrk="0" fontAlgn="base" hangingPunct="0"/>
            <a:endParaRPr lang="pl-PL" dirty="0"/>
          </a:p>
          <a:p>
            <a:pPr eaLnBrk="0" fontAlgn="base" hangingPunct="0"/>
            <a:r>
              <a:rPr lang="pl-PL" dirty="0">
                <a:solidFill>
                  <a:srgbClr val="1560BD"/>
                </a:solidFill>
              </a:rPr>
              <a:t>Koszty pośrednie nie mogą być traktowane jako rezerwa w projekcie</a:t>
            </a:r>
            <a:r>
              <a:rPr lang="pl-PL" dirty="0" smtClean="0">
                <a:solidFill>
                  <a:srgbClr val="1560BD"/>
                </a:solidFill>
              </a:rPr>
              <a:t>.</a:t>
            </a:r>
            <a:endParaRPr lang="pl-PL" dirty="0">
              <a:solidFill>
                <a:srgbClr val="1560BD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887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 – najważniejsze pytania!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12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52592"/>
            <a:ext cx="989845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W jakiej wysokości kwalifikowalne są koszty pośrednie?</a:t>
            </a:r>
          </a:p>
          <a:p>
            <a:pPr eaLnBrk="0" fontAlgn="base" hangingPunct="0"/>
            <a:r>
              <a:rPr lang="pl-PL" sz="2000" dirty="0" smtClean="0"/>
              <a:t>Wysokość procentowej stawki ryczałtowej kosztów pośrednich jest ściśle określona </a:t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i="1" dirty="0" smtClean="0"/>
              <a:t>Podręczniku dla Beneficjenta </a:t>
            </a:r>
            <a:r>
              <a:rPr lang="pl-PL" sz="2000" dirty="0" smtClean="0"/>
              <a:t>i wynosi maksymalnie 7% wartości kosztów bezpośrednich. </a:t>
            </a:r>
            <a:br>
              <a:rPr lang="pl-PL" sz="2000" dirty="0" smtClean="0"/>
            </a:br>
            <a:r>
              <a:rPr lang="pl-PL" sz="2000" dirty="0" smtClean="0"/>
              <a:t>W trakcie realizacji projektu kwota kosztów pośrednich jest wyliczana względem poniesionych, rozliczonych i zatwierdzonych (poświadczonych) kosztów bezpośrednich.</a:t>
            </a:r>
          </a:p>
          <a:p>
            <a:pPr eaLnBrk="0" fontAlgn="base" hangingPunct="0"/>
            <a:endParaRPr lang="pl-PL" dirty="0"/>
          </a:p>
          <a:p>
            <a:pPr eaLnBrk="0" fontAlgn="base" hangingPunct="0"/>
            <a:r>
              <a:rPr lang="pl-PL" dirty="0">
                <a:solidFill>
                  <a:srgbClr val="1560BD"/>
                </a:solidFill>
              </a:rPr>
              <a:t>Wysokość kosztów bezpośrednich stanowi podstawę do wyliczenia kosztów </a:t>
            </a:r>
            <a:r>
              <a:rPr lang="pl-PL" dirty="0" smtClean="0">
                <a:solidFill>
                  <a:srgbClr val="1560BD"/>
                </a:solidFill>
              </a:rPr>
              <a:t>pośrednich. Ryczałtowe rozliczanie kosztów </a:t>
            </a:r>
            <a:r>
              <a:rPr lang="pl-PL" dirty="0">
                <a:solidFill>
                  <a:srgbClr val="1560BD"/>
                </a:solidFill>
              </a:rPr>
              <a:t>pośrednich jest </a:t>
            </a:r>
            <a:r>
              <a:rPr lang="pl-PL" dirty="0" smtClean="0">
                <a:solidFill>
                  <a:srgbClr val="1560BD"/>
                </a:solidFill>
              </a:rPr>
              <a:t>obligatoryjne, OD nie przewiduje </a:t>
            </a:r>
            <a:r>
              <a:rPr lang="pl-PL" dirty="0">
                <a:solidFill>
                  <a:srgbClr val="1560BD"/>
                </a:solidFill>
              </a:rPr>
              <a:t>innego sposobu rozliczania kosztów pośrednich </a:t>
            </a:r>
            <a:r>
              <a:rPr lang="pl-PL" dirty="0" smtClean="0">
                <a:solidFill>
                  <a:srgbClr val="1560BD"/>
                </a:solidFill>
              </a:rPr>
              <a:t>w </a:t>
            </a:r>
            <a:r>
              <a:rPr lang="pl-PL" dirty="0">
                <a:solidFill>
                  <a:srgbClr val="1560BD"/>
                </a:solidFill>
              </a:rPr>
              <a:t>projekcie. </a:t>
            </a:r>
            <a:r>
              <a:rPr lang="pl-PL" dirty="0" smtClean="0">
                <a:solidFill>
                  <a:srgbClr val="1560BD"/>
                </a:solidFill>
              </a:rPr>
              <a:t> </a:t>
            </a:r>
          </a:p>
          <a:p>
            <a:pPr eaLnBrk="0" fontAlgn="base" hangingPunct="0"/>
            <a:endParaRPr lang="pl-PL" dirty="0">
              <a:solidFill>
                <a:srgbClr val="1560BD"/>
              </a:solidFill>
            </a:endParaRPr>
          </a:p>
          <a:p>
            <a:pPr eaLnBrk="0" fontAlgn="base" hangingPunct="0"/>
            <a:r>
              <a:rPr lang="pl-PL" dirty="0">
                <a:solidFill>
                  <a:srgbClr val="1560BD"/>
                </a:solidFill>
              </a:rPr>
              <a:t>Na wysokość rozliczonych ostatecznie kosztów pośrednich mają wpływ nie tylko </a:t>
            </a:r>
            <a:r>
              <a:rPr lang="pl-PL" dirty="0" smtClean="0">
                <a:solidFill>
                  <a:srgbClr val="1560BD"/>
                </a:solidFill>
              </a:rPr>
              <a:t>zatwierdzone we Wniosku o dofinansowanie koszty </a:t>
            </a:r>
            <a:r>
              <a:rPr lang="pl-PL" dirty="0">
                <a:solidFill>
                  <a:srgbClr val="1560BD"/>
                </a:solidFill>
              </a:rPr>
              <a:t>bezpośrednie projektu, ale </a:t>
            </a:r>
            <a:r>
              <a:rPr lang="pl-PL" dirty="0" smtClean="0">
                <a:solidFill>
                  <a:srgbClr val="1560BD"/>
                </a:solidFill>
              </a:rPr>
              <a:t>też ich ewentualne </a:t>
            </a:r>
            <a:r>
              <a:rPr lang="pl-PL" dirty="0">
                <a:solidFill>
                  <a:srgbClr val="1560BD"/>
                </a:solidFill>
              </a:rPr>
              <a:t>pomniejszenia, jak np. korekty finansowe dotyczące zamówień </a:t>
            </a:r>
            <a:r>
              <a:rPr lang="pl-PL" dirty="0" smtClean="0">
                <a:solidFill>
                  <a:srgbClr val="1560BD"/>
                </a:solidFill>
              </a:rPr>
              <a:t>publicznych</a:t>
            </a:r>
            <a:r>
              <a:rPr lang="pl-PL" dirty="0">
                <a:solidFill>
                  <a:srgbClr val="1560BD"/>
                </a:solidFill>
              </a:rPr>
              <a:t>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887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 – najważniejsze pytania!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13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64949"/>
            <a:ext cx="971309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Czy rozliczenie kosztów pośrednich podlega kontroli COPE MSWiA?</a:t>
            </a:r>
          </a:p>
          <a:p>
            <a:pPr eaLnBrk="0" fontAlgn="base" hangingPunct="0"/>
            <a:r>
              <a:rPr lang="pl-PL" sz="2000" dirty="0" smtClean="0"/>
              <a:t>Nie. Na etapie oceny Wniosku o dofinansowanie COPE MSWiA oraz DFE MSWiA wstępnie akceptują plan wydatkowania kosztów pośrednich. Na etapie realizacji projektu sprawdza się jedynie, czy Beneficjent dokonał prawidłowego rozliczenia kosztów pośrednich – polega to na zweryfikowaniu, czy zastosował on prawidłowy % stawki ryczałtowej i czy prawidłowo wyliczył przysługującą mu do rozliczenia wartość kosztów pośrednich.</a:t>
            </a:r>
          </a:p>
          <a:p>
            <a:pPr eaLnBrk="0" fontAlgn="base" hangingPunct="0"/>
            <a:endParaRPr lang="pl-PL" dirty="0"/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Wprowadzono </a:t>
            </a:r>
            <a:r>
              <a:rPr lang="pl-PL" dirty="0">
                <a:solidFill>
                  <a:srgbClr val="1560BD"/>
                </a:solidFill>
              </a:rPr>
              <a:t>stały ryczałt procentowy i zrezygnowano </a:t>
            </a:r>
            <a:r>
              <a:rPr lang="pl-PL" dirty="0" smtClean="0">
                <a:solidFill>
                  <a:srgbClr val="1560BD"/>
                </a:solidFill>
              </a:rPr>
              <a:t>z </a:t>
            </a:r>
            <a:r>
              <a:rPr lang="pl-PL" dirty="0">
                <a:solidFill>
                  <a:srgbClr val="1560BD"/>
                </a:solidFill>
              </a:rPr>
              <a:t>konieczności sporządzania metodologii kosztów </a:t>
            </a:r>
            <a:r>
              <a:rPr lang="pl-PL" dirty="0" smtClean="0">
                <a:solidFill>
                  <a:srgbClr val="1560BD"/>
                </a:solidFill>
              </a:rPr>
              <a:t>pośrednich. </a:t>
            </a:r>
            <a:r>
              <a:rPr lang="pl-PL" dirty="0">
                <a:solidFill>
                  <a:srgbClr val="1560BD"/>
                </a:solidFill>
              </a:rPr>
              <a:t>Koszty pośrednie rozliczane ryczałtem są traktowane jako wydatki poniesione.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892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 – najważniejsze pytania!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14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1969526"/>
            <a:ext cx="97130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1560BD"/>
                </a:solidFill>
              </a:rPr>
              <a:t>wydatki związane z administracją i ogólnym zarządzaniem:</a:t>
            </a:r>
          </a:p>
          <a:p>
            <a:pPr marL="742950" lvl="1" indent="-285750">
              <a:buFontTx/>
              <a:buChar char="-"/>
            </a:pPr>
            <a:r>
              <a:rPr lang="pl-PL" sz="2000" dirty="0" smtClean="0"/>
              <a:t>materiały biurowe (długopisy, papier, segregatory, tonery do drukarki);</a:t>
            </a:r>
          </a:p>
          <a:p>
            <a:pPr marL="742950" lvl="1" indent="-285750">
              <a:buFontTx/>
              <a:buChar char="-"/>
            </a:pPr>
            <a:r>
              <a:rPr lang="pl-PL" sz="2000" dirty="0" smtClean="0"/>
              <a:t>utrzymanie biura (prąd, woda, gaz, czynsz);</a:t>
            </a:r>
          </a:p>
          <a:p>
            <a:pPr marL="742950" lvl="1" indent="-285750">
              <a:buFontTx/>
              <a:buChar char="-"/>
            </a:pPr>
            <a:r>
              <a:rPr lang="pl-PL" sz="2000" dirty="0"/>
              <a:t>u</a:t>
            </a:r>
            <a:r>
              <a:rPr lang="pl-PL" sz="2000" dirty="0" smtClean="0"/>
              <a:t>sługi pocztowe i telekomunikacyjne;</a:t>
            </a:r>
          </a:p>
          <a:p>
            <a:pPr marL="742950" lvl="1" indent="-285750">
              <a:buFontTx/>
              <a:buChar char="-"/>
            </a:pPr>
            <a:r>
              <a:rPr lang="pl-PL" sz="2000" dirty="0" smtClean="0"/>
              <a:t>Internet;</a:t>
            </a:r>
          </a:p>
          <a:p>
            <a:pPr marL="742950" lvl="1" indent="-285750">
              <a:buFontTx/>
              <a:buChar char="-"/>
            </a:pPr>
            <a:r>
              <a:rPr lang="pl-PL" sz="2000" dirty="0"/>
              <a:t>a</a:t>
            </a:r>
            <a:r>
              <a:rPr lang="pl-PL" sz="2000" dirty="0" smtClean="0"/>
              <a:t>mortyzacja sprzętu biurowego;</a:t>
            </a:r>
          </a:p>
          <a:p>
            <a:pPr marL="742950" lvl="1" indent="-285750">
              <a:buFontTx/>
              <a:buChar char="-"/>
            </a:pPr>
            <a:r>
              <a:rPr lang="pl-PL" sz="2000" dirty="0"/>
              <a:t>k</a:t>
            </a:r>
            <a:r>
              <a:rPr lang="pl-PL" sz="2000" dirty="0" smtClean="0"/>
              <a:t>oszty ochrony;</a:t>
            </a:r>
          </a:p>
          <a:p>
            <a:pPr marL="742950" lvl="1" indent="-285750">
              <a:buFontTx/>
              <a:buChar char="-"/>
            </a:pPr>
            <a:r>
              <a:rPr lang="pl-PL" sz="2000" dirty="0"/>
              <a:t>k</a:t>
            </a:r>
            <a:r>
              <a:rPr lang="pl-PL" sz="2000" dirty="0" smtClean="0"/>
              <a:t>oszty sprzątania pomieszczeń;</a:t>
            </a:r>
            <a:endParaRPr lang="pl-PL" sz="20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1560BD"/>
                </a:solidFill>
              </a:rPr>
              <a:t>w</a:t>
            </a:r>
            <a:r>
              <a:rPr lang="pl-PL" sz="2000" dirty="0" smtClean="0">
                <a:solidFill>
                  <a:srgbClr val="1560BD"/>
                </a:solidFill>
              </a:rPr>
              <a:t>ydatki pośrednie osobowe:</a:t>
            </a:r>
          </a:p>
          <a:p>
            <a:pPr marL="742950" lvl="1" indent="-285750">
              <a:buFontTx/>
              <a:buChar char="-"/>
            </a:pPr>
            <a:r>
              <a:rPr lang="pl-PL" sz="2000" dirty="0" smtClean="0"/>
              <a:t>dodatki zadaniowe, nagrody i inne formy wynagrodzenia dla osób zaangażowanych </a:t>
            </a:r>
            <a:br>
              <a:rPr lang="pl-PL" sz="2000" dirty="0" smtClean="0"/>
            </a:br>
            <a:r>
              <a:rPr lang="pl-PL" sz="2000" dirty="0" smtClean="0"/>
              <a:t>w realizację projektu (koordynator, asystent, główny księgowy, kadrowa, sekretarka, informatyk);</a:t>
            </a:r>
            <a:endParaRPr lang="pl-PL" sz="20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1560BD"/>
                </a:solidFill>
              </a:rPr>
              <a:t>wydatki związane z opłatami i prowizjami bankowymi.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892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 – przykłady: 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15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53970"/>
            <a:ext cx="99355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b</a:t>
            </a:r>
            <a:r>
              <a:rPr lang="pl-PL" sz="2000" dirty="0" smtClean="0"/>
              <a:t>udżet </a:t>
            </a:r>
            <a:r>
              <a:rPr lang="pl-PL" sz="2000" dirty="0" smtClean="0">
                <a:solidFill>
                  <a:srgbClr val="1560BD"/>
                </a:solidFill>
              </a:rPr>
              <a:t>to w rzeczywistości plan finansowy przedsięwzięcia</a:t>
            </a:r>
            <a:r>
              <a:rPr lang="pl-PL" sz="2000" dirty="0" smtClean="0"/>
              <a:t>, który informuje nas o tym, </a:t>
            </a:r>
            <a:br>
              <a:rPr lang="pl-PL" sz="2000" dirty="0" smtClean="0"/>
            </a:br>
            <a:r>
              <a:rPr lang="pl-PL" sz="2000" dirty="0" smtClean="0"/>
              <a:t>na co oraz ile pieniędzy będziemy potrzebowali na realizację celów projektu;</a:t>
            </a: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koszty </a:t>
            </a:r>
            <a:r>
              <a:rPr lang="pl-PL" sz="2000" dirty="0"/>
              <a:t>projektu przedstawiane są we </a:t>
            </a:r>
            <a:r>
              <a:rPr lang="pl-PL" sz="2000" dirty="0" smtClean="0"/>
              <a:t>Wniosku </a:t>
            </a:r>
            <a:r>
              <a:rPr lang="pl-PL" sz="2000" dirty="0"/>
              <a:t>o dofinansowanie w formie budżetu projektu, </a:t>
            </a:r>
            <a:r>
              <a:rPr lang="pl-PL" sz="2000" dirty="0">
                <a:solidFill>
                  <a:srgbClr val="1560BD"/>
                </a:solidFill>
              </a:rPr>
              <a:t>ze wskazaniem kosztów </a:t>
            </a:r>
            <a:r>
              <a:rPr lang="pl-PL" sz="2000" dirty="0" smtClean="0">
                <a:solidFill>
                  <a:srgbClr val="1560BD"/>
                </a:solidFill>
              </a:rPr>
              <a:t>jednostkowych, </a:t>
            </a:r>
            <a:r>
              <a:rPr lang="pl-PL" sz="2000" dirty="0"/>
              <a:t>będących podstawą do </a:t>
            </a:r>
            <a:r>
              <a:rPr lang="pl-PL" sz="2000" dirty="0" smtClean="0"/>
              <a:t>oceny racjonalności i efektywności kosztowej wydatków w projekcie; </a:t>
            </a: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konstruowanie </a:t>
            </a:r>
            <a:r>
              <a:rPr lang="pl-PL" sz="2000" dirty="0"/>
              <a:t>budżetu rozpoczynamy od zdefiniowania </a:t>
            </a:r>
            <a:r>
              <a:rPr lang="pl-PL" sz="2000" dirty="0" smtClean="0"/>
              <a:t>działań, </a:t>
            </a:r>
            <a:r>
              <a:rPr lang="pl-PL" sz="2000" dirty="0"/>
              <a:t>jakie mają być zrealizowane w </a:t>
            </a:r>
            <a:r>
              <a:rPr lang="pl-PL" sz="2000" dirty="0" smtClean="0"/>
              <a:t>projekcie;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w</a:t>
            </a:r>
            <a:r>
              <a:rPr lang="pl-PL" sz="2000" dirty="0" smtClean="0"/>
              <a:t> celu zapewnienia efektywności wydatkowania kosztów w budżecie </a:t>
            </a:r>
            <a:r>
              <a:rPr lang="pl-PL" sz="2000" dirty="0" smtClean="0">
                <a:solidFill>
                  <a:srgbClr val="1560BD"/>
                </a:solidFill>
              </a:rPr>
              <a:t>należy przeprowadzić analizę rynku</a:t>
            </a:r>
            <a:r>
              <a:rPr lang="pl-PL" sz="2000" dirty="0" smtClean="0"/>
              <a:t>, polegającą na oszacowaniu wszystkich wydatków i przedstawieniu we Wniosku o dofinansowanie sposobu oszacowania kluczowych wydatków w projekcie. 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245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Budżet projektu: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16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16897"/>
            <a:ext cx="97130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musi </a:t>
            </a:r>
            <a:r>
              <a:rPr lang="pl-PL" sz="2000" dirty="0"/>
              <a:t>być spójny z całym </a:t>
            </a:r>
            <a:r>
              <a:rPr lang="pl-PL" sz="2000" dirty="0" smtClean="0"/>
              <a:t>projektem, </a:t>
            </a:r>
            <a:r>
              <a:rPr lang="pl-PL" sz="2000" dirty="0"/>
              <a:t>tj. ze szczegółowym opisem działań</a:t>
            </a:r>
            <a:r>
              <a:rPr lang="pl-PL" sz="2000" dirty="0" smtClean="0"/>
              <a:t>;</a:t>
            </a: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sprzęt nie może być główną częścią budżetu</a:t>
            </a:r>
            <a:r>
              <a:rPr lang="pl-PL" sz="2000" dirty="0" smtClean="0"/>
              <a:t>;</a:t>
            </a: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ak każdy, wymaga przyporządkowania </a:t>
            </a:r>
            <a:r>
              <a:rPr lang="pl-PL" sz="2000" dirty="0"/>
              <a:t>poszczególnych kosztów do </a:t>
            </a:r>
            <a:r>
              <a:rPr lang="pl-PL" sz="2000" dirty="0" smtClean="0"/>
              <a:t>zadań, w podziale na kategorie (kategorie: A, B, C, D, E, F);</a:t>
            </a: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jest elastyczny, w trakcie realizacji dopuszczalne </a:t>
            </a:r>
            <a:r>
              <a:rPr lang="pl-PL" sz="2000" dirty="0"/>
              <a:t>jest dokonywanie przesunięć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budżecie </a:t>
            </a:r>
            <a:r>
              <a:rPr lang="pl-PL" sz="2000" dirty="0" smtClean="0"/>
              <a:t>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est podstawą </a:t>
            </a:r>
            <a:r>
              <a:rPr lang="pl-PL" sz="2000" dirty="0"/>
              <a:t>do oceny kwalifikowalności i racjonalności </a:t>
            </a:r>
            <a:r>
              <a:rPr lang="pl-PL" sz="2000" dirty="0" smtClean="0"/>
              <a:t>wydatków.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37889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Budżet projektów szkoleniowych: 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12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17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89000" y="1438536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Co to znaczy, że budżet jest elastyczny?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9001" y="2353972"/>
            <a:ext cx="97610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Uzasadnione zmiany Wniosku o dofinansowanie nie wymagające zgody COPE MSWiA,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solidFill>
                  <a:srgbClr val="1560BD"/>
                </a:solidFill>
              </a:rPr>
              <a:t>ale </a:t>
            </a:r>
            <a:r>
              <a:rPr lang="pl-PL" sz="2000" dirty="0" smtClean="0">
                <a:solidFill>
                  <a:srgbClr val="1560BD"/>
                </a:solidFill>
              </a:rPr>
              <a:t>które należy wykazać w aktualnym raporcie z realizacji </a:t>
            </a:r>
            <a:r>
              <a:rPr lang="pl-PL" sz="2000" dirty="0" smtClean="0"/>
              <a:t>projektu, to takie, które nie zmieniają:</a:t>
            </a:r>
          </a:p>
          <a:p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celu 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wskaźników (z wyj. zwiększenia wartości wskaźnika już istniejącego);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zakresu realizowanych zadań.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/>
          </a:p>
          <a:p>
            <a:r>
              <a:rPr lang="pl-PL" sz="2000" dirty="0" smtClean="0"/>
              <a:t>Skutek finansowy tych zmian ogranicza się do </a:t>
            </a:r>
            <a:r>
              <a:rPr lang="pl-PL" sz="2000" dirty="0" smtClean="0">
                <a:solidFill>
                  <a:srgbClr val="1560BD"/>
                </a:solidFill>
              </a:rPr>
              <a:t>przesunięć pomiędzy pozycjami bezpośrednich kosztów kwalifikowalnych </a:t>
            </a:r>
            <a:r>
              <a:rPr lang="pl-PL" sz="2000" dirty="0" smtClean="0"/>
              <a:t>możliwych do pokrycia ze środków udostępnionych przez Fundusz oraz budżet państwa i </a:t>
            </a:r>
            <a:r>
              <a:rPr lang="pl-PL" sz="2000" dirty="0" smtClean="0">
                <a:solidFill>
                  <a:srgbClr val="1560BD"/>
                </a:solidFill>
              </a:rPr>
              <a:t>nie przekraczających 10% budżetu kosztów bezpośrednich. </a:t>
            </a:r>
            <a:endParaRPr lang="pl-PL" sz="2000" dirty="0">
              <a:solidFill>
                <a:srgbClr val="1560BD"/>
              </a:solidFill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18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89000" y="1438536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Prawidłowo przygotowany budżet na projekt szkoleniowy: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889000" y="2353972"/>
            <a:ext cx="97130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zaplanowane działania przyporządkowane do właściwej kategorii budżetowej;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w</a:t>
            </a:r>
            <a:r>
              <a:rPr lang="pl-PL" sz="2000" dirty="0" smtClean="0"/>
              <a:t>artość jednostkowa kluczowych wydatków w projekcie odpowiednio oszacowana </a:t>
            </a:r>
            <a:br>
              <a:rPr lang="pl-PL" sz="2000" dirty="0" smtClean="0"/>
            </a:br>
            <a:r>
              <a:rPr lang="pl-PL" sz="2000" dirty="0" smtClean="0"/>
              <a:t>w oparciu o dokonanie analizy rynku;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k</a:t>
            </a:r>
            <a:r>
              <a:rPr lang="pl-PL" sz="2000" dirty="0" smtClean="0"/>
              <a:t>oszty w budżecie projektu wykazane w zaokrągleniu do liczb całkowitych;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odpowiednio ogólne nazwy kosztów;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1560BD"/>
                </a:solidFill>
              </a:rPr>
              <a:t>dodatkowo zestawienie kosztów pośrednich wykazanych w budżecie projektu (jeżeli dotyczy).</a:t>
            </a:r>
            <a:endParaRPr lang="pl-PL" sz="2000" dirty="0">
              <a:solidFill>
                <a:srgbClr val="1560BD"/>
              </a:solidFill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19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889000" y="1446680"/>
            <a:ext cx="1082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>
                <a:solidFill>
                  <a:srgbClr val="1560BD"/>
                </a:solidFill>
              </a:rPr>
              <a:t>Zgodnie z Ustawą o finansach publicznych, </a:t>
            </a:r>
            <a:r>
              <a:rPr lang="pl-PL" sz="2400" b="1" dirty="0" smtClean="0">
                <a:solidFill>
                  <a:srgbClr val="1560BD"/>
                </a:solidFill>
              </a:rPr>
              <a:t>wydatki </a:t>
            </a:r>
            <a:r>
              <a:rPr lang="pl-PL" sz="2400" b="1" dirty="0">
                <a:solidFill>
                  <a:srgbClr val="1560BD"/>
                </a:solidFill>
              </a:rPr>
              <a:t>publiczne powinny być dokonywane: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89000" y="2459472"/>
            <a:ext cx="97872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w sposób </a:t>
            </a:r>
            <a:r>
              <a:rPr lang="pl-PL" sz="2000" dirty="0">
                <a:solidFill>
                  <a:srgbClr val="1560BD"/>
                </a:solidFill>
              </a:rPr>
              <a:t>celowy i oszczędny</a:t>
            </a:r>
            <a:r>
              <a:rPr lang="pl-PL" sz="2000" dirty="0"/>
              <a:t>, z zachowaniem </a:t>
            </a:r>
            <a:r>
              <a:rPr lang="pl-PL" sz="2000" dirty="0" smtClean="0"/>
              <a:t>zasad uzyskiwania </a:t>
            </a:r>
            <a:r>
              <a:rPr lang="pl-PL" sz="2000" dirty="0">
                <a:solidFill>
                  <a:srgbClr val="1560BD"/>
                </a:solidFill>
              </a:rPr>
              <a:t>najlepszych efektów </a:t>
            </a:r>
            <a:r>
              <a:rPr lang="pl-PL" sz="2000" dirty="0" smtClean="0">
                <a:solidFill>
                  <a:srgbClr val="1560BD"/>
                </a:solidFill>
              </a:rPr>
              <a:t/>
            </a:r>
            <a:br>
              <a:rPr lang="pl-PL" sz="2000" dirty="0" smtClean="0">
                <a:solidFill>
                  <a:srgbClr val="1560BD"/>
                </a:solidFill>
              </a:rPr>
            </a:br>
            <a:r>
              <a:rPr lang="pl-PL" sz="2000" dirty="0" smtClean="0"/>
              <a:t>z </a:t>
            </a:r>
            <a:r>
              <a:rPr lang="pl-PL" sz="2000" dirty="0"/>
              <a:t>danych </a:t>
            </a:r>
            <a:r>
              <a:rPr lang="pl-PL" sz="2000" dirty="0" smtClean="0"/>
              <a:t>nakładów, oraz </a:t>
            </a:r>
            <a:r>
              <a:rPr lang="pl-PL" sz="2000" dirty="0" smtClean="0">
                <a:solidFill>
                  <a:srgbClr val="1560BD"/>
                </a:solidFill>
              </a:rPr>
              <a:t>optymalnego </a:t>
            </a:r>
            <a:r>
              <a:rPr lang="pl-PL" sz="2000" dirty="0">
                <a:solidFill>
                  <a:srgbClr val="1560BD"/>
                </a:solidFill>
              </a:rPr>
              <a:t>doboru metod i środków </a:t>
            </a:r>
            <a:r>
              <a:rPr lang="pl-PL" sz="2000" dirty="0"/>
              <a:t>służących osiągnięciu założonych </a:t>
            </a:r>
            <a:r>
              <a:rPr lang="pl-PL" sz="2000" dirty="0" smtClean="0"/>
              <a:t>celów;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w </a:t>
            </a:r>
            <a:r>
              <a:rPr lang="pl-PL" sz="2000" dirty="0"/>
              <a:t>sposób umożliwiający terminową realizację </a:t>
            </a:r>
            <a:r>
              <a:rPr lang="pl-PL" sz="2000" dirty="0" smtClean="0"/>
              <a:t>zadań;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w </a:t>
            </a:r>
            <a:r>
              <a:rPr lang="pl-PL" sz="2000" dirty="0"/>
              <a:t>wysokości i terminach wynikających z wcześniej zaciągniętych zobowiązań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89000" y="4459831"/>
            <a:ext cx="10820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  <a:cs typeface="Aparajita" panose="020B0604020202020204" pitchFamily="34" charset="0"/>
              </a:rPr>
              <a:t>Wyróżniamy dwa rodzaje wydatków w projektach: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cs typeface="Aparajita" panose="020B0604020202020204" pitchFamily="34" charset="0"/>
              </a:rPr>
              <a:t>wydatki kwalifikowalne;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cs typeface="Aparajita" panose="020B0604020202020204" pitchFamily="34" charset="0"/>
              </a:rPr>
              <a:t>wydatki niekwalifikowalne.</a:t>
            </a:r>
            <a:endParaRPr lang="pl-PL" sz="2000" dirty="0">
              <a:cs typeface="Aparajita" panose="020B0604020202020204" pitchFamily="34" charset="0"/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/>
              <a:t>2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3365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3">
            <a:grayscl/>
          </a:blip>
          <a:srcRect l="100" t="-159" r="380" b="173"/>
          <a:stretch/>
        </p:blipFill>
        <p:spPr>
          <a:xfrm>
            <a:off x="86625" y="1146568"/>
            <a:ext cx="9673390" cy="502438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8317"/>
            <a:ext cx="428920" cy="422568"/>
          </a:xfrm>
          <a:prstGeom prst="rect">
            <a:avLst/>
          </a:prstGeom>
        </p:spPr>
      </p:pic>
      <p:grpSp>
        <p:nvGrpSpPr>
          <p:cNvPr id="27" name="Grupa 26"/>
          <p:cNvGrpSpPr/>
          <p:nvPr/>
        </p:nvGrpSpPr>
        <p:grpSpPr>
          <a:xfrm>
            <a:off x="9889935" y="4961744"/>
            <a:ext cx="1824010" cy="756257"/>
            <a:chOff x="9889935" y="4961744"/>
            <a:chExt cx="1824010" cy="756257"/>
          </a:xfrm>
        </p:grpSpPr>
        <p:pic>
          <p:nvPicPr>
            <p:cNvPr id="13" name="Obraz 12"/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89935" y="4961744"/>
              <a:ext cx="1824010" cy="756257"/>
            </a:xfrm>
            <a:prstGeom prst="rect">
              <a:avLst/>
            </a:prstGeom>
          </p:spPr>
        </p:pic>
        <p:sp>
          <p:nvSpPr>
            <p:cNvPr id="17" name="pole tekstowe 16"/>
            <p:cNvSpPr txBox="1"/>
            <p:nvPr/>
          </p:nvSpPr>
          <p:spPr>
            <a:xfrm>
              <a:off x="10260814" y="5055152"/>
              <a:ext cx="124104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/>
                <a:t>Działanie 1. </a:t>
              </a:r>
            </a:p>
            <a:p>
              <a:r>
                <a:rPr lang="pl-PL" sz="1200" dirty="0" smtClean="0"/>
                <a:t>Zakup sprzętu</a:t>
              </a:r>
              <a:endParaRPr lang="pl-PL" sz="1200" dirty="0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9627655" y="2570028"/>
            <a:ext cx="2573970" cy="862954"/>
            <a:chOff x="9627655" y="2570028"/>
            <a:chExt cx="2573970" cy="862954"/>
          </a:xfrm>
        </p:grpSpPr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27655" y="2570028"/>
              <a:ext cx="2573970" cy="862954"/>
            </a:xfrm>
            <a:prstGeom prst="rect">
              <a:avLst/>
            </a:prstGeom>
          </p:spPr>
        </p:pic>
        <p:sp>
          <p:nvSpPr>
            <p:cNvPr id="21" name="pole tekstowe 20"/>
            <p:cNvSpPr txBox="1"/>
            <p:nvPr/>
          </p:nvSpPr>
          <p:spPr>
            <a:xfrm>
              <a:off x="10016692" y="2707158"/>
              <a:ext cx="213680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/>
                <a:t>Działanie 3. </a:t>
              </a:r>
            </a:p>
            <a:p>
              <a:r>
                <a:rPr lang="pl-PL" sz="1200" dirty="0" smtClean="0"/>
                <a:t>Przeprowadzenie ćwiczeń</a:t>
              </a:r>
              <a:endParaRPr lang="pl-PL" sz="1200" dirty="0"/>
            </a:p>
          </p:txBody>
        </p:sp>
      </p:grpSp>
      <p:sp>
        <p:nvSpPr>
          <p:cNvPr id="29" name="pole tekstowe 28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1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8372"/>
            <a:ext cx="428920" cy="422568"/>
          </a:xfrm>
          <a:prstGeom prst="rect">
            <a:avLst/>
          </a:prstGeom>
        </p:spPr>
      </p:pic>
      <p:sp>
        <p:nvSpPr>
          <p:cNvPr id="19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20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67377" y="1835478"/>
            <a:ext cx="9615637" cy="2245635"/>
            <a:chOff x="57752" y="1835478"/>
            <a:chExt cx="9615637" cy="2245635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pic>
          <p:nvPicPr>
            <p:cNvPr id="3" name="Obraz 2"/>
            <p:cNvPicPr>
              <a:picLocks noChangeAspect="1"/>
            </p:cNvPicPr>
            <p:nvPr/>
          </p:nvPicPr>
          <p:blipFill rotWithShape="1">
            <a:blip r:embed="rId3">
              <a:grayscl/>
            </a:blip>
            <a:srcRect l="595" r="480" b="1932"/>
            <a:stretch/>
          </p:blipFill>
          <p:spPr>
            <a:xfrm>
              <a:off x="57752" y="2272111"/>
              <a:ext cx="9615637" cy="1809002"/>
            </a:xfrm>
            <a:prstGeom prst="rect">
              <a:avLst/>
            </a:prstGeom>
          </p:spPr>
        </p:pic>
        <p:pic>
          <p:nvPicPr>
            <p:cNvPr id="4" name="Obraz 3"/>
            <p:cNvPicPr>
              <a:picLocks noChangeAspect="1"/>
            </p:cNvPicPr>
            <p:nvPr/>
          </p:nvPicPr>
          <p:blipFill rotWithShape="1">
            <a:blip r:embed="rId4"/>
            <a:srcRect l="400" t="5753" r="400" b="12776"/>
            <a:stretch/>
          </p:blipFill>
          <p:spPr>
            <a:xfrm>
              <a:off x="57752" y="1835478"/>
              <a:ext cx="9615637" cy="436633"/>
            </a:xfrm>
            <a:prstGeom prst="rect">
              <a:avLst/>
            </a:prstGeom>
          </p:spPr>
        </p:pic>
      </p:grpSp>
      <p:grpSp>
        <p:nvGrpSpPr>
          <p:cNvPr id="12" name="Grupa 11"/>
          <p:cNvGrpSpPr/>
          <p:nvPr/>
        </p:nvGrpSpPr>
        <p:grpSpPr>
          <a:xfrm>
            <a:off x="9394257" y="2954956"/>
            <a:ext cx="2781701" cy="952901"/>
            <a:chOff x="9394257" y="2954956"/>
            <a:chExt cx="2781701" cy="952901"/>
          </a:xfrm>
        </p:grpSpPr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4257" y="2954956"/>
              <a:ext cx="2781701" cy="952901"/>
            </a:xfrm>
            <a:prstGeom prst="rect">
              <a:avLst/>
            </a:prstGeom>
          </p:spPr>
        </p:pic>
        <p:sp>
          <p:nvSpPr>
            <p:cNvPr id="7" name="pole tekstowe 6"/>
            <p:cNvSpPr txBox="1"/>
            <p:nvPr/>
          </p:nvSpPr>
          <p:spPr>
            <a:xfrm>
              <a:off x="9895299" y="3142100"/>
              <a:ext cx="185756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b="1" dirty="0" smtClean="0"/>
                <a:t>Działanie 2.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200" dirty="0" smtClean="0"/>
                <a:t>Przeprowadzenie szkolenia</a:t>
              </a:r>
              <a:endParaRPr lang="pl-PL" sz="1200" dirty="0"/>
            </a:p>
          </p:txBody>
        </p:sp>
      </p:grpSp>
      <p:sp>
        <p:nvSpPr>
          <p:cNvPr id="13" name="pole tekstowe 12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1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0172"/>
            <a:ext cx="428920" cy="422568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6" r="18542" b="3163"/>
          <a:stretch/>
        </p:blipFill>
        <p:spPr>
          <a:xfrm>
            <a:off x="6959066" y="3773103"/>
            <a:ext cx="136196" cy="236668"/>
          </a:xfrm>
          <a:prstGeom prst="rect">
            <a:avLst/>
          </a:prstGeom>
        </p:spPr>
      </p:pic>
      <p:sp>
        <p:nvSpPr>
          <p:cNvPr id="19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21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7374" y="1317750"/>
            <a:ext cx="9663765" cy="4810619"/>
            <a:chOff x="587140" y="884613"/>
            <a:chExt cx="9663765" cy="4810619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pic>
          <p:nvPicPr>
            <p:cNvPr id="2" name="Obraz 1"/>
            <p:cNvPicPr>
              <a:picLocks noChangeAspect="1"/>
            </p:cNvPicPr>
            <p:nvPr/>
          </p:nvPicPr>
          <p:blipFill rotWithShape="1">
            <a:blip r:embed="rId3">
              <a:grayscl/>
            </a:blip>
            <a:srcRect l="199" r="380"/>
            <a:stretch/>
          </p:blipFill>
          <p:spPr>
            <a:xfrm>
              <a:off x="587140" y="1320790"/>
              <a:ext cx="9663765" cy="4374442"/>
            </a:xfrm>
            <a:prstGeom prst="rect">
              <a:avLst/>
            </a:prstGeom>
          </p:spPr>
        </p:pic>
        <p:pic>
          <p:nvPicPr>
            <p:cNvPr id="3" name="Obraz 2"/>
            <p:cNvPicPr>
              <a:picLocks noChangeAspect="1"/>
            </p:cNvPicPr>
            <p:nvPr/>
          </p:nvPicPr>
          <p:blipFill rotWithShape="1">
            <a:blip r:embed="rId4"/>
            <a:srcRect l="299" t="6787" r="384" b="12135"/>
            <a:stretch/>
          </p:blipFill>
          <p:spPr>
            <a:xfrm>
              <a:off x="587140" y="884613"/>
              <a:ext cx="9663765" cy="436178"/>
            </a:xfrm>
            <a:prstGeom prst="rect">
              <a:avLst/>
            </a:prstGeom>
          </p:spPr>
        </p:pic>
      </p:grpSp>
      <p:grpSp>
        <p:nvGrpSpPr>
          <p:cNvPr id="23" name="Grupa 22"/>
          <p:cNvGrpSpPr/>
          <p:nvPr/>
        </p:nvGrpSpPr>
        <p:grpSpPr>
          <a:xfrm>
            <a:off x="9234453" y="1953647"/>
            <a:ext cx="2781701" cy="1662732"/>
            <a:chOff x="9419924" y="1770250"/>
            <a:chExt cx="2781701" cy="1662732"/>
          </a:xfrm>
        </p:grpSpPr>
        <p:grpSp>
          <p:nvGrpSpPr>
            <p:cNvPr id="14" name="Grupa 13"/>
            <p:cNvGrpSpPr/>
            <p:nvPr/>
          </p:nvGrpSpPr>
          <p:grpSpPr>
            <a:xfrm>
              <a:off x="9627655" y="2570028"/>
              <a:ext cx="2573970" cy="862954"/>
              <a:chOff x="9627655" y="2570028"/>
              <a:chExt cx="2573970" cy="862954"/>
            </a:xfrm>
          </p:grpSpPr>
          <p:pic>
            <p:nvPicPr>
              <p:cNvPr id="15" name="Obraz 14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27655" y="2570028"/>
                <a:ext cx="2573970" cy="862954"/>
              </a:xfrm>
              <a:prstGeom prst="rect">
                <a:avLst/>
              </a:prstGeom>
            </p:spPr>
          </p:pic>
          <p:sp>
            <p:nvSpPr>
              <p:cNvPr id="16" name="pole tekstowe 15"/>
              <p:cNvSpPr txBox="1"/>
              <p:nvPr/>
            </p:nvSpPr>
            <p:spPr>
              <a:xfrm>
                <a:off x="10016692" y="2707158"/>
                <a:ext cx="213680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b="1" dirty="0" smtClean="0"/>
                  <a:t>Działanie 3.</a:t>
                </a:r>
                <a:r>
                  <a:rPr lang="pl-PL" sz="1400" dirty="0" smtClean="0"/>
                  <a:t> </a:t>
                </a:r>
              </a:p>
              <a:p>
                <a:r>
                  <a:rPr lang="pl-PL" sz="1200" dirty="0" smtClean="0"/>
                  <a:t>Przeprowadzenie ćwiczeń</a:t>
                </a:r>
                <a:endParaRPr lang="pl-PL" sz="1200" dirty="0"/>
              </a:p>
            </p:txBody>
          </p:sp>
        </p:grpSp>
        <p:grpSp>
          <p:nvGrpSpPr>
            <p:cNvPr id="17" name="Grupa 16"/>
            <p:cNvGrpSpPr/>
            <p:nvPr/>
          </p:nvGrpSpPr>
          <p:grpSpPr>
            <a:xfrm>
              <a:off x="9419924" y="1770250"/>
              <a:ext cx="2781701" cy="952901"/>
              <a:chOff x="9394257" y="2954956"/>
              <a:chExt cx="2781701" cy="952901"/>
            </a:xfrm>
          </p:grpSpPr>
          <p:pic>
            <p:nvPicPr>
              <p:cNvPr id="18" name="Obraz 17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4257" y="2954956"/>
                <a:ext cx="2781701" cy="952901"/>
              </a:xfrm>
              <a:prstGeom prst="rect">
                <a:avLst/>
              </a:prstGeom>
            </p:spPr>
          </p:pic>
          <p:sp>
            <p:nvSpPr>
              <p:cNvPr id="19" name="pole tekstowe 18"/>
              <p:cNvSpPr txBox="1"/>
              <p:nvPr/>
            </p:nvSpPr>
            <p:spPr>
              <a:xfrm>
                <a:off x="9895299" y="3142100"/>
                <a:ext cx="1857560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dirty="0" smtClean="0"/>
                  <a:t>Działanie 2.</a:t>
                </a:r>
                <a:r>
                  <a:rPr lang="pl-PL" sz="1400" dirty="0" smtClean="0"/>
                  <a:t/>
                </a:r>
                <a:br>
                  <a:rPr lang="pl-PL" sz="1400" dirty="0" smtClean="0"/>
                </a:br>
                <a:r>
                  <a:rPr lang="pl-PL" sz="1200" dirty="0" smtClean="0"/>
                  <a:t>Przeprowadzenie szkolenia</a:t>
                </a:r>
                <a:endParaRPr lang="pl-PL" sz="1200" dirty="0"/>
              </a:p>
            </p:txBody>
          </p:sp>
        </p:grpSp>
      </p:grpSp>
      <p:pic>
        <p:nvPicPr>
          <p:cNvPr id="20" name="Obraz 19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407" y="5714221"/>
            <a:ext cx="1572787" cy="665044"/>
          </a:xfrm>
          <a:prstGeom prst="rect">
            <a:avLst/>
          </a:prstGeom>
        </p:spPr>
      </p:pic>
      <p:sp>
        <p:nvSpPr>
          <p:cNvPr id="24" name="pole tekstowe 23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1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2" name="Grupa 41"/>
          <p:cNvGrpSpPr/>
          <p:nvPr/>
        </p:nvGrpSpPr>
        <p:grpSpPr>
          <a:xfrm>
            <a:off x="9533399" y="4514338"/>
            <a:ext cx="2502711" cy="1559477"/>
            <a:chOff x="9674914" y="4359357"/>
            <a:chExt cx="2502711" cy="1559477"/>
          </a:xfrm>
        </p:grpSpPr>
        <p:pic>
          <p:nvPicPr>
            <p:cNvPr id="31" name="Obraz 30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4914" y="4359357"/>
              <a:ext cx="2502711" cy="1559477"/>
            </a:xfrm>
            <a:prstGeom prst="rect">
              <a:avLst/>
            </a:prstGeom>
          </p:spPr>
        </p:pic>
        <p:sp>
          <p:nvSpPr>
            <p:cNvPr id="32" name="pole tekstowe 31"/>
            <p:cNvSpPr txBox="1"/>
            <p:nvPr/>
          </p:nvSpPr>
          <p:spPr>
            <a:xfrm>
              <a:off x="10105053" y="4726400"/>
              <a:ext cx="1824281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400" b="1" dirty="0" smtClean="0"/>
                <a:t>Kosztów pośrednich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200" b="1" dirty="0" smtClean="0"/>
                <a:t>6,54% </a:t>
              </a:r>
              <a:r>
                <a:rPr lang="pl-PL" sz="1200" dirty="0" smtClean="0"/>
                <a:t>nie wykazano</a:t>
              </a:r>
              <a:br>
                <a:rPr lang="pl-PL" sz="1200" dirty="0" smtClean="0"/>
              </a:br>
              <a:r>
                <a:rPr lang="pl-PL" sz="1200" dirty="0" smtClean="0"/>
                <a:t>w postaci liczby całkowitej</a:t>
              </a:r>
              <a:endParaRPr lang="pl-PL" sz="1200" dirty="0"/>
            </a:p>
          </p:txBody>
        </p:sp>
      </p:grpSp>
      <p:pic>
        <p:nvPicPr>
          <p:cNvPr id="34" name="Obraz 33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5544659" y="5602781"/>
            <a:ext cx="362151" cy="413415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183"/>
            <a:ext cx="428920" cy="422568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56803"/>
            <a:ext cx="428920" cy="422568"/>
          </a:xfrm>
          <a:prstGeom prst="rect">
            <a:avLst/>
          </a:prstGeom>
        </p:spPr>
      </p:pic>
      <p:pic>
        <p:nvPicPr>
          <p:cNvPr id="25" name="Obraz 24"/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5789"/>
            <a:ext cx="428920" cy="422568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343" y="5677093"/>
            <a:ext cx="190029" cy="237737"/>
          </a:xfrm>
          <a:prstGeom prst="rect">
            <a:avLst/>
          </a:prstGeom>
        </p:spPr>
      </p:pic>
      <p:sp>
        <p:nvSpPr>
          <p:cNvPr id="30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22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grayscl/>
          </a:blip>
          <a:srcRect l="221" t="3011" r="1448" b="4140"/>
          <a:stretch/>
        </p:blipFill>
        <p:spPr>
          <a:xfrm>
            <a:off x="653383" y="2271560"/>
            <a:ext cx="8248850" cy="296610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pole tekstowe 4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1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884">
            <a:off x="8372735" y="3867768"/>
            <a:ext cx="720000" cy="72000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269" y="2987100"/>
            <a:ext cx="1801391" cy="581789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29472">
            <a:off x="8247610" y="2844622"/>
            <a:ext cx="720000" cy="720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285" y="4114776"/>
            <a:ext cx="1801391" cy="584857"/>
          </a:xfrm>
          <a:prstGeom prst="rect">
            <a:avLst/>
          </a:prstGeom>
        </p:spPr>
      </p:pic>
      <p:sp>
        <p:nvSpPr>
          <p:cNvPr id="23" name="pole tekstowe 22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Całkowite finansowanie projektu – podsumowanie budżetu</a:t>
            </a:r>
            <a:endParaRPr lang="pl-PL" sz="2400" dirty="0">
              <a:solidFill>
                <a:srgbClr val="1560BD"/>
              </a:solidFill>
            </a:endParaRP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890" y="4785697"/>
            <a:ext cx="190029" cy="237737"/>
          </a:xfrm>
          <a:prstGeom prst="rect">
            <a:avLst/>
          </a:prstGeom>
        </p:spPr>
      </p:pic>
      <p:pic>
        <p:nvPicPr>
          <p:cNvPr id="24" name="Obraz 23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219" y="4738136"/>
            <a:ext cx="1801391" cy="581789"/>
          </a:xfrm>
          <a:prstGeom prst="rect">
            <a:avLst/>
          </a:prstGeom>
        </p:spPr>
      </p:pic>
      <p:grpSp>
        <p:nvGrpSpPr>
          <p:cNvPr id="8" name="Grupa 7"/>
          <p:cNvGrpSpPr/>
          <p:nvPr/>
        </p:nvGrpSpPr>
        <p:grpSpPr>
          <a:xfrm>
            <a:off x="8970167" y="2746323"/>
            <a:ext cx="2872661" cy="3104439"/>
            <a:chOff x="8962815" y="2846161"/>
            <a:chExt cx="2872661" cy="3104439"/>
          </a:xfrm>
        </p:grpSpPr>
        <p:grpSp>
          <p:nvGrpSpPr>
            <p:cNvPr id="4" name="Grupa 3"/>
            <p:cNvGrpSpPr/>
            <p:nvPr/>
          </p:nvGrpSpPr>
          <p:grpSpPr>
            <a:xfrm>
              <a:off x="8966830" y="3603812"/>
              <a:ext cx="2845547" cy="1251826"/>
              <a:chOff x="9021563" y="3603812"/>
              <a:chExt cx="2769869" cy="1251826"/>
            </a:xfrm>
          </p:grpSpPr>
          <p:pic>
            <p:nvPicPr>
              <p:cNvPr id="13" name="Obraz 12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21563" y="3603812"/>
                <a:ext cx="2769869" cy="1251826"/>
              </a:xfrm>
              <a:prstGeom prst="rect">
                <a:avLst/>
              </a:prstGeom>
            </p:spPr>
          </p:pic>
          <p:sp>
            <p:nvSpPr>
              <p:cNvPr id="16" name="pole tekstowe 15"/>
              <p:cNvSpPr txBox="1"/>
              <p:nvPr/>
            </p:nvSpPr>
            <p:spPr>
              <a:xfrm>
                <a:off x="9550928" y="3883279"/>
                <a:ext cx="1802665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400" dirty="0" smtClean="0"/>
                  <a:t>należy zaokrąglić w dół</a:t>
                </a:r>
              </a:p>
              <a:p>
                <a:pPr algn="ctr"/>
                <a:r>
                  <a:rPr lang="pl-PL" sz="1400" b="1" dirty="0" smtClean="0"/>
                  <a:t>1 300 687 PLN</a:t>
                </a:r>
              </a:p>
              <a:p>
                <a:pPr algn="ctr"/>
                <a:r>
                  <a:rPr lang="pl-PL" sz="1000" dirty="0"/>
                  <a:t>m</a:t>
                </a:r>
                <a:r>
                  <a:rPr lang="pl-PL" sz="1000" dirty="0" smtClean="0"/>
                  <a:t>ax 75% = 1 300 687,50 PLN</a:t>
                </a:r>
                <a:endParaRPr lang="pl-PL" sz="1000" dirty="0"/>
              </a:p>
            </p:txBody>
          </p:sp>
        </p:grpSp>
        <p:grpSp>
          <p:nvGrpSpPr>
            <p:cNvPr id="11" name="Grupa 10"/>
            <p:cNvGrpSpPr/>
            <p:nvPr/>
          </p:nvGrpSpPr>
          <p:grpSpPr>
            <a:xfrm>
              <a:off x="8962815" y="2846161"/>
              <a:ext cx="2872661" cy="780671"/>
              <a:chOff x="9158572" y="2517163"/>
              <a:chExt cx="2872661" cy="780671"/>
            </a:xfrm>
          </p:grpSpPr>
          <p:sp>
            <p:nvSpPr>
              <p:cNvPr id="9" name="pole tekstowe 8"/>
              <p:cNvSpPr txBox="1"/>
              <p:nvPr/>
            </p:nvSpPr>
            <p:spPr>
              <a:xfrm>
                <a:off x="9688896" y="2681402"/>
                <a:ext cx="19461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400" dirty="0" smtClean="0"/>
                  <a:t>należy zaokrąglić w górę</a:t>
                </a:r>
              </a:p>
              <a:p>
                <a:pPr algn="ctr"/>
                <a:r>
                  <a:rPr lang="pl-PL" sz="1400" b="1" dirty="0" smtClean="0"/>
                  <a:t>433 563 PLN</a:t>
                </a:r>
                <a:endParaRPr lang="pl-PL" sz="1200" b="1" dirty="0"/>
              </a:p>
            </p:txBody>
          </p:sp>
          <p:pic>
            <p:nvPicPr>
              <p:cNvPr id="15" name="Obraz 14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8572" y="2517163"/>
                <a:ext cx="2872661" cy="780671"/>
              </a:xfrm>
              <a:prstGeom prst="rect">
                <a:avLst/>
              </a:prstGeom>
            </p:spPr>
          </p:pic>
        </p:grpSp>
        <p:grpSp>
          <p:nvGrpSpPr>
            <p:cNvPr id="7" name="Grupa 6"/>
            <p:cNvGrpSpPr/>
            <p:nvPr/>
          </p:nvGrpSpPr>
          <p:grpSpPr>
            <a:xfrm>
              <a:off x="8987087" y="4800074"/>
              <a:ext cx="2824118" cy="1150526"/>
              <a:chOff x="8976455" y="4855638"/>
              <a:chExt cx="2824118" cy="1150526"/>
            </a:xfrm>
          </p:grpSpPr>
          <p:pic>
            <p:nvPicPr>
              <p:cNvPr id="25" name="Obraz 24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76455" y="4855638"/>
                <a:ext cx="2824118" cy="1150526"/>
              </a:xfrm>
              <a:prstGeom prst="rect">
                <a:avLst/>
              </a:prstGeom>
            </p:spPr>
          </p:pic>
          <p:sp>
            <p:nvSpPr>
              <p:cNvPr id="6" name="pole tekstowe 5"/>
              <p:cNvSpPr txBox="1"/>
              <p:nvPr/>
            </p:nvSpPr>
            <p:spPr>
              <a:xfrm>
                <a:off x="9476619" y="5033806"/>
                <a:ext cx="1960793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400" dirty="0" smtClean="0"/>
                  <a:t>Całkowita </a:t>
                </a:r>
              </a:p>
              <a:p>
                <a:pPr algn="ctr"/>
                <a:r>
                  <a:rPr lang="pl-PL" sz="1400" dirty="0" smtClean="0"/>
                  <a:t>wartość dofinansowania</a:t>
                </a:r>
              </a:p>
              <a:p>
                <a:pPr algn="ctr"/>
                <a:r>
                  <a:rPr lang="pl-PL" sz="1400" b="1" dirty="0" smtClean="0"/>
                  <a:t>1 734 250 PLN</a:t>
                </a:r>
                <a:endParaRPr lang="pl-PL" sz="1400" b="1" dirty="0"/>
              </a:p>
            </p:txBody>
          </p:sp>
        </p:grpSp>
      </p:grpSp>
      <p:sp>
        <p:nvSpPr>
          <p:cNvPr id="30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292542" y="639479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23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1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292542" y="639479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23</a:t>
            </a:r>
            <a:endParaRPr lang="pl-PL" sz="1200" dirty="0">
              <a:latin typeface="Calibri" panose="020F0502020204030204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81263" y="2446388"/>
            <a:ext cx="9238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 nagłówku tabeli budżetu, koniecznie należy wpisać </a:t>
            </a:r>
            <a:r>
              <a:rPr lang="pl-PL" sz="2400" dirty="0" smtClean="0">
                <a:solidFill>
                  <a:srgbClr val="1560BD"/>
                </a:solidFill>
              </a:rPr>
              <a:t>nazwę projektu.</a:t>
            </a:r>
          </a:p>
          <a:p>
            <a:endParaRPr lang="pl-PL" sz="2400" dirty="0" smtClean="0"/>
          </a:p>
          <a:p>
            <a:r>
              <a:rPr lang="pl-PL" sz="2400" dirty="0" smtClean="0"/>
              <a:t>W </a:t>
            </a:r>
            <a:r>
              <a:rPr lang="pl-PL" sz="2400" dirty="0"/>
              <a:t>przypadku, kiedy Beneficjent stara się o maksymalne dofinansowanie z UE w ramach Funduszu i w budżecie wykazuje stawki graniczne, </a:t>
            </a:r>
            <a:r>
              <a:rPr lang="pl-PL" sz="2400" dirty="0">
                <a:solidFill>
                  <a:srgbClr val="1560BD"/>
                </a:solidFill>
              </a:rPr>
              <a:t>generalna zasada</a:t>
            </a:r>
            <a:r>
              <a:rPr lang="pl-PL" sz="2400" dirty="0"/>
              <a:t> jest taka, aby wkład Beneficjenta zaokrąglać w górę,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a </a:t>
            </a:r>
            <a:r>
              <a:rPr lang="pl-PL" sz="2400" dirty="0"/>
              <a:t>wkład Funduszu w dół do liczb całkowitych, tak aby nie przekroczyć maksymalnej wartości dofinansowania wynoszącej 75</a:t>
            </a:r>
            <a:r>
              <a:rPr lang="pl-PL" sz="2400" dirty="0" smtClean="0"/>
              <a:t>%.</a:t>
            </a:r>
            <a:endParaRPr lang="pl-PL" sz="2400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Warto zapamiętać!</a:t>
            </a:r>
            <a:endParaRPr lang="pl-PL" sz="2400" dirty="0">
              <a:solidFill>
                <a:srgbClr val="1560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grayscl/>
          </a:blip>
          <a:srcRect l="132" t="213" r="541" b="147"/>
          <a:stretch/>
        </p:blipFill>
        <p:spPr>
          <a:xfrm>
            <a:off x="77004" y="1018301"/>
            <a:ext cx="7238198" cy="5380523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6" name="pole tekstowe 5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2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Grupa 14"/>
          <p:cNvGrpSpPr/>
          <p:nvPr/>
        </p:nvGrpSpPr>
        <p:grpSpPr>
          <a:xfrm>
            <a:off x="7649831" y="1746967"/>
            <a:ext cx="4322022" cy="994207"/>
            <a:chOff x="7315202" y="3408336"/>
            <a:chExt cx="4322022" cy="994207"/>
          </a:xfrm>
        </p:grpSpPr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202" y="3408336"/>
              <a:ext cx="4190734" cy="994207"/>
            </a:xfrm>
            <a:prstGeom prst="rect">
              <a:avLst/>
            </a:prstGeom>
          </p:spPr>
        </p:pic>
        <p:sp>
          <p:nvSpPr>
            <p:cNvPr id="11" name="pole tekstowe 10"/>
            <p:cNvSpPr txBox="1"/>
            <p:nvPr/>
          </p:nvSpPr>
          <p:spPr>
            <a:xfrm>
              <a:off x="7999155" y="3585811"/>
              <a:ext cx="363806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/>
                <a:t>Działanie 3. </a:t>
              </a:r>
            </a:p>
            <a:p>
              <a:r>
                <a:rPr lang="pl-PL" sz="1200" dirty="0" smtClean="0"/>
                <a:t>Przeprowadzenie specjalistycznych szkoleń</a:t>
              </a:r>
              <a:endParaRPr lang="pl-PL" sz="1200" dirty="0"/>
            </a:p>
          </p:txBody>
        </p:sp>
      </p:grpSp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6134"/>
            <a:ext cx="428920" cy="422568"/>
          </a:xfrm>
          <a:prstGeom prst="rect">
            <a:avLst/>
          </a:prstGeom>
        </p:spPr>
      </p:pic>
      <p:sp>
        <p:nvSpPr>
          <p:cNvPr id="16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24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2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Grupa 10"/>
          <p:cNvGrpSpPr/>
          <p:nvPr/>
        </p:nvGrpSpPr>
        <p:grpSpPr>
          <a:xfrm>
            <a:off x="8653112" y="3164200"/>
            <a:ext cx="2781701" cy="952901"/>
            <a:chOff x="9394257" y="2954956"/>
            <a:chExt cx="2781701" cy="952901"/>
          </a:xfrm>
        </p:grpSpPr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4257" y="2954956"/>
              <a:ext cx="2781701" cy="952901"/>
            </a:xfrm>
            <a:prstGeom prst="rect">
              <a:avLst/>
            </a:prstGeom>
          </p:spPr>
        </p:pic>
        <p:sp>
          <p:nvSpPr>
            <p:cNvPr id="13" name="pole tekstowe 12"/>
            <p:cNvSpPr txBox="1"/>
            <p:nvPr/>
          </p:nvSpPr>
          <p:spPr>
            <a:xfrm>
              <a:off x="9895299" y="3142100"/>
              <a:ext cx="155343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b="1" dirty="0" smtClean="0"/>
                <a:t>Działanie 4.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200" dirty="0" smtClean="0"/>
                <a:t>Informacja i promocja</a:t>
              </a:r>
              <a:endParaRPr lang="pl-PL" sz="1200" dirty="0"/>
            </a:p>
          </p:txBody>
        </p:sp>
      </p:grpSp>
      <p:sp>
        <p:nvSpPr>
          <p:cNvPr id="19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25</a:t>
            </a:r>
            <a:endParaRPr lang="pl-PL" sz="1200" dirty="0">
              <a:latin typeface="Calibri" panose="020F0502020204030204" pitchFamily="34" charset="0"/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86513" y="2248291"/>
            <a:ext cx="8200800" cy="2473164"/>
            <a:chOff x="837397" y="2710304"/>
            <a:chExt cx="6997568" cy="2473164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pic>
          <p:nvPicPr>
            <p:cNvPr id="20" name="Obraz 19"/>
            <p:cNvPicPr>
              <a:picLocks noChangeAspect="1"/>
            </p:cNvPicPr>
            <p:nvPr/>
          </p:nvPicPr>
          <p:blipFill rotWithShape="1">
            <a:blip r:embed="rId4">
              <a:grayscl/>
            </a:blip>
            <a:srcRect l="2260" r="1083" b="897"/>
            <a:stretch/>
          </p:blipFill>
          <p:spPr>
            <a:xfrm>
              <a:off x="837397" y="3021861"/>
              <a:ext cx="6997568" cy="2161607"/>
            </a:xfrm>
            <a:prstGeom prst="rect">
              <a:avLst/>
            </a:prstGeom>
          </p:spPr>
        </p:pic>
        <p:pic>
          <p:nvPicPr>
            <p:cNvPr id="21" name="Obraz 20"/>
            <p:cNvPicPr>
              <a:picLocks noChangeAspect="1"/>
            </p:cNvPicPr>
            <p:nvPr/>
          </p:nvPicPr>
          <p:blipFill rotWithShape="1">
            <a:blip r:embed="rId5"/>
            <a:srcRect l="187" t="9399" r="334" b="13265"/>
            <a:stretch/>
          </p:blipFill>
          <p:spPr>
            <a:xfrm>
              <a:off x="837397" y="2710304"/>
              <a:ext cx="6997568" cy="311557"/>
            </a:xfrm>
            <a:prstGeom prst="rect">
              <a:avLst/>
            </a:prstGeom>
          </p:spPr>
        </p:pic>
      </p:grp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3787"/>
            <a:ext cx="428920" cy="42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080449" y="7121037"/>
            <a:ext cx="2743200" cy="365125"/>
          </a:xfrm>
        </p:spPr>
        <p:txBody>
          <a:bodyPr/>
          <a:lstStyle/>
          <a:p>
            <a:fld id="{6237701D-9FDF-4E72-9E1B-010C53472997}" type="slidenum">
              <a:rPr lang="pl-PL" smtClean="0"/>
              <a:pPr/>
              <a:t>27</a:t>
            </a:fld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84337" y="1001996"/>
            <a:ext cx="8199128" cy="5396829"/>
            <a:chOff x="1662878" y="2859672"/>
            <a:chExt cx="8199128" cy="5396829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pic>
          <p:nvPicPr>
            <p:cNvPr id="2" name="Obraz 1"/>
            <p:cNvPicPr>
              <a:picLocks noChangeAspect="1"/>
            </p:cNvPicPr>
            <p:nvPr/>
          </p:nvPicPr>
          <p:blipFill rotWithShape="1">
            <a:blip r:embed="rId3">
              <a:grayscl/>
            </a:blip>
            <a:srcRect l="2411" t="569" r="516" b="1039"/>
            <a:stretch/>
          </p:blipFill>
          <p:spPr>
            <a:xfrm>
              <a:off x="1662878" y="3216501"/>
              <a:ext cx="8199127" cy="5040000"/>
            </a:xfrm>
            <a:prstGeom prst="rect">
              <a:avLst/>
            </a:prstGeom>
          </p:spPr>
        </p:pic>
        <p:pic>
          <p:nvPicPr>
            <p:cNvPr id="3" name="Obraz 2"/>
            <p:cNvPicPr>
              <a:picLocks noChangeAspect="1"/>
            </p:cNvPicPr>
            <p:nvPr/>
          </p:nvPicPr>
          <p:blipFill rotWithShape="1">
            <a:blip r:embed="rId4">
              <a:grayscl/>
            </a:blip>
            <a:srcRect l="674" t="5958" r="930" b="7901"/>
            <a:stretch/>
          </p:blipFill>
          <p:spPr>
            <a:xfrm>
              <a:off x="1662878" y="2859672"/>
              <a:ext cx="8199128" cy="356829"/>
            </a:xfrm>
            <a:prstGeom prst="rect">
              <a:avLst/>
            </a:prstGeom>
          </p:spPr>
        </p:pic>
      </p:grpSp>
      <p:sp>
        <p:nvSpPr>
          <p:cNvPr id="9" name="pole tekstowe 8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2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135" y="6083166"/>
            <a:ext cx="1572787" cy="401976"/>
          </a:xfrm>
          <a:prstGeom prst="rect">
            <a:avLst/>
          </a:prstGeom>
        </p:spPr>
      </p:pic>
      <p:grpSp>
        <p:nvGrpSpPr>
          <p:cNvPr id="18" name="Grupa 17"/>
          <p:cNvGrpSpPr/>
          <p:nvPr/>
        </p:nvGrpSpPr>
        <p:grpSpPr>
          <a:xfrm>
            <a:off x="7869978" y="1180410"/>
            <a:ext cx="4322022" cy="994207"/>
            <a:chOff x="7315202" y="3408336"/>
            <a:chExt cx="4322022" cy="994207"/>
          </a:xfrm>
        </p:grpSpPr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202" y="3408336"/>
              <a:ext cx="4190734" cy="994207"/>
            </a:xfrm>
            <a:prstGeom prst="rect">
              <a:avLst/>
            </a:prstGeom>
          </p:spPr>
        </p:pic>
        <p:sp>
          <p:nvSpPr>
            <p:cNvPr id="20" name="pole tekstowe 19"/>
            <p:cNvSpPr txBox="1"/>
            <p:nvPr/>
          </p:nvSpPr>
          <p:spPr>
            <a:xfrm>
              <a:off x="7999155" y="3585811"/>
              <a:ext cx="363806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/>
                <a:t>Działanie 3. </a:t>
              </a:r>
            </a:p>
            <a:p>
              <a:r>
                <a:rPr lang="pl-PL" sz="1200" dirty="0" smtClean="0"/>
                <a:t>Przeprowadzenie specjalistycznych szkoleń</a:t>
              </a:r>
              <a:endParaRPr lang="pl-PL" sz="1200" dirty="0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8553931" y="2858036"/>
            <a:ext cx="3015635" cy="2857369"/>
            <a:chOff x="8553931" y="2858036"/>
            <a:chExt cx="3015635" cy="2857369"/>
          </a:xfrm>
        </p:grpSpPr>
        <p:pic>
          <p:nvPicPr>
            <p:cNvPr id="21" name="Obraz 20"/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3931" y="2858036"/>
              <a:ext cx="3015635" cy="2857369"/>
            </a:xfrm>
            <a:prstGeom prst="rect">
              <a:avLst/>
            </a:prstGeom>
          </p:spPr>
        </p:pic>
        <p:sp>
          <p:nvSpPr>
            <p:cNvPr id="22" name="pole tekstowe 21"/>
            <p:cNvSpPr txBox="1"/>
            <p:nvPr/>
          </p:nvSpPr>
          <p:spPr>
            <a:xfrm>
              <a:off x="8983577" y="3632163"/>
              <a:ext cx="237702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200" dirty="0" smtClean="0"/>
                <a:t>W </a:t>
              </a:r>
              <a:r>
                <a:rPr lang="pl-PL" sz="1200" dirty="0"/>
                <a:t>a</a:t>
              </a:r>
              <a:r>
                <a:rPr lang="pl-PL" sz="1200" dirty="0" smtClean="0"/>
                <a:t>nalizie rynku Beneficjent </a:t>
              </a:r>
              <a:br>
                <a:rPr lang="pl-PL" sz="1200" dirty="0" smtClean="0"/>
              </a:br>
              <a:r>
                <a:rPr lang="pl-PL" sz="1200" dirty="0" smtClean="0"/>
                <a:t>zamieścił informację, </a:t>
              </a:r>
              <a:br>
                <a:rPr lang="pl-PL" sz="1200" dirty="0" smtClean="0"/>
              </a:br>
              <a:r>
                <a:rPr lang="pl-PL" sz="1200" dirty="0" smtClean="0"/>
                <a:t>że </a:t>
              </a:r>
              <a:r>
                <a:rPr lang="pl-PL" sz="1200" b="1" dirty="0" smtClean="0"/>
                <a:t>cena jednostkowa </a:t>
              </a:r>
              <a:r>
                <a:rPr lang="pl-PL" sz="1200" dirty="0" smtClean="0"/>
                <a:t/>
              </a:r>
              <a:br>
                <a:rPr lang="pl-PL" sz="1200" dirty="0" smtClean="0"/>
              </a:br>
              <a:r>
                <a:rPr lang="pl-PL" sz="1200" dirty="0" smtClean="0"/>
                <a:t>zawiera koszty </a:t>
              </a:r>
              <a:br>
                <a:rPr lang="pl-PL" sz="1200" dirty="0" smtClean="0"/>
              </a:br>
              <a:r>
                <a:rPr lang="pl-PL" sz="1200" dirty="0" smtClean="0"/>
                <a:t>zakwaterowania i wyżywienia</a:t>
              </a:r>
              <a:endParaRPr lang="pl-PL" sz="1200" dirty="0"/>
            </a:p>
          </p:txBody>
        </p:sp>
      </p:grpSp>
      <p:pic>
        <p:nvPicPr>
          <p:cNvPr id="17" name="Obraz 16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610"/>
            <a:ext cx="428920" cy="422568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4042"/>
            <a:ext cx="428920" cy="422568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4755387" y="6038300"/>
            <a:ext cx="362151" cy="413415"/>
          </a:xfrm>
          <a:prstGeom prst="rect">
            <a:avLst/>
          </a:prstGeom>
        </p:spPr>
      </p:pic>
      <p:sp>
        <p:nvSpPr>
          <p:cNvPr id="32" name="Symbol zastępczy numeru slajdu 7"/>
          <p:cNvSpPr txBox="1">
            <a:spLocks/>
          </p:cNvSpPr>
          <p:nvPr/>
        </p:nvSpPr>
        <p:spPr>
          <a:xfrm>
            <a:off x="9307910" y="64880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200" dirty="0" smtClean="0">
                <a:latin typeface="Calibri" panose="020F0502020204030204" pitchFamily="34" charset="0"/>
              </a:rPr>
              <a:t>26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2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grayscl/>
          </a:blip>
          <a:srcRect l="1464" t="1038" r="2791" b="9361"/>
          <a:stretch/>
        </p:blipFill>
        <p:spPr>
          <a:xfrm>
            <a:off x="651444" y="2194557"/>
            <a:ext cx="8247600" cy="2993749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4" name="pole tekstowe 3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2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  <a:latin typeface="Century Gothic" panose="020B0502020202020204" pitchFamily="34" charset="0"/>
              </a:rPr>
              <a:t>Całkowite finansowanie projektu – podsumowanie budżetu</a:t>
            </a:r>
            <a:endParaRPr lang="pl-PL" sz="2400" dirty="0">
              <a:solidFill>
                <a:srgbClr val="1560BD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8384110" y="4738177"/>
            <a:ext cx="362151" cy="413415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8384111" y="4167995"/>
            <a:ext cx="362151" cy="413415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8384112" y="3003960"/>
            <a:ext cx="362151" cy="413415"/>
          </a:xfrm>
          <a:prstGeom prst="rect">
            <a:avLst/>
          </a:prstGeom>
        </p:spPr>
      </p:pic>
      <p:grpSp>
        <p:nvGrpSpPr>
          <p:cNvPr id="24" name="Grupa 23"/>
          <p:cNvGrpSpPr/>
          <p:nvPr/>
        </p:nvGrpSpPr>
        <p:grpSpPr>
          <a:xfrm>
            <a:off x="10079438" y="2874541"/>
            <a:ext cx="1061916" cy="2380565"/>
            <a:chOff x="10079438" y="2874541"/>
            <a:chExt cx="1061916" cy="2380565"/>
          </a:xfrm>
        </p:grpSpPr>
        <p:grpSp>
          <p:nvGrpSpPr>
            <p:cNvPr id="7" name="Grupa 6"/>
            <p:cNvGrpSpPr/>
            <p:nvPr/>
          </p:nvGrpSpPr>
          <p:grpSpPr>
            <a:xfrm>
              <a:off x="10079438" y="3874085"/>
              <a:ext cx="1061916" cy="652513"/>
              <a:chOff x="8978803" y="3952605"/>
              <a:chExt cx="1061916" cy="652513"/>
            </a:xfrm>
          </p:grpSpPr>
          <p:pic>
            <p:nvPicPr>
              <p:cNvPr id="15" name="Obraz 14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8978803" y="3952605"/>
                <a:ext cx="1061916" cy="652513"/>
              </a:xfrm>
              <a:prstGeom prst="rect">
                <a:avLst/>
              </a:prstGeom>
            </p:spPr>
          </p:pic>
          <p:sp>
            <p:nvSpPr>
              <p:cNvPr id="3" name="pole tekstowe 2"/>
              <p:cNvSpPr txBox="1"/>
              <p:nvPr/>
            </p:nvSpPr>
            <p:spPr>
              <a:xfrm>
                <a:off x="9286812" y="4134567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dirty="0" smtClean="0"/>
                  <a:t>75%</a:t>
                </a:r>
                <a:endParaRPr lang="pl-PL" sz="1400" dirty="0"/>
              </a:p>
            </p:txBody>
          </p:sp>
        </p:grpSp>
        <p:grpSp>
          <p:nvGrpSpPr>
            <p:cNvPr id="22" name="Grupa 21"/>
            <p:cNvGrpSpPr/>
            <p:nvPr/>
          </p:nvGrpSpPr>
          <p:grpSpPr>
            <a:xfrm>
              <a:off x="10079438" y="4602593"/>
              <a:ext cx="1061916" cy="652513"/>
              <a:chOff x="8972313" y="4644967"/>
              <a:chExt cx="1061916" cy="652513"/>
            </a:xfrm>
          </p:grpSpPr>
          <p:pic>
            <p:nvPicPr>
              <p:cNvPr id="17" name="Obraz 16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8972313" y="4644967"/>
                <a:ext cx="1061916" cy="652513"/>
              </a:xfrm>
              <a:prstGeom prst="rect">
                <a:avLst/>
              </a:prstGeom>
            </p:spPr>
          </p:pic>
          <p:sp>
            <p:nvSpPr>
              <p:cNvPr id="18" name="pole tekstowe 17"/>
              <p:cNvSpPr txBox="1"/>
              <p:nvPr/>
            </p:nvSpPr>
            <p:spPr>
              <a:xfrm>
                <a:off x="9243560" y="4816868"/>
                <a:ext cx="5870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400" dirty="0" smtClean="0"/>
                  <a:t>100%</a:t>
                </a:r>
                <a:endParaRPr lang="pl-PL" sz="1400" dirty="0"/>
              </a:p>
            </p:txBody>
          </p:sp>
        </p:grpSp>
        <p:grpSp>
          <p:nvGrpSpPr>
            <p:cNvPr id="19" name="Grupa 18"/>
            <p:cNvGrpSpPr/>
            <p:nvPr/>
          </p:nvGrpSpPr>
          <p:grpSpPr>
            <a:xfrm>
              <a:off x="10079438" y="2874541"/>
              <a:ext cx="1061916" cy="652513"/>
              <a:chOff x="9442383" y="3979914"/>
              <a:chExt cx="1061916" cy="652513"/>
            </a:xfrm>
          </p:grpSpPr>
          <p:pic>
            <p:nvPicPr>
              <p:cNvPr id="20" name="Obraz 19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9442383" y="3979914"/>
                <a:ext cx="1061916" cy="652513"/>
              </a:xfrm>
              <a:prstGeom prst="rect">
                <a:avLst/>
              </a:prstGeom>
            </p:spPr>
          </p:pic>
          <p:sp>
            <p:nvSpPr>
              <p:cNvPr id="21" name="pole tekstowe 20"/>
              <p:cNvSpPr txBox="1"/>
              <p:nvPr/>
            </p:nvSpPr>
            <p:spPr>
              <a:xfrm>
                <a:off x="9711891" y="4134827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dirty="0"/>
                  <a:t>2</a:t>
                </a:r>
                <a:r>
                  <a:rPr lang="pl-PL" sz="1400" dirty="0" smtClean="0"/>
                  <a:t>5%</a:t>
                </a:r>
                <a:endParaRPr lang="pl-PL" sz="1400" dirty="0"/>
              </a:p>
            </p:txBody>
          </p:sp>
        </p:grpSp>
      </p:grpSp>
      <p:pic>
        <p:nvPicPr>
          <p:cNvPr id="23" name="Obraz 22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42973">
            <a:off x="9098761" y="3830947"/>
            <a:ext cx="780958" cy="890135"/>
          </a:xfrm>
          <a:prstGeom prst="rect">
            <a:avLst/>
          </a:prstGeom>
        </p:spPr>
      </p:pic>
      <p:sp>
        <p:nvSpPr>
          <p:cNvPr id="28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27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grayscl/>
          </a:blip>
          <a:srcRect l="163" t="658" r="497"/>
          <a:stretch/>
        </p:blipFill>
        <p:spPr>
          <a:xfrm>
            <a:off x="202135" y="2050168"/>
            <a:ext cx="11636943" cy="419190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pole tekstowe 4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  <a:latin typeface="Calibri" panose="020F0502020204030204" pitchFamily="34" charset="0"/>
              </a:rPr>
              <a:t>Zestawienie kosztów pośrednich wykazanych w budżecie projektu</a:t>
            </a:r>
            <a:endParaRPr lang="pl-PL" sz="2400" dirty="0">
              <a:solidFill>
                <a:srgbClr val="1560B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2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28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Wydatek kwalifikowalny: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947722" y="2352530"/>
            <a:ext cx="102599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wpisuje się w </a:t>
            </a:r>
            <a:r>
              <a:rPr lang="pl-PL" sz="2000" dirty="0">
                <a:solidFill>
                  <a:srgbClr val="1560BD"/>
                </a:solidFill>
              </a:rPr>
              <a:t>cele</a:t>
            </a:r>
            <a:r>
              <a:rPr lang="pl-PL" sz="2000" dirty="0"/>
              <a:t> Funduszu i jego wybranego instrumentu </a:t>
            </a:r>
            <a:r>
              <a:rPr lang="pl-PL" sz="2000" dirty="0" smtClean="0"/>
              <a:t>finansowego;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est konieczny </a:t>
            </a:r>
            <a:r>
              <a:rPr lang="pl-PL" sz="2000" dirty="0"/>
              <a:t>do realizacji działań </a:t>
            </a:r>
            <a:r>
              <a:rPr lang="pl-PL" sz="2000" dirty="0" smtClean="0"/>
              <a:t>projektowych, </a:t>
            </a:r>
            <a:r>
              <a:rPr lang="pl-PL" sz="2000" dirty="0" smtClean="0">
                <a:solidFill>
                  <a:srgbClr val="1560BD"/>
                </a:solidFill>
              </a:rPr>
              <a:t>związany z projektem;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dotyczy </a:t>
            </a:r>
            <a:r>
              <a:rPr lang="pl-PL" sz="2000" dirty="0">
                <a:solidFill>
                  <a:srgbClr val="1560BD"/>
                </a:solidFill>
              </a:rPr>
              <a:t>kwalifikowanych działań i </a:t>
            </a:r>
            <a:r>
              <a:rPr lang="pl-PL" sz="2000" dirty="0" smtClean="0">
                <a:solidFill>
                  <a:srgbClr val="1560BD"/>
                </a:solidFill>
              </a:rPr>
              <a:t>środków,</a:t>
            </a:r>
            <a:r>
              <a:rPr lang="pl-PL" sz="2000" dirty="0" smtClean="0"/>
              <a:t> </a:t>
            </a:r>
            <a:r>
              <a:rPr lang="pl-PL" sz="2000" dirty="0"/>
              <a:t>wymienionych w rozporządzeniu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ustanawiającym Fundusz;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jest </a:t>
            </a:r>
            <a:r>
              <a:rPr lang="pl-PL" sz="2000" dirty="0">
                <a:solidFill>
                  <a:srgbClr val="1560BD"/>
                </a:solidFill>
              </a:rPr>
              <a:t>uzasadniony i zgodny </a:t>
            </a:r>
            <a:r>
              <a:rPr lang="pl-PL" sz="2000" dirty="0"/>
              <a:t>z zasadą należytego zarządzania finansami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oraz </a:t>
            </a:r>
            <a:r>
              <a:rPr lang="pl-PL" sz="2000" dirty="0"/>
              <a:t>racjonalności, opłacalności oraz efektywności kosztowej (relacja nakład/rezultat);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został </a:t>
            </a:r>
            <a:r>
              <a:rPr lang="pl-PL" sz="2000" dirty="0" smtClean="0">
                <a:solidFill>
                  <a:srgbClr val="1560BD"/>
                </a:solidFill>
              </a:rPr>
              <a:t>poniesiony</a:t>
            </a:r>
            <a:r>
              <a:rPr lang="pl-PL" sz="2000" dirty="0" smtClean="0"/>
              <a:t> </a:t>
            </a:r>
            <a:r>
              <a:rPr lang="pl-PL" sz="2000" dirty="0"/>
              <a:t>przez Beneficjenta lub Partnerów </a:t>
            </a:r>
            <a:r>
              <a:rPr lang="pl-PL" sz="2000" dirty="0">
                <a:solidFill>
                  <a:srgbClr val="1560BD"/>
                </a:solidFill>
              </a:rPr>
              <a:t>w ramach </a:t>
            </a:r>
            <a:r>
              <a:rPr lang="pl-PL" sz="2000" dirty="0" smtClean="0">
                <a:solidFill>
                  <a:srgbClr val="1560BD"/>
                </a:solidFill>
              </a:rPr>
              <a:t>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został poniesiony </a:t>
            </a:r>
            <a:r>
              <a:rPr lang="pl-PL" sz="2000" dirty="0"/>
              <a:t>w okresie kwalifikowalności; </a:t>
            </a:r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jest </a:t>
            </a:r>
            <a:r>
              <a:rPr lang="pl-PL" sz="2000" dirty="0" smtClean="0">
                <a:solidFill>
                  <a:srgbClr val="1560BD"/>
                </a:solidFill>
              </a:rPr>
              <a:t>zgodny </a:t>
            </a:r>
            <a:r>
              <a:rPr lang="pl-PL" sz="2000" dirty="0">
                <a:solidFill>
                  <a:srgbClr val="1560BD"/>
                </a:solidFill>
              </a:rPr>
              <a:t>z </a:t>
            </a:r>
            <a:r>
              <a:rPr lang="pl-PL" sz="2000" dirty="0"/>
              <a:t>zatwierdzonym </a:t>
            </a:r>
            <a:r>
              <a:rPr lang="pl-PL" sz="2000" dirty="0" smtClean="0">
                <a:solidFill>
                  <a:srgbClr val="1560BD"/>
                </a:solidFill>
              </a:rPr>
              <a:t>budżetem</a:t>
            </a:r>
            <a:r>
              <a:rPr lang="pl-PL" sz="2000" dirty="0" smtClean="0"/>
              <a:t> 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est </a:t>
            </a:r>
            <a:r>
              <a:rPr lang="pl-PL" sz="2000" dirty="0" smtClean="0">
                <a:solidFill>
                  <a:srgbClr val="1560BD"/>
                </a:solidFill>
              </a:rPr>
              <a:t>zgodny </a:t>
            </a:r>
            <a:r>
              <a:rPr lang="pl-PL" sz="2000" dirty="0">
                <a:solidFill>
                  <a:srgbClr val="1560BD"/>
                </a:solidFill>
              </a:rPr>
              <a:t>z </a:t>
            </a:r>
            <a:r>
              <a:rPr lang="pl-PL" sz="2000" dirty="0"/>
              <a:t>obowiązującymi</a:t>
            </a:r>
            <a:r>
              <a:rPr lang="pl-PL" sz="2000" b="1" dirty="0"/>
              <a:t> </a:t>
            </a:r>
            <a:r>
              <a:rPr lang="pl-PL" sz="2000" dirty="0">
                <a:solidFill>
                  <a:srgbClr val="1560BD"/>
                </a:solidFill>
              </a:rPr>
              <a:t>przepisami</a:t>
            </a:r>
            <a:r>
              <a:rPr lang="pl-PL" sz="2000" b="1" dirty="0"/>
              <a:t> </a:t>
            </a:r>
            <a:r>
              <a:rPr lang="pl-PL" sz="2000" dirty="0"/>
              <a:t>prawa unijnego i </a:t>
            </a:r>
            <a:r>
              <a:rPr lang="pl-PL" sz="2000" dirty="0" smtClean="0"/>
              <a:t>krajowego</a:t>
            </a:r>
            <a:r>
              <a:rPr lang="pl-PL" sz="2000" dirty="0"/>
              <a:t>.</a:t>
            </a:r>
          </a:p>
        </p:txBody>
      </p:sp>
      <p:sp>
        <p:nvSpPr>
          <p:cNvPr id="18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/>
              <a:t>3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15629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grayscl/>
          </a:blip>
          <a:srcRect l="2548" r="3290" b="677"/>
          <a:stretch/>
        </p:blipFill>
        <p:spPr>
          <a:xfrm>
            <a:off x="211758" y="2059140"/>
            <a:ext cx="11714400" cy="3752171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pole tekstowe 4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  <a:latin typeface="Calibri" panose="020F0502020204030204" pitchFamily="34" charset="0"/>
              </a:rPr>
              <a:t>Zestawienie kosztów pośrednich wykazanych w budżecie projektu</a:t>
            </a:r>
            <a:endParaRPr lang="pl-PL" sz="2400" dirty="0">
              <a:solidFill>
                <a:srgbClr val="1560B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2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29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30</a:t>
            </a:r>
            <a:endParaRPr lang="pl-PL" sz="1200" dirty="0">
              <a:latin typeface="Calibri" panose="020F0502020204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>
            <a:grayscl/>
          </a:blip>
          <a:srcRect l="1135" r="263"/>
          <a:stretch/>
        </p:blipFill>
        <p:spPr>
          <a:xfrm>
            <a:off x="211754" y="2068600"/>
            <a:ext cx="11713945" cy="3438999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7" name="pole tekstowe 6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  <a:latin typeface="Calibri" panose="020F0502020204030204" pitchFamily="34" charset="0"/>
              </a:rPr>
              <a:t>Zestawienie kosztów pośrednich wykazanych w budżecie projektu</a:t>
            </a:r>
            <a:endParaRPr lang="pl-PL" sz="2400" dirty="0">
              <a:solidFill>
                <a:srgbClr val="1560BD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2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10482420" y="5128133"/>
            <a:ext cx="362151" cy="4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47900" y="2779432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1560BD"/>
                </a:solidFill>
              </a:rPr>
              <a:t>Dziękuję za uwagę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4086732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1560BD"/>
                </a:solidFill>
              </a:rPr>
              <a:t>Magdalena Pawlak</a:t>
            </a:r>
          </a:p>
          <a:p>
            <a:pPr algn="ctr"/>
            <a:endParaRPr lang="pl-PL" b="1" dirty="0" smtClean="0">
              <a:solidFill>
                <a:srgbClr val="1560BD"/>
              </a:solidFill>
            </a:endParaRPr>
          </a:p>
          <a:p>
            <a:pPr algn="ctr"/>
            <a:r>
              <a:rPr lang="pl-PL" b="1" dirty="0" smtClean="0">
                <a:solidFill>
                  <a:srgbClr val="1560BD"/>
                </a:solidFill>
              </a:rPr>
              <a:t>Centrum Obsługi Projektów Europejskich </a:t>
            </a:r>
            <a:r>
              <a:rPr lang="pl-PL" dirty="0" smtClean="0">
                <a:solidFill>
                  <a:srgbClr val="1560BD"/>
                </a:solidFill>
              </a:rPr>
              <a:t/>
            </a:r>
            <a:br>
              <a:rPr lang="pl-PL" dirty="0" smtClean="0">
                <a:solidFill>
                  <a:srgbClr val="1560BD"/>
                </a:solidFill>
              </a:rPr>
            </a:br>
            <a:r>
              <a:rPr lang="pl-PL" b="1" dirty="0" smtClean="0">
                <a:solidFill>
                  <a:srgbClr val="1560BD"/>
                </a:solidFill>
              </a:rPr>
              <a:t>Ministerstwa Spraw Wewnętrznych</a:t>
            </a:r>
            <a:r>
              <a:rPr lang="pl-PL" dirty="0" smtClean="0">
                <a:solidFill>
                  <a:srgbClr val="1560BD"/>
                </a:solidFill>
              </a:rPr>
              <a:t> </a:t>
            </a:r>
            <a:r>
              <a:rPr lang="pl-PL" b="1" dirty="0" smtClean="0">
                <a:solidFill>
                  <a:srgbClr val="1560BD"/>
                </a:solidFill>
              </a:rPr>
              <a:t>i Administracji</a:t>
            </a:r>
            <a:r>
              <a:rPr lang="pl-PL" dirty="0" smtClean="0">
                <a:solidFill>
                  <a:srgbClr val="1560BD"/>
                </a:solidFill>
              </a:rPr>
              <a:t> </a:t>
            </a:r>
            <a:br>
              <a:rPr lang="pl-PL" dirty="0" smtClean="0">
                <a:solidFill>
                  <a:srgbClr val="1560BD"/>
                </a:solidFill>
              </a:rPr>
            </a:br>
            <a:r>
              <a:rPr lang="pl-PL" dirty="0" smtClean="0">
                <a:solidFill>
                  <a:srgbClr val="1560BD"/>
                </a:solidFill>
              </a:rPr>
              <a:t/>
            </a:r>
            <a:br>
              <a:rPr lang="pl-PL" dirty="0" smtClean="0">
                <a:solidFill>
                  <a:srgbClr val="1560BD"/>
                </a:solidFill>
              </a:rPr>
            </a:br>
            <a:r>
              <a:rPr lang="pl-PL" b="1" dirty="0" smtClean="0">
                <a:solidFill>
                  <a:srgbClr val="1560BD"/>
                </a:solidFill>
              </a:rPr>
              <a:t>www.copemswia.gov.pl</a:t>
            </a:r>
            <a:endParaRPr lang="pl-PL" b="1" dirty="0">
              <a:solidFill>
                <a:srgbClr val="1560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080187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89000" y="2266586"/>
            <a:ext cx="96727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został </a:t>
            </a:r>
            <a:r>
              <a:rPr lang="pl-PL" sz="2000" dirty="0" smtClean="0">
                <a:solidFill>
                  <a:srgbClr val="1560BD"/>
                </a:solidFill>
              </a:rPr>
              <a:t>należycie</a:t>
            </a:r>
            <a:r>
              <a:rPr lang="pl-PL" sz="2000" dirty="0" smtClean="0"/>
              <a:t> </a:t>
            </a:r>
            <a:r>
              <a:rPr lang="pl-PL" sz="2000" dirty="0">
                <a:solidFill>
                  <a:srgbClr val="1560BD"/>
                </a:solidFill>
              </a:rPr>
              <a:t>udokumentowany</a:t>
            </a:r>
            <a:r>
              <a:rPr lang="pl-PL" sz="2000" dirty="0"/>
              <a:t> fakturami lub dokumentami księgowymi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>o </a:t>
            </a:r>
            <a:r>
              <a:rPr lang="pl-PL" sz="2000" dirty="0"/>
              <a:t>równoważnej mocy dowodowej i dowodami zapłaty, został zarejestrowany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systemie finansowo-księgowym Beneficjenta i istnieje możliwość jego identyfikacji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kontroli; </a:t>
            </a:r>
          </a:p>
          <a:p>
            <a:endParaRPr lang="pl-PL" sz="1400" dirty="0"/>
          </a:p>
          <a:p>
            <a:r>
              <a:rPr lang="pl-PL" dirty="0" smtClean="0">
                <a:solidFill>
                  <a:srgbClr val="1560BD"/>
                </a:solidFill>
              </a:rPr>
              <a:t>Wyjątkami, do </a:t>
            </a:r>
            <a:r>
              <a:rPr lang="pl-PL" dirty="0">
                <a:solidFill>
                  <a:srgbClr val="1560BD"/>
                </a:solidFill>
              </a:rPr>
              <a:t>których nie stosuje się niniejszych </a:t>
            </a:r>
            <a:r>
              <a:rPr lang="pl-PL" dirty="0" smtClean="0">
                <a:solidFill>
                  <a:srgbClr val="1560BD"/>
                </a:solidFill>
              </a:rPr>
              <a:t>warunków, </a:t>
            </a:r>
            <a:r>
              <a:rPr lang="pl-PL" dirty="0">
                <a:solidFill>
                  <a:srgbClr val="1560BD"/>
                </a:solidFill>
              </a:rPr>
              <a:t>są wydatki rozliczane stawkami lub kwotami ryczałtowymi oraz </a:t>
            </a:r>
            <a:r>
              <a:rPr lang="pl-PL" dirty="0" smtClean="0">
                <a:solidFill>
                  <a:srgbClr val="1560BD"/>
                </a:solidFill>
              </a:rPr>
              <a:t>amortyzacja.</a:t>
            </a:r>
          </a:p>
          <a:p>
            <a:r>
              <a:rPr lang="pl-PL" sz="1400" dirty="0" smtClean="0"/>
              <a:t> </a:t>
            </a:r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wydatek </a:t>
            </a:r>
            <a:r>
              <a:rPr lang="pl-PL" sz="2000" dirty="0"/>
              <a:t>albo jego część rozliczana w projekcie</a:t>
            </a:r>
            <a:r>
              <a:rPr lang="pl-PL" sz="2000" dirty="0">
                <a:solidFill>
                  <a:srgbClr val="1560BD"/>
                </a:solidFill>
              </a:rPr>
              <a:t> nie zostały sfinansowane z innych </a:t>
            </a:r>
            <a:r>
              <a:rPr lang="pl-PL" sz="2000" dirty="0" smtClean="0">
                <a:solidFill>
                  <a:srgbClr val="1560BD"/>
                </a:solidFill>
              </a:rPr>
              <a:t>źródeł,</a:t>
            </a:r>
            <a:r>
              <a:rPr lang="pl-PL" sz="2000" dirty="0" smtClean="0"/>
              <a:t> zgodnie z </a:t>
            </a:r>
            <a:r>
              <a:rPr lang="pl-PL" sz="2000" dirty="0"/>
              <a:t>zasadą braku podwójnego </a:t>
            </a:r>
            <a:r>
              <a:rPr lang="pl-PL" sz="2000" dirty="0" smtClean="0"/>
              <a:t>finansowania.</a:t>
            </a:r>
          </a:p>
          <a:p>
            <a:endParaRPr lang="pl-PL" sz="1400" dirty="0" smtClean="0"/>
          </a:p>
          <a:p>
            <a:r>
              <a:rPr lang="pl-PL" dirty="0" smtClean="0">
                <a:solidFill>
                  <a:srgbClr val="1560BD"/>
                </a:solidFill>
              </a:rPr>
              <a:t>Zgodnie </a:t>
            </a:r>
            <a:r>
              <a:rPr lang="pl-PL" dirty="0">
                <a:solidFill>
                  <a:srgbClr val="1560BD"/>
                </a:solidFill>
              </a:rPr>
              <a:t>z </a:t>
            </a:r>
            <a:r>
              <a:rPr lang="pl-PL" dirty="0" smtClean="0">
                <a:solidFill>
                  <a:srgbClr val="1560BD"/>
                </a:solidFill>
              </a:rPr>
              <a:t>tą zasadą </a:t>
            </a:r>
            <a:r>
              <a:rPr lang="pl-PL" dirty="0">
                <a:solidFill>
                  <a:srgbClr val="1560BD"/>
                </a:solidFill>
              </a:rPr>
              <a:t>wydatków, które otrzymały już całkowite dofinansowanie </a:t>
            </a:r>
            <a:r>
              <a:rPr lang="pl-PL" dirty="0" smtClean="0">
                <a:solidFill>
                  <a:srgbClr val="1560BD"/>
                </a:solidFill>
              </a:rPr>
              <a:t>z </a:t>
            </a:r>
            <a:r>
              <a:rPr lang="pl-PL" dirty="0">
                <a:solidFill>
                  <a:srgbClr val="1560BD"/>
                </a:solidFill>
              </a:rPr>
              <a:t>innego źródła finansowania, nie uznaje się za kwalifikowalne w kontekście projektów realizowanych </a:t>
            </a:r>
            <a:r>
              <a:rPr lang="pl-PL" dirty="0" smtClean="0">
                <a:solidFill>
                  <a:srgbClr val="1560BD"/>
                </a:solidFill>
              </a:rPr>
              <a:t>w </a:t>
            </a:r>
            <a:r>
              <a:rPr lang="pl-PL" dirty="0">
                <a:solidFill>
                  <a:srgbClr val="1560BD"/>
                </a:solidFill>
              </a:rPr>
              <a:t>ramach FBW</a:t>
            </a:r>
            <a:r>
              <a:rPr lang="pl-PL" dirty="0" smtClean="0">
                <a:solidFill>
                  <a:srgbClr val="1560BD"/>
                </a:solidFill>
              </a:rPr>
              <a:t>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Wydatek kwalifikowalny: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7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4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89000" y="1961087"/>
            <a:ext cx="9672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podatek od towarów i usług (podatek VAT) </a:t>
            </a:r>
            <a:r>
              <a:rPr lang="pl-PL" sz="2000" dirty="0">
                <a:solidFill>
                  <a:srgbClr val="1560BD"/>
                </a:solidFill>
              </a:rPr>
              <a:t>jest wydatkiem kwalifikowalnym </a:t>
            </a:r>
            <a:r>
              <a:rPr lang="pl-PL" sz="2000" dirty="0" smtClean="0"/>
              <a:t>tylko wówczas</a:t>
            </a:r>
            <a:r>
              <a:rPr lang="pl-PL" sz="2000" dirty="0"/>
              <a:t>, </a:t>
            </a:r>
            <a:r>
              <a:rPr lang="pl-PL" sz="2000" dirty="0">
                <a:solidFill>
                  <a:srgbClr val="1560BD"/>
                </a:solidFill>
              </a:rPr>
              <a:t>gdy został on faktycznie i ostatecznie poniesiony przez Beneficjenta projektu,</a:t>
            </a:r>
            <a:r>
              <a:rPr lang="pl-PL" sz="2000" dirty="0"/>
              <a:t>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tj</a:t>
            </a:r>
            <a:r>
              <a:rPr lang="pl-PL" sz="2000" dirty="0"/>
              <a:t>. nie można go odzyskać na mocy prawa krajowego dotyczącego </a:t>
            </a:r>
            <a:r>
              <a:rPr lang="pl-PL" sz="2000" dirty="0" smtClean="0"/>
              <a:t>VAT.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Podatek VAT: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889000" y="3110668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Wkłady rzeczowe: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93116" y="3621426"/>
            <a:ext cx="1082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wkłady niepieniężne/aporty </a:t>
            </a:r>
            <a:r>
              <a:rPr lang="pl-PL" sz="2000" dirty="0" smtClean="0">
                <a:solidFill>
                  <a:srgbClr val="1560BD"/>
                </a:solidFill>
              </a:rPr>
              <a:t>nie </a:t>
            </a:r>
            <a:r>
              <a:rPr lang="pl-PL" sz="2000" dirty="0">
                <a:solidFill>
                  <a:srgbClr val="1560BD"/>
                </a:solidFill>
              </a:rPr>
              <a:t>są kwalifikowalne </a:t>
            </a:r>
            <a:r>
              <a:rPr lang="pl-PL" sz="2000" dirty="0"/>
              <a:t>w ramach FBW </a:t>
            </a:r>
            <a:r>
              <a:rPr lang="pl-PL" sz="2000" dirty="0" smtClean="0"/>
              <a:t>pod </a:t>
            </a:r>
            <a:r>
              <a:rPr lang="pl-PL" sz="2000" dirty="0"/>
              <a:t>żadną </a:t>
            </a:r>
            <a:r>
              <a:rPr lang="pl-PL" sz="2000" dirty="0" smtClean="0"/>
              <a:t>postacią.</a:t>
            </a:r>
            <a:endParaRPr lang="pl-PL" sz="20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893116" y="4362825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Amortyzacja: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889000" y="4876288"/>
            <a:ext cx="1082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odpis amortyzacyjny jest kosztem, </a:t>
            </a:r>
            <a:r>
              <a:rPr lang="pl-PL" sz="2000" dirty="0">
                <a:solidFill>
                  <a:srgbClr val="1560BD"/>
                </a:solidFill>
              </a:rPr>
              <a:t>ale nie jest </a:t>
            </a:r>
            <a:r>
              <a:rPr lang="pl-PL" sz="2000" dirty="0" smtClean="0">
                <a:solidFill>
                  <a:srgbClr val="1560BD"/>
                </a:solidFill>
              </a:rPr>
              <a:t>wydatkiem.</a:t>
            </a:r>
            <a:endParaRPr lang="pl-PL" sz="2000" dirty="0">
              <a:solidFill>
                <a:srgbClr val="1560B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solidFill>
                <a:srgbClr val="1560BD"/>
              </a:solidFill>
            </a:endParaRPr>
          </a:p>
          <a:p>
            <a:r>
              <a:rPr lang="pl-PL" dirty="0">
                <a:solidFill>
                  <a:srgbClr val="1560BD"/>
                </a:solidFill>
              </a:rPr>
              <a:t>Koszty odpisów amortyzacyjnych mogą zostać uznane za </a:t>
            </a:r>
            <a:r>
              <a:rPr lang="pl-PL" dirty="0" smtClean="0">
                <a:solidFill>
                  <a:srgbClr val="1560BD"/>
                </a:solidFill>
              </a:rPr>
              <a:t>kwalifikowalne.</a:t>
            </a:r>
            <a:endParaRPr lang="pl-PL" dirty="0"/>
          </a:p>
        </p:txBody>
      </p:sp>
      <p:sp>
        <p:nvSpPr>
          <p:cNvPr id="17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5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379" y="1884902"/>
            <a:ext cx="6323861" cy="4579247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7" name="pole tekstowe 6"/>
          <p:cNvSpPr txBox="1"/>
          <p:nvPr/>
        </p:nvSpPr>
        <p:spPr>
          <a:xfrm>
            <a:off x="673846" y="1748535"/>
            <a:ext cx="4535929" cy="410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Szczegółowe informacje m.in. </a:t>
            </a:r>
            <a:br>
              <a:rPr lang="pl-PL" sz="2400" b="1" dirty="0" smtClean="0">
                <a:solidFill>
                  <a:srgbClr val="1560BD"/>
                </a:solidFill>
              </a:rPr>
            </a:br>
            <a:r>
              <a:rPr lang="pl-PL" sz="2400" b="1" dirty="0" smtClean="0">
                <a:solidFill>
                  <a:srgbClr val="1560BD"/>
                </a:solidFill>
              </a:rPr>
              <a:t>o tym:</a:t>
            </a:r>
          </a:p>
          <a:p>
            <a:pPr>
              <a:spcAft>
                <a:spcPts val="300"/>
              </a:spcAft>
            </a:pPr>
            <a:endParaRPr lang="pl-PL" sz="2000" b="1" dirty="0" smtClean="0">
              <a:solidFill>
                <a:srgbClr val="1560BD"/>
              </a:solidFill>
            </a:endParaRP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sz="2000" dirty="0" smtClean="0"/>
              <a:t>do czego zobowiązany jest Beneficjent, który wykaże VAT jako kwalifikowalny;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sz="2000" dirty="0" smtClean="0"/>
              <a:t>jakie warunki muszą być spełnione </a:t>
            </a:r>
            <a:br>
              <a:rPr lang="pl-PL" sz="2000" dirty="0" smtClean="0"/>
            </a:br>
            <a:r>
              <a:rPr lang="pl-PL" sz="2000" dirty="0" smtClean="0"/>
              <a:t>w przypadku uznania kosztów odpisów amortyzacyjnych na kwalifikowalne, znajdą Państwo w </a:t>
            </a:r>
            <a:r>
              <a:rPr lang="pl-PL" sz="2000" i="1" dirty="0" smtClean="0"/>
              <a:t>Podręczniku dla Beneficjenta</a:t>
            </a:r>
            <a:r>
              <a:rPr lang="pl-PL" sz="2000" dirty="0" smtClean="0"/>
              <a:t> </a:t>
            </a:r>
            <a:endParaRPr lang="pl-PL" sz="2000" dirty="0"/>
          </a:p>
          <a:p>
            <a:pPr>
              <a:spcAft>
                <a:spcPts val="300"/>
              </a:spcAft>
            </a:pPr>
            <a:endParaRPr lang="pl-PL" sz="2000" dirty="0" smtClean="0">
              <a:solidFill>
                <a:srgbClr val="1560BD"/>
              </a:solidFill>
            </a:endParaRPr>
          </a:p>
          <a:p>
            <a:pPr>
              <a:spcAft>
                <a:spcPts val="300"/>
              </a:spcAft>
            </a:pPr>
            <a:r>
              <a:rPr lang="pl-PL" sz="2000" b="1" dirty="0">
                <a:solidFill>
                  <a:srgbClr val="1560BD"/>
                </a:solidFill>
              </a:rPr>
              <a:t> </a:t>
            </a:r>
            <a:r>
              <a:rPr lang="pl-PL" sz="2000" b="1" dirty="0" smtClean="0">
                <a:solidFill>
                  <a:srgbClr val="1560BD"/>
                </a:solidFill>
              </a:rPr>
              <a:t>        www.copemswia.gov.pl</a:t>
            </a:r>
            <a:endParaRPr lang="pl-PL" sz="2000" b="1" dirty="0">
              <a:solidFill>
                <a:srgbClr val="1560BD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53336">
            <a:off x="4625219" y="4094573"/>
            <a:ext cx="1464365" cy="1464365"/>
          </a:xfrm>
          <a:prstGeom prst="rect">
            <a:avLst/>
          </a:prstGeom>
        </p:spPr>
      </p:pic>
      <p:sp>
        <p:nvSpPr>
          <p:cNvPr id="14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6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3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080187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89000" y="2331789"/>
            <a:ext cx="96727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w</a:t>
            </a:r>
            <a:r>
              <a:rPr lang="pl-PL" sz="2000" dirty="0" smtClean="0"/>
              <a:t>ydatki niespełniające warunków kwalifikowalności;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z</a:t>
            </a:r>
            <a:r>
              <a:rPr lang="pl-PL" sz="2000" dirty="0" smtClean="0"/>
              <a:t>adłużenie i opłaty za obsługę zadłużenia;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ależne odsetki;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koszty kredytu;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koszty prowizji pobieranych w ramach operacji wymiany walut;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koszty mandatów, kar i grzywien, a także koszty procesów sądowych oraz koszty realizacji ewentualnych postanowień wydanych przez sąd;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wydatki związane z wypełnieniem wniosku o dofinansowanie 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k</a:t>
            </a:r>
            <a:r>
              <a:rPr lang="pl-PL" sz="2000" dirty="0" smtClean="0"/>
              <a:t>oszty reprezentacyjne wyłącznie dla personelu Beneficjenta.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400" dirty="0" smtClean="0">
              <a:solidFill>
                <a:srgbClr val="1560BD"/>
              </a:solidFill>
            </a:endParaRPr>
          </a:p>
          <a:p>
            <a:r>
              <a:rPr lang="pl-PL" dirty="0" smtClean="0">
                <a:solidFill>
                  <a:srgbClr val="1560BD"/>
                </a:solidFill>
              </a:rPr>
              <a:t>Uzasadnione </a:t>
            </a:r>
            <a:r>
              <a:rPr lang="pl-PL" dirty="0">
                <a:solidFill>
                  <a:srgbClr val="1560BD"/>
                </a:solidFill>
              </a:rPr>
              <a:t>koszty organizacji spotkań w ramach projektu, na przykład na koniec projektu lub spotkania związane z zarządzaniem projektem, są dopuszczalne</a:t>
            </a:r>
            <a:r>
              <a:rPr lang="pl-PL" dirty="0" smtClean="0">
                <a:solidFill>
                  <a:srgbClr val="1560BD"/>
                </a:solidFill>
              </a:rPr>
              <a:t>.</a:t>
            </a:r>
            <a:endParaRPr lang="pl-PL" dirty="0">
              <a:solidFill>
                <a:srgbClr val="1560BD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Wydatki niekwalifikowalne: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4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 Light" panose="020F0302020204030204" pitchFamily="34" charset="0"/>
              </a:rPr>
              <a:t>7</a:t>
            </a:r>
            <a:endParaRPr lang="pl-PL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Ocena kwalifikowalności wydatku: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89000" y="2344141"/>
            <a:ext cx="9787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dokonywana </a:t>
            </a:r>
            <a:r>
              <a:rPr lang="pl-PL" sz="2000" dirty="0"/>
              <a:t>jest zarówno </a:t>
            </a:r>
            <a:r>
              <a:rPr lang="pl-PL" sz="2000" dirty="0">
                <a:solidFill>
                  <a:srgbClr val="1560BD"/>
                </a:solidFill>
              </a:rPr>
              <a:t>na etapie zgłaszania </a:t>
            </a:r>
            <a:r>
              <a:rPr lang="pl-PL" sz="2000" dirty="0"/>
              <a:t>przez wnioskodawców,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solidFill>
                  <a:srgbClr val="1560BD"/>
                </a:solidFill>
              </a:rPr>
              <a:t>jak </a:t>
            </a:r>
            <a:r>
              <a:rPr lang="pl-PL" sz="2000" dirty="0">
                <a:solidFill>
                  <a:srgbClr val="1560BD"/>
                </a:solidFill>
              </a:rPr>
              <a:t>i podczas realizacji </a:t>
            </a:r>
            <a:r>
              <a:rPr lang="pl-PL" sz="2000" dirty="0"/>
              <a:t>projektów i ich </a:t>
            </a:r>
            <a:r>
              <a:rPr lang="pl-PL" sz="2000" dirty="0" smtClean="0"/>
              <a:t>rozliczenia; </a:t>
            </a:r>
          </a:p>
          <a:p>
            <a:pPr algn="ctr" eaLnBrk="0" fontAlgn="base" hangingPunct="0"/>
            <a:endParaRPr lang="pl-PL" dirty="0"/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Na </a:t>
            </a:r>
            <a:r>
              <a:rPr lang="pl-PL" dirty="0">
                <a:solidFill>
                  <a:srgbClr val="1560BD"/>
                </a:solidFill>
              </a:rPr>
              <a:t>etapie weryfikacji merytorycznej propozycji projektowych, przed podpisaniem Porozumienia Finansowego, sprawdzeniu podlega potencjalna kwalifikowalność wydatków ujętych </a:t>
            </a:r>
            <a:r>
              <a:rPr lang="pl-PL" dirty="0" smtClean="0">
                <a:solidFill>
                  <a:srgbClr val="1560BD"/>
                </a:solidFill>
              </a:rPr>
              <a:t>we Wniosku </a:t>
            </a:r>
            <a:r>
              <a:rPr lang="pl-PL" dirty="0">
                <a:solidFill>
                  <a:srgbClr val="1560BD"/>
                </a:solidFill>
              </a:rPr>
              <a:t>o przyznanie dofinansowania. </a:t>
            </a:r>
            <a:endParaRPr lang="pl-PL" dirty="0" smtClean="0">
              <a:solidFill>
                <a:srgbClr val="1560BD"/>
              </a:solidFill>
            </a:endParaRPr>
          </a:p>
          <a:p>
            <a:pPr eaLnBrk="0" fontAlgn="base" hangingPunct="0"/>
            <a:endParaRPr lang="pl-PL" dirty="0" smtClean="0"/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p</a:t>
            </a:r>
            <a:r>
              <a:rPr lang="pl-PL" sz="2000" dirty="0" smtClean="0"/>
              <a:t>rzyjęcie </a:t>
            </a:r>
            <a:r>
              <a:rPr lang="pl-PL" sz="2000" dirty="0"/>
              <a:t>danego projektu do realizacji i podpisanie z Beneficjentem Porozumienia Finansowego </a:t>
            </a:r>
            <a:r>
              <a:rPr lang="pl-PL" sz="2000" dirty="0" smtClean="0">
                <a:solidFill>
                  <a:srgbClr val="1560BD"/>
                </a:solidFill>
              </a:rPr>
              <a:t>nie </a:t>
            </a:r>
            <a:r>
              <a:rPr lang="pl-PL" sz="2000" dirty="0">
                <a:solidFill>
                  <a:srgbClr val="1560BD"/>
                </a:solidFill>
              </a:rPr>
              <a:t>oznacza, że wszystkie wydatki, </a:t>
            </a:r>
            <a:r>
              <a:rPr lang="pl-PL" sz="2000" dirty="0"/>
              <a:t>które Beneficjent przedstawi </a:t>
            </a:r>
            <a:r>
              <a:rPr lang="pl-PL" sz="2000" dirty="0" smtClean="0"/>
              <a:t>w </a:t>
            </a:r>
            <a:r>
              <a:rPr lang="pl-PL" sz="2000" dirty="0"/>
              <a:t>raportach w trakcie realizacji </a:t>
            </a:r>
            <a:r>
              <a:rPr lang="pl-PL" sz="2000" dirty="0" smtClean="0"/>
              <a:t>projektu,</a:t>
            </a:r>
            <a:r>
              <a:rPr lang="pl-PL" sz="2000" b="1" dirty="0" smtClean="0"/>
              <a:t> </a:t>
            </a:r>
            <a:r>
              <a:rPr lang="pl-PL" sz="2000" dirty="0" smtClean="0">
                <a:solidFill>
                  <a:srgbClr val="1560BD"/>
                </a:solidFill>
              </a:rPr>
              <a:t>będą </a:t>
            </a:r>
            <a:r>
              <a:rPr lang="pl-PL" sz="2000" dirty="0">
                <a:solidFill>
                  <a:srgbClr val="1560BD"/>
                </a:solidFill>
              </a:rPr>
              <a:t>kwalifikować się ostatecznie do współfinansowania </a:t>
            </a:r>
            <a:r>
              <a:rPr lang="pl-PL" sz="2000" dirty="0" smtClean="0">
                <a:solidFill>
                  <a:srgbClr val="1560BD"/>
                </a:solidFill>
              </a:rPr>
              <a:t/>
            </a:r>
            <a:br>
              <a:rPr lang="pl-PL" sz="2000" dirty="0" smtClean="0">
                <a:solidFill>
                  <a:srgbClr val="1560BD"/>
                </a:solidFill>
              </a:rPr>
            </a:br>
            <a:r>
              <a:rPr lang="pl-PL" sz="2000" dirty="0" smtClean="0"/>
              <a:t>ze </a:t>
            </a:r>
            <a:r>
              <a:rPr lang="pl-PL" sz="2000" dirty="0"/>
              <a:t>środków Funduszu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14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8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89000" y="1438539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Kategorie wydatków: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8999" y="2364944"/>
            <a:ext cx="971309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Koszty bezpośrednie</a:t>
            </a:r>
          </a:p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wydatki</a:t>
            </a:r>
            <a:r>
              <a:rPr lang="pl-PL" sz="2000" dirty="0"/>
              <a:t>, które są bezpośrednio związane z realizacją </a:t>
            </a:r>
            <a:r>
              <a:rPr lang="pl-PL" sz="2000" dirty="0" smtClean="0"/>
              <a:t>projektu;</a:t>
            </a:r>
          </a:p>
          <a:p>
            <a:pPr eaLnBrk="0" fontAlgn="base" hangingPunct="0"/>
            <a:endParaRPr lang="pl-PL" dirty="0" smtClean="0"/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Koszty kwalifikowalne poszczególnych zadań realizowanych przez Beneficjenta w ramach projektu, bezpośrednio związane z tymi zadaniami.</a:t>
            </a:r>
          </a:p>
          <a:p>
            <a:pPr eaLnBrk="0" fontAlgn="base" hangingPunct="0"/>
            <a:endParaRPr lang="pl-PL" b="1" dirty="0" smtClean="0">
              <a:solidFill>
                <a:srgbClr val="1560BD"/>
              </a:solidFill>
            </a:endParaRPr>
          </a:p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Koszty pośrednie</a:t>
            </a:r>
            <a:endParaRPr lang="pl-PL" sz="2000" dirty="0">
              <a:solidFill>
                <a:srgbClr val="1560BD"/>
              </a:solidFill>
            </a:endParaRPr>
          </a:p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wydatki, które w sposób pośredni wiążą się z realizacją projektu</a:t>
            </a:r>
            <a:r>
              <a:rPr lang="pl-PL" sz="2000" dirty="0" smtClean="0"/>
              <a:t>, dotyczą </a:t>
            </a:r>
            <a:r>
              <a:rPr lang="pl-PL" sz="2000" dirty="0"/>
              <a:t>ogólnie działalności instytucji i nie mogą być jednoznacznie przypisane do </a:t>
            </a:r>
            <a:r>
              <a:rPr lang="pl-PL" sz="2000" dirty="0" smtClean="0"/>
              <a:t>projektu.</a:t>
            </a:r>
          </a:p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endParaRPr lang="pl-PL" dirty="0"/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Koszty administracyjne, związane z funkcjonowaniem instytucji Beneficjenta.</a:t>
            </a:r>
            <a:endParaRPr lang="pl-PL" dirty="0">
              <a:solidFill>
                <a:srgbClr val="1560BD"/>
              </a:solidFill>
            </a:endParaRPr>
          </a:p>
        </p:txBody>
      </p:sp>
      <p:sp>
        <p:nvSpPr>
          <p:cNvPr id="12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9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1156</Words>
  <Application>Microsoft Office PowerPoint</Application>
  <PresentationFormat>Panoramiczny</PresentationFormat>
  <Paragraphs>257</Paragraphs>
  <Slides>32</Slides>
  <Notes>32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32</vt:i4>
      </vt:variant>
    </vt:vector>
  </HeadingPairs>
  <TitlesOfParts>
    <vt:vector size="40" baseType="lpstr">
      <vt:lpstr>Aparajita</vt:lpstr>
      <vt:lpstr>Arial</vt:lpstr>
      <vt:lpstr>Calibri</vt:lpstr>
      <vt:lpstr>Calibri Light</vt:lpstr>
      <vt:lpstr>Century Gothic</vt:lpstr>
      <vt:lpstr>Wingdings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Magdalena Pawlak</cp:lastModifiedBy>
  <cp:revision>269</cp:revision>
  <cp:lastPrinted>2018-12-18T10:18:33Z</cp:lastPrinted>
  <dcterms:created xsi:type="dcterms:W3CDTF">2017-05-30T08:43:19Z</dcterms:created>
  <dcterms:modified xsi:type="dcterms:W3CDTF">2018-12-18T10:56:00Z</dcterms:modified>
</cp:coreProperties>
</file>