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9"/>
  </p:notesMasterIdLst>
  <p:handoutMasterIdLst>
    <p:handoutMasterId r:id="rId10"/>
  </p:handoutMasterIdLst>
  <p:sldIdLst>
    <p:sldId id="256" r:id="rId3"/>
    <p:sldId id="262" r:id="rId4"/>
    <p:sldId id="280" r:id="rId5"/>
    <p:sldId id="273" r:id="rId6"/>
    <p:sldId id="281" r:id="rId7"/>
    <p:sldId id="261" r:id="rId8"/>
  </p:sldIdLst>
  <p:sldSz cx="12192000" cy="6858000"/>
  <p:notesSz cx="6808788" cy="99409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226DC9"/>
    <a:srgbClr val="1560BD"/>
    <a:srgbClr val="0651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5" autoAdjust="0"/>
    <p:restoredTop sz="94660" autoAdjust="0"/>
  </p:normalViewPr>
  <p:slideViewPr>
    <p:cSldViewPr snapToGrid="0">
      <p:cViewPr varScale="1">
        <p:scale>
          <a:sx n="106" d="100"/>
          <a:sy n="106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2281" tIns="46141" rIns="92281" bIns="46141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6738" y="0"/>
            <a:ext cx="2950475" cy="498773"/>
          </a:xfrm>
          <a:prstGeom prst="rect">
            <a:avLst/>
          </a:prstGeom>
        </p:spPr>
        <p:txBody>
          <a:bodyPr vert="horz" lIns="92281" tIns="46141" rIns="92281" bIns="46141" rtlCol="0"/>
          <a:lstStyle>
            <a:lvl1pPr algn="r">
              <a:defRPr sz="1200"/>
            </a:lvl1pPr>
          </a:lstStyle>
          <a:p>
            <a:fld id="{CE372276-094D-4D05-9869-3E40EFCBBAFC}" type="datetimeFigureOut">
              <a:rPr lang="pl-PL" smtClean="0"/>
              <a:t>2019-12-17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42155"/>
            <a:ext cx="2950475" cy="498772"/>
          </a:xfrm>
          <a:prstGeom prst="rect">
            <a:avLst/>
          </a:prstGeom>
        </p:spPr>
        <p:txBody>
          <a:bodyPr vert="horz" lIns="92281" tIns="46141" rIns="92281" bIns="46141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6738" y="9442155"/>
            <a:ext cx="2950475" cy="498772"/>
          </a:xfrm>
          <a:prstGeom prst="rect">
            <a:avLst/>
          </a:prstGeom>
        </p:spPr>
        <p:txBody>
          <a:bodyPr vert="horz" lIns="92281" tIns="46141" rIns="92281" bIns="46141" rtlCol="0" anchor="b"/>
          <a:lstStyle>
            <a:lvl1pPr algn="r">
              <a:defRPr sz="1200"/>
            </a:lvl1pPr>
          </a:lstStyle>
          <a:p>
            <a:fld id="{D9C21E64-935E-4B91-AC65-9B8EB62CDC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165419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2281" tIns="46141" rIns="92281" bIns="46141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6738" y="0"/>
            <a:ext cx="2950475" cy="498773"/>
          </a:xfrm>
          <a:prstGeom prst="rect">
            <a:avLst/>
          </a:prstGeom>
        </p:spPr>
        <p:txBody>
          <a:bodyPr vert="horz" lIns="92281" tIns="46141" rIns="92281" bIns="46141" rtlCol="0"/>
          <a:lstStyle>
            <a:lvl1pPr algn="r">
              <a:defRPr sz="1200"/>
            </a:lvl1pPr>
          </a:lstStyle>
          <a:p>
            <a:fld id="{1A07C1D7-3E67-43DE-9FA2-43E9DBEEF698}" type="datetimeFigureOut">
              <a:rPr lang="pl-PL" smtClean="0"/>
              <a:t>2019-12-17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423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81" tIns="46141" rIns="92281" bIns="46141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880" y="4784069"/>
            <a:ext cx="5447030" cy="3914240"/>
          </a:xfrm>
          <a:prstGeom prst="rect">
            <a:avLst/>
          </a:prstGeom>
        </p:spPr>
        <p:txBody>
          <a:bodyPr vert="horz" lIns="92281" tIns="46141" rIns="92281" bIns="46141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2155"/>
            <a:ext cx="2950475" cy="498772"/>
          </a:xfrm>
          <a:prstGeom prst="rect">
            <a:avLst/>
          </a:prstGeom>
        </p:spPr>
        <p:txBody>
          <a:bodyPr vert="horz" lIns="92281" tIns="46141" rIns="92281" bIns="46141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6738" y="9442155"/>
            <a:ext cx="2950475" cy="498772"/>
          </a:xfrm>
          <a:prstGeom prst="rect">
            <a:avLst/>
          </a:prstGeom>
        </p:spPr>
        <p:txBody>
          <a:bodyPr vert="horz" lIns="92281" tIns="46141" rIns="92281" bIns="46141" rtlCol="0" anchor="b"/>
          <a:lstStyle>
            <a:lvl1pPr algn="r">
              <a:defRPr sz="1200"/>
            </a:lvl1pPr>
          </a:lstStyle>
          <a:p>
            <a:fld id="{61B3D8E8-6A96-4867-B440-16F7C26183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667842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B3D8E8-6A96-4867-B440-16F7C2618371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1340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64674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9272954" y="64761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6237701D-9FDF-4E72-9E1B-010C5347299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097679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" y="515814"/>
            <a:ext cx="4079040" cy="2336863"/>
          </a:xfrm>
          <a:prstGeom prst="rect">
            <a:avLst/>
          </a:prstGeom>
        </p:spPr>
      </p:pic>
      <p:sp>
        <p:nvSpPr>
          <p:cNvPr id="10" name="Prostokąt 9"/>
          <p:cNvSpPr/>
          <p:nvPr userDrawn="1"/>
        </p:nvSpPr>
        <p:spPr>
          <a:xfrm>
            <a:off x="0" y="5076093"/>
            <a:ext cx="12192000" cy="1781908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 userDrawn="1"/>
        </p:nvSpPr>
        <p:spPr>
          <a:xfrm>
            <a:off x="0" y="0"/>
            <a:ext cx="12192000" cy="515814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3" name="Prostokąt 12"/>
          <p:cNvSpPr/>
          <p:nvPr userDrawn="1"/>
        </p:nvSpPr>
        <p:spPr>
          <a:xfrm>
            <a:off x="0" y="0"/>
            <a:ext cx="3357563" cy="247651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7651">
                <a:moveTo>
                  <a:pt x="0" y="0"/>
                </a:moveTo>
                <a:lnTo>
                  <a:pt x="3357563" y="0"/>
                </a:lnTo>
                <a:lnTo>
                  <a:pt x="3109913" y="247651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4" name="Prostokąt 12"/>
          <p:cNvSpPr/>
          <p:nvPr userDrawn="1"/>
        </p:nvSpPr>
        <p:spPr>
          <a:xfrm>
            <a:off x="-4763" y="0"/>
            <a:ext cx="3362326" cy="12144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1445">
                <a:moveTo>
                  <a:pt x="4763" y="0"/>
                </a:moveTo>
                <a:lnTo>
                  <a:pt x="3362326" y="0"/>
                </a:lnTo>
                <a:lnTo>
                  <a:pt x="3240881" y="121445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9" name="Prostokąt 12"/>
          <p:cNvSpPr/>
          <p:nvPr userDrawn="1"/>
        </p:nvSpPr>
        <p:spPr>
          <a:xfrm flipV="1">
            <a:off x="-514" y="6208855"/>
            <a:ext cx="2995889" cy="64914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5299"/>
              <a:gd name="connsiteX1" fmla="*/ 3357563 w 3357563"/>
              <a:gd name="connsiteY1" fmla="*/ 0 h 245299"/>
              <a:gd name="connsiteX2" fmla="*/ 2427150 w 3357563"/>
              <a:gd name="connsiteY2" fmla="*/ 245299 h 245299"/>
              <a:gd name="connsiteX3" fmla="*/ 0 w 3357563"/>
              <a:gd name="connsiteY3" fmla="*/ 242888 h 245299"/>
              <a:gd name="connsiteX4" fmla="*/ 0 w 3357563"/>
              <a:gd name="connsiteY4" fmla="*/ 0 h 2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5299">
                <a:moveTo>
                  <a:pt x="0" y="0"/>
                </a:moveTo>
                <a:lnTo>
                  <a:pt x="3357563" y="0"/>
                </a:lnTo>
                <a:lnTo>
                  <a:pt x="2427150" y="245299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1" name="Prostokąt 12"/>
          <p:cNvSpPr/>
          <p:nvPr userDrawn="1"/>
        </p:nvSpPr>
        <p:spPr>
          <a:xfrm flipV="1">
            <a:off x="-4763" y="6530391"/>
            <a:ext cx="3000139" cy="327609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  <a:gd name="connsiteX0" fmla="*/ 4763 w 3362326"/>
              <a:gd name="connsiteY0" fmla="*/ 0 h 123797"/>
              <a:gd name="connsiteX1" fmla="*/ 3362326 w 3362326"/>
              <a:gd name="connsiteY1" fmla="*/ 0 h 123797"/>
              <a:gd name="connsiteX2" fmla="*/ 2899499 w 3362326"/>
              <a:gd name="connsiteY2" fmla="*/ 123797 h 123797"/>
              <a:gd name="connsiteX3" fmla="*/ 0 w 3362326"/>
              <a:gd name="connsiteY3" fmla="*/ 114301 h 123797"/>
              <a:gd name="connsiteX4" fmla="*/ 4763 w 3362326"/>
              <a:gd name="connsiteY4" fmla="*/ 0 h 12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3797">
                <a:moveTo>
                  <a:pt x="4763" y="0"/>
                </a:moveTo>
                <a:lnTo>
                  <a:pt x="3362326" y="0"/>
                </a:lnTo>
                <a:lnTo>
                  <a:pt x="2899499" y="123797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pic>
        <p:nvPicPr>
          <p:cNvPr id="3" name="Obraz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5101" y="5634917"/>
            <a:ext cx="2527300" cy="67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632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slow">
    <p:wip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 cap="small" baseline="0">
          <a:solidFill>
            <a:srgbClr val="003399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 userDrawn="1"/>
        </p:nvSpPr>
        <p:spPr>
          <a:xfrm>
            <a:off x="0" y="-23751"/>
            <a:ext cx="12192000" cy="950851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27099" cy="927099"/>
          </a:xfrm>
          <a:prstGeom prst="rect">
            <a:avLst/>
          </a:prstGeom>
        </p:spPr>
      </p:pic>
      <p:sp>
        <p:nvSpPr>
          <p:cNvPr id="12" name="Prostokąt 12"/>
          <p:cNvSpPr/>
          <p:nvPr userDrawn="1"/>
        </p:nvSpPr>
        <p:spPr>
          <a:xfrm flipH="1">
            <a:off x="9502793" y="-23753"/>
            <a:ext cx="2686285" cy="547898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5299"/>
              <a:gd name="connsiteX1" fmla="*/ 3357563 w 3357563"/>
              <a:gd name="connsiteY1" fmla="*/ 0 h 245299"/>
              <a:gd name="connsiteX2" fmla="*/ 2427150 w 3357563"/>
              <a:gd name="connsiteY2" fmla="*/ 245299 h 245299"/>
              <a:gd name="connsiteX3" fmla="*/ 0 w 3357563"/>
              <a:gd name="connsiteY3" fmla="*/ 242888 h 245299"/>
              <a:gd name="connsiteX4" fmla="*/ 0 w 3357563"/>
              <a:gd name="connsiteY4" fmla="*/ 0 h 2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5299">
                <a:moveTo>
                  <a:pt x="0" y="0"/>
                </a:moveTo>
                <a:lnTo>
                  <a:pt x="3357563" y="0"/>
                </a:lnTo>
                <a:lnTo>
                  <a:pt x="2427150" y="245299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3" name="Prostokąt 12"/>
          <p:cNvSpPr/>
          <p:nvPr userDrawn="1"/>
        </p:nvSpPr>
        <p:spPr>
          <a:xfrm flipH="1">
            <a:off x="9501904" y="-23751"/>
            <a:ext cx="2690096" cy="276512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  <a:gd name="connsiteX0" fmla="*/ 4763 w 3362326"/>
              <a:gd name="connsiteY0" fmla="*/ 0 h 123797"/>
              <a:gd name="connsiteX1" fmla="*/ 3362326 w 3362326"/>
              <a:gd name="connsiteY1" fmla="*/ 0 h 123797"/>
              <a:gd name="connsiteX2" fmla="*/ 2899499 w 3362326"/>
              <a:gd name="connsiteY2" fmla="*/ 123797 h 123797"/>
              <a:gd name="connsiteX3" fmla="*/ 0 w 3362326"/>
              <a:gd name="connsiteY3" fmla="*/ 114301 h 123797"/>
              <a:gd name="connsiteX4" fmla="*/ 4763 w 3362326"/>
              <a:gd name="connsiteY4" fmla="*/ 0 h 12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3797">
                <a:moveTo>
                  <a:pt x="4763" y="0"/>
                </a:moveTo>
                <a:lnTo>
                  <a:pt x="3362326" y="0"/>
                </a:lnTo>
                <a:lnTo>
                  <a:pt x="2899499" y="123797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4" name="Prostokąt 13"/>
          <p:cNvSpPr/>
          <p:nvPr userDrawn="1"/>
        </p:nvSpPr>
        <p:spPr>
          <a:xfrm flipV="1">
            <a:off x="-2922" y="6476144"/>
            <a:ext cx="12192000" cy="381856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5" name="Prostokąt 12"/>
          <p:cNvSpPr/>
          <p:nvPr userDrawn="1"/>
        </p:nvSpPr>
        <p:spPr>
          <a:xfrm flipV="1">
            <a:off x="-2922" y="6674663"/>
            <a:ext cx="3357563" cy="183336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7651">
                <a:moveTo>
                  <a:pt x="0" y="0"/>
                </a:moveTo>
                <a:lnTo>
                  <a:pt x="3357563" y="0"/>
                </a:lnTo>
                <a:lnTo>
                  <a:pt x="3109913" y="247651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6" name="Prostokąt 12"/>
          <p:cNvSpPr/>
          <p:nvPr userDrawn="1"/>
        </p:nvSpPr>
        <p:spPr>
          <a:xfrm flipV="1">
            <a:off x="-7685" y="6768095"/>
            <a:ext cx="3362326" cy="8990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1445">
                <a:moveTo>
                  <a:pt x="4763" y="0"/>
                </a:moveTo>
                <a:lnTo>
                  <a:pt x="3362326" y="0"/>
                </a:lnTo>
                <a:lnTo>
                  <a:pt x="3240881" y="121445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9272954" y="64761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6237701D-9FDF-4E72-9E1B-010C53472997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17" name="Obraz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729" y="252761"/>
            <a:ext cx="1985708" cy="368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562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ransition spd="slow">
    <p:wip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ytułu 1"/>
          <p:cNvSpPr txBox="1">
            <a:spLocks/>
          </p:cNvSpPr>
          <p:nvPr/>
        </p:nvSpPr>
        <p:spPr>
          <a:xfrm>
            <a:off x="376472" y="2541954"/>
            <a:ext cx="11421828" cy="237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 cap="small" baseline="0">
                <a:solidFill>
                  <a:srgbClr val="003399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pl-PL" altLang="pl-PL" dirty="0" smtClean="0"/>
              <a:t>Archiwizacja dokumentacji projektowej</a:t>
            </a:r>
            <a:endParaRPr lang="pl-PL" altLang="pl-PL" dirty="0"/>
          </a:p>
          <a:p>
            <a:pPr algn="ctr"/>
            <a:endParaRPr lang="pl-PL" dirty="0"/>
          </a:p>
        </p:txBody>
      </p:sp>
      <p:sp>
        <p:nvSpPr>
          <p:cNvPr id="8" name="Symbol zastępczy tytułu 1"/>
          <p:cNvSpPr txBox="1">
            <a:spLocks/>
          </p:cNvSpPr>
          <p:nvPr/>
        </p:nvSpPr>
        <p:spPr>
          <a:xfrm>
            <a:off x="376472" y="5376183"/>
            <a:ext cx="4277008" cy="4618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 baseline="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>
                <a:solidFill>
                  <a:schemeClr val="bg1"/>
                </a:solidFill>
                <a:latin typeface="+mn-lt"/>
              </a:rPr>
              <a:t>Warszawa, 18 grudnia 2019 r.</a:t>
            </a:r>
            <a:endParaRPr lang="pl-PL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395622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669638" y="1049487"/>
            <a:ext cx="1082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/>
              <a:t>Akty prawa</a:t>
            </a:r>
            <a:endParaRPr lang="en-US" altLang="pl-PL" sz="2800" b="1" dirty="0"/>
          </a:p>
        </p:txBody>
      </p:sp>
      <p:sp>
        <p:nvSpPr>
          <p:cNvPr id="9" name="pole tekstowe 8"/>
          <p:cNvSpPr txBox="1"/>
          <p:nvPr/>
        </p:nvSpPr>
        <p:spPr>
          <a:xfrm>
            <a:off x="394138" y="1771469"/>
            <a:ext cx="11622016" cy="5486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/>
              <a:t>Beneficjent jest zobowiązany do przechowywania dokumentacji związanej z realizacją projektów w ramach FBW na podstawie poniższych przepisów</a:t>
            </a:r>
            <a:r>
              <a:rPr lang="pl-PL" sz="2000" dirty="0" smtClean="0"/>
              <a:t>:</a:t>
            </a:r>
          </a:p>
          <a:p>
            <a:pPr algn="just"/>
            <a:endParaRPr lang="pl-PL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 smtClean="0"/>
              <a:t>art</a:t>
            </a:r>
            <a:r>
              <a:rPr lang="pl-PL" sz="2000" dirty="0"/>
              <a:t>. 4 ust. 3 pkt 6, art. 71-74 ustawy z dnia 29 września 1994 r. o rachunkowości (</a:t>
            </a:r>
            <a:r>
              <a:rPr lang="pl-PL" sz="2000" dirty="0" err="1"/>
              <a:t>t.j</a:t>
            </a:r>
            <a:r>
              <a:rPr lang="pl-PL" sz="2000" dirty="0"/>
              <a:t>. Dz. U. z 2013 r., poz. 330 ze zm.); </a:t>
            </a:r>
            <a:endParaRPr lang="pl-PL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 smtClean="0"/>
              <a:t>art</a:t>
            </a:r>
            <a:r>
              <a:rPr lang="pl-PL" sz="2000" dirty="0"/>
              <a:t>. 106-112 ustawy z dnia 11 marca 2004 r. o podatku od towarów i usług (</a:t>
            </a:r>
            <a:r>
              <a:rPr lang="pl-PL" sz="2000" dirty="0" err="1"/>
              <a:t>t.j</a:t>
            </a:r>
            <a:r>
              <a:rPr lang="pl-PL" sz="2000" dirty="0"/>
              <a:t>. Dz. U. z 2011 r. Nr 177, poz. 1054 ze zm.); </a:t>
            </a:r>
            <a:endParaRPr lang="pl-PL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/>
              <a:t>rozporządzenia Prezesa Rady Ministrów z dnia 18 stycznia 2011 r. w sprawie instrukcji kancelaryjnej, jednolitych rzeczowych wykazów akt oraz instrukcji w sprawie organizacji  i zakresu działania archiwów zakładowych (Dz. U. z 2011 r. Nr 14, poz. 67 ze zm</a:t>
            </a:r>
            <a:r>
              <a:rPr lang="pl-PL" sz="2000" dirty="0" smtClean="0"/>
              <a:t>.);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u="sng" dirty="0" smtClean="0"/>
              <a:t>podręcznik </a:t>
            </a:r>
            <a:r>
              <a:rPr lang="pl-PL" sz="2000" u="sng" dirty="0"/>
              <a:t>dla Beneficjenta projektu finansowanego w ramach Funduszu Bezpieczeństwa Wewnętrznego rozdział </a:t>
            </a:r>
            <a:r>
              <a:rPr lang="pl-PL" sz="2000" u="sng" dirty="0" smtClean="0"/>
              <a:t>5 </a:t>
            </a:r>
            <a:r>
              <a:rPr lang="pl-PL" sz="2000" u="sng" dirty="0"/>
              <a:t>pkt. 1 str. </a:t>
            </a:r>
            <a:r>
              <a:rPr lang="pl-PL" sz="2000" u="sng" dirty="0" smtClean="0"/>
              <a:t>29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altLang="pl-PL" sz="2000" u="sng" dirty="0" smtClean="0"/>
              <a:t>Porozumienie Finansowe </a:t>
            </a:r>
            <a:r>
              <a:rPr lang="pl-PL" sz="2000" u="sng" dirty="0"/>
              <a:t>§ </a:t>
            </a:r>
            <a:r>
              <a:rPr lang="pl-PL" sz="2000" u="sng" dirty="0" smtClean="0"/>
              <a:t>5 </a:t>
            </a:r>
            <a:r>
              <a:rPr lang="pl-PL" sz="2000" u="sng" dirty="0"/>
              <a:t>ust. 2 pkt 7 </a:t>
            </a:r>
            <a:r>
              <a:rPr lang="pl-PL" sz="2000" u="sng" dirty="0" smtClean="0"/>
              <a:t>i ust.3 oraz § 16 ust. 2  </a:t>
            </a:r>
            <a:endParaRPr lang="pl-PL" sz="2000" u="sng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altLang="pl-PL" sz="2000" dirty="0"/>
          </a:p>
          <a:p>
            <a:endParaRPr lang="pl-PL" altLang="pl-PL" sz="2000" dirty="0"/>
          </a:p>
          <a:p>
            <a:pPr>
              <a:spcAft>
                <a:spcPts val="300"/>
              </a:spcAft>
            </a:pPr>
            <a:endParaRPr lang="pl-PL" sz="2400" dirty="0" smtClean="0"/>
          </a:p>
          <a:p>
            <a:pPr marL="698500" indent="-342900">
              <a:spcAft>
                <a:spcPts val="300"/>
              </a:spcAft>
              <a:buClr>
                <a:srgbClr val="003399"/>
              </a:buClr>
              <a:buFont typeface="Wingdings" panose="05000000000000000000" pitchFamily="2" charset="2"/>
              <a:buChar char="§"/>
            </a:pPr>
            <a:endParaRPr lang="pl-PL" sz="2400" dirty="0">
              <a:solidFill>
                <a:srgbClr val="003399"/>
              </a:solidFill>
            </a:endParaRPr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414936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1044107" y="1145281"/>
            <a:ext cx="1082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pl-PL" sz="2800" b="1" dirty="0" smtClean="0"/>
              <a:t>Czas archiwizacji</a:t>
            </a:r>
          </a:p>
          <a:p>
            <a:endParaRPr lang="en-US" altLang="pl-PL" sz="2800" b="1" dirty="0"/>
          </a:p>
          <a:p>
            <a:endParaRPr lang="pl-PL" sz="2800" b="1" dirty="0">
              <a:solidFill>
                <a:srgbClr val="003399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436605" y="2006600"/>
            <a:ext cx="11516497" cy="4070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/>
              <a:t>Zgodnie</a:t>
            </a:r>
            <a:r>
              <a:rPr lang="pl-PL" sz="2400" b="1" dirty="0"/>
              <a:t> </a:t>
            </a:r>
            <a:r>
              <a:rPr lang="pl-PL" sz="2000" dirty="0"/>
              <a:t>z Porozumieniem Finansowym Beneficjent zobowiązany jest do przechowywania dokumentacji związanej z realizacją Projektu przez okres </a:t>
            </a:r>
            <a:r>
              <a:rPr lang="pl-PL" sz="2000" u="sng" dirty="0"/>
              <a:t>nie krótszy niż 6 lat </a:t>
            </a:r>
            <a:r>
              <a:rPr lang="pl-PL" sz="2000" dirty="0"/>
              <a:t>od zatwierdzenia przez Organ Delegowany raportu końcowego z realizacji Projektu </a:t>
            </a:r>
            <a:endParaRPr lang="pl-PL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 smtClean="0"/>
              <a:t>W przypadku gdy zakończenie </a:t>
            </a:r>
            <a:r>
              <a:rPr lang="pl-PL" sz="2000" dirty="0"/>
              <a:t>okresu trwałości projektu przypada później niż wyżej wskazany termin, obowiązek poddania się kontroli i udostępnienia podmiotom kontrolującym dokumentów związanych z realizowanym projektem dotyczy </a:t>
            </a:r>
            <a:r>
              <a:rPr lang="pl-PL" sz="2000" dirty="0" smtClean="0"/>
              <a:t>przez </a:t>
            </a:r>
            <a:r>
              <a:rPr lang="pl-PL" sz="2000" dirty="0"/>
              <a:t>cały okres jego trwałości, </a:t>
            </a:r>
            <a:r>
              <a:rPr lang="pl-PL" sz="2000" dirty="0" smtClean="0"/>
              <a:t>tj</a:t>
            </a:r>
            <a:r>
              <a:rPr lang="pl-PL" sz="2000" dirty="0" smtClean="0"/>
              <a:t>. </a:t>
            </a:r>
            <a:r>
              <a:rPr lang="pl-PL" sz="2000" dirty="0"/>
              <a:t>10 lat w okresie ustalonym zgodnie z zasadami pomocy </a:t>
            </a:r>
            <a:r>
              <a:rPr lang="pl-PL" sz="2000" dirty="0" smtClean="0"/>
              <a:t>publicznej (budowa infrastruktury, zakup samolotów itp.).</a:t>
            </a:r>
            <a:endParaRPr lang="pl-PL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altLang="pl-PL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altLang="pl-PL" sz="2200" dirty="0" smtClean="0"/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pl-PL" sz="2400" dirty="0" smtClean="0"/>
          </a:p>
          <a:p>
            <a:pPr marL="698500" indent="-342900">
              <a:spcAft>
                <a:spcPts val="300"/>
              </a:spcAft>
              <a:buClr>
                <a:srgbClr val="003399"/>
              </a:buClr>
              <a:buFont typeface="Wingdings" panose="05000000000000000000" pitchFamily="2" charset="2"/>
              <a:buChar char="§"/>
            </a:pPr>
            <a:endParaRPr lang="pl-PL" sz="2400" dirty="0">
              <a:solidFill>
                <a:srgbClr val="003399"/>
              </a:solidFill>
            </a:endParaRPr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033625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1078470" y="1052948"/>
            <a:ext cx="1082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pl-PL" sz="2800" b="1" dirty="0" smtClean="0"/>
              <a:t>Dokumentacja </a:t>
            </a:r>
            <a:r>
              <a:rPr lang="pl-PL" altLang="pl-PL" sz="2800" b="1" dirty="0" smtClean="0"/>
              <a:t>podlegająca </a:t>
            </a:r>
            <a:r>
              <a:rPr lang="pl-PL" altLang="pl-PL" sz="2800" b="1" dirty="0" smtClean="0"/>
              <a:t>archiwizacji</a:t>
            </a:r>
            <a:endParaRPr lang="pl-PL" altLang="pl-PL" sz="2800" b="1" dirty="0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4</a:t>
            </a:fld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382373" y="1881963"/>
            <a:ext cx="11516497" cy="4008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 smtClean="0"/>
              <a:t>W </a:t>
            </a:r>
            <a:r>
              <a:rPr lang="pl-PL" sz="2000" dirty="0"/>
              <a:t>przypadku projektu dofinansowanego ze środków FBW </a:t>
            </a:r>
            <a:r>
              <a:rPr lang="pl-PL" sz="2000" dirty="0" smtClean="0"/>
              <a:t>Beneficjent jest </a:t>
            </a:r>
            <a:r>
              <a:rPr lang="pl-PL" sz="2000" dirty="0"/>
              <a:t>zobowiązany przechowywać dokumentację obejmującą wszystkie wydatki kwalifikowalne</a:t>
            </a:r>
            <a:r>
              <a:rPr lang="pl-PL" sz="20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/>
              <a:t>Dokumenty należy przechowywać </a:t>
            </a:r>
            <a:r>
              <a:rPr lang="pl-PL" sz="2000" dirty="0" smtClean="0"/>
              <a:t>w </a:t>
            </a:r>
            <a:r>
              <a:rPr lang="pl-PL" sz="2000" dirty="0"/>
              <a:t>formie oryginałów albo ich uwierzytelnionych odpisów lub na powszechnie uznanych nośnikach danych, w tym jako elektroniczne wersje dokumentów oryginalnych lub dokumenty istniejące wyłącznie w wersji elektronicznej, właściwie zabezpieczonych przed zniszczeniem czy </a:t>
            </a:r>
            <a:r>
              <a:rPr lang="pl-PL" sz="2000" dirty="0" smtClean="0"/>
              <a:t>uszkodzeniem.</a:t>
            </a:r>
            <a:endParaRPr lang="pl-PL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altLang="pl-PL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altLang="pl-PL" sz="2200" dirty="0" smtClean="0"/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pl-PL" sz="2400" dirty="0" smtClean="0"/>
          </a:p>
          <a:p>
            <a:pPr marL="698500" indent="-342900">
              <a:spcAft>
                <a:spcPts val="300"/>
              </a:spcAft>
              <a:buClr>
                <a:srgbClr val="003399"/>
              </a:buClr>
              <a:buFont typeface="Wingdings" panose="05000000000000000000" pitchFamily="2" charset="2"/>
              <a:buChar char="§"/>
            </a:pPr>
            <a:endParaRPr lang="pl-PL" sz="2400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6295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1078470" y="1052948"/>
            <a:ext cx="1082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pl-PL" sz="2800" b="1" dirty="0" smtClean="0"/>
              <a:t>Dokumentacja </a:t>
            </a:r>
            <a:r>
              <a:rPr lang="pl-PL" altLang="pl-PL" sz="2800" b="1" dirty="0" smtClean="0"/>
              <a:t>podlegająca </a:t>
            </a:r>
            <a:r>
              <a:rPr lang="pl-PL" altLang="pl-PL" sz="2800" b="1" dirty="0" smtClean="0"/>
              <a:t>archiwizacji</a:t>
            </a:r>
            <a:endParaRPr lang="pl-PL" altLang="pl-PL" sz="2800" b="1" dirty="0"/>
          </a:p>
        </p:txBody>
      </p:sp>
      <p:sp>
        <p:nvSpPr>
          <p:cNvPr id="9" name="pole tekstowe 8"/>
          <p:cNvSpPr txBox="1"/>
          <p:nvPr/>
        </p:nvSpPr>
        <p:spPr>
          <a:xfrm>
            <a:off x="889001" y="2006600"/>
            <a:ext cx="1082402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/>
              <a:t>W przypadku projektu objętego wsparciem środków FBW dokumentacja związana z jego realizacją, która powinna być bezwzględnie przechowywana w terminach określonych w </a:t>
            </a:r>
            <a:r>
              <a:rPr lang="pl-PL" sz="2000" dirty="0" smtClean="0"/>
              <a:t>Porozumieniu Finansowym, </a:t>
            </a:r>
            <a:r>
              <a:rPr lang="pl-PL" sz="2000" dirty="0"/>
              <a:t>obejmuje następujące grupy dokumentów</a:t>
            </a:r>
            <a:r>
              <a:rPr lang="pl-PL" sz="2000" dirty="0" smtClean="0"/>
              <a:t>:</a:t>
            </a:r>
          </a:p>
          <a:p>
            <a:pPr algn="just">
              <a:lnSpc>
                <a:spcPct val="150000"/>
              </a:lnSpc>
            </a:pPr>
            <a:r>
              <a:rPr lang="pl-PL" sz="2000" dirty="0" smtClean="0"/>
              <a:t>1) dokumentacja </a:t>
            </a:r>
            <a:r>
              <a:rPr lang="pl-PL" sz="2000" dirty="0"/>
              <a:t>ogólna projektu,</a:t>
            </a:r>
          </a:p>
          <a:p>
            <a:pPr algn="just">
              <a:lnSpc>
                <a:spcPct val="150000"/>
              </a:lnSpc>
            </a:pPr>
            <a:r>
              <a:rPr lang="pl-PL" sz="2000" dirty="0"/>
              <a:t>2) dokumentacja finansowo-księgowa projektu,</a:t>
            </a:r>
          </a:p>
          <a:p>
            <a:pPr algn="just">
              <a:lnSpc>
                <a:spcPct val="150000"/>
              </a:lnSpc>
            </a:pPr>
            <a:r>
              <a:rPr lang="pl-PL" sz="2000" dirty="0"/>
              <a:t>3) dokumentacja merytoryczna,</a:t>
            </a:r>
          </a:p>
          <a:p>
            <a:pPr algn="just">
              <a:lnSpc>
                <a:spcPct val="150000"/>
              </a:lnSpc>
            </a:pPr>
            <a:r>
              <a:rPr lang="pl-PL" sz="2000" dirty="0"/>
              <a:t>4) dokumentacja dotycząca ochrony danych </a:t>
            </a:r>
            <a:r>
              <a:rPr lang="pl-PL" sz="2000" dirty="0" smtClean="0"/>
              <a:t>osobowych,</a:t>
            </a:r>
            <a:endParaRPr lang="pl-PL" sz="2000" dirty="0"/>
          </a:p>
          <a:p>
            <a:pPr algn="just">
              <a:lnSpc>
                <a:spcPct val="150000"/>
              </a:lnSpc>
            </a:pPr>
            <a:r>
              <a:rPr lang="pl-PL" sz="2000" dirty="0"/>
              <a:t>5) dokumentacja przetargowa,</a:t>
            </a:r>
          </a:p>
          <a:p>
            <a:pPr algn="just">
              <a:lnSpc>
                <a:spcPct val="150000"/>
              </a:lnSpc>
            </a:pPr>
            <a:r>
              <a:rPr lang="pl-PL" sz="2000" dirty="0"/>
              <a:t>6) inne dokumenty dotyczące </a:t>
            </a:r>
            <a:r>
              <a:rPr lang="pl-PL" sz="2000" dirty="0" smtClean="0"/>
              <a:t>projektu.</a:t>
            </a:r>
            <a:endParaRPr lang="pl-PL" sz="2000" dirty="0"/>
          </a:p>
          <a:p>
            <a:endParaRPr lang="pl-PL" sz="2000" dirty="0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350717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6</a:t>
            </a:fld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2247900" y="2005461"/>
            <a:ext cx="77724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003399"/>
                </a:solidFill>
              </a:rPr>
              <a:t>Dziękuję za uwagę</a:t>
            </a:r>
          </a:p>
          <a:p>
            <a:pPr algn="ctr"/>
            <a:endParaRPr lang="pl-PL" sz="1400" b="1" dirty="0">
              <a:solidFill>
                <a:srgbClr val="003399"/>
              </a:solidFill>
            </a:endParaRPr>
          </a:p>
          <a:p>
            <a:pPr algn="ctr"/>
            <a:r>
              <a:rPr lang="pl-PL" sz="2400" b="1" dirty="0" smtClean="0">
                <a:solidFill>
                  <a:srgbClr val="003399"/>
                </a:solidFill>
              </a:rPr>
              <a:t>Katarzyna Solawa</a:t>
            </a:r>
          </a:p>
          <a:p>
            <a:pPr algn="ctr"/>
            <a:endParaRPr lang="pl-PL" sz="2800" b="1" dirty="0">
              <a:solidFill>
                <a:srgbClr val="003399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247900" y="35560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003399"/>
                </a:solidFill>
              </a:rPr>
              <a:t>Centrum Obsługi Projektów Europejskich </a:t>
            </a:r>
            <a:r>
              <a:rPr lang="pl-PL" sz="2000" dirty="0" smtClean="0">
                <a:solidFill>
                  <a:srgbClr val="003399"/>
                </a:solidFill>
              </a:rPr>
              <a:t/>
            </a:r>
            <a:br>
              <a:rPr lang="pl-PL" sz="2000" dirty="0" smtClean="0">
                <a:solidFill>
                  <a:srgbClr val="003399"/>
                </a:solidFill>
              </a:rPr>
            </a:br>
            <a:r>
              <a:rPr lang="pl-PL" sz="2000" b="1" dirty="0" smtClean="0">
                <a:solidFill>
                  <a:srgbClr val="003399"/>
                </a:solidFill>
              </a:rPr>
              <a:t>Ministerstwa Spraw Wewnętrznych</a:t>
            </a:r>
            <a:r>
              <a:rPr lang="pl-PL" sz="2000" dirty="0" smtClean="0">
                <a:solidFill>
                  <a:srgbClr val="003399"/>
                </a:solidFill>
              </a:rPr>
              <a:t> </a:t>
            </a:r>
            <a:r>
              <a:rPr lang="pl-PL" sz="2000" b="1" dirty="0" smtClean="0">
                <a:solidFill>
                  <a:srgbClr val="003399"/>
                </a:solidFill>
              </a:rPr>
              <a:t>i Administracji</a:t>
            </a:r>
            <a:r>
              <a:rPr lang="pl-PL" sz="2000" dirty="0" smtClean="0">
                <a:solidFill>
                  <a:srgbClr val="003399"/>
                </a:solidFill>
              </a:rPr>
              <a:t> </a:t>
            </a:r>
            <a:br>
              <a:rPr lang="pl-PL" sz="2000" dirty="0" smtClean="0">
                <a:solidFill>
                  <a:srgbClr val="003399"/>
                </a:solidFill>
              </a:rPr>
            </a:br>
            <a:r>
              <a:rPr lang="pl-PL" sz="2000" dirty="0" smtClean="0">
                <a:solidFill>
                  <a:srgbClr val="003399"/>
                </a:solidFill>
              </a:rPr>
              <a:t/>
            </a:r>
            <a:br>
              <a:rPr lang="pl-PL" sz="2000" dirty="0" smtClean="0">
                <a:solidFill>
                  <a:srgbClr val="003399"/>
                </a:solidFill>
              </a:rPr>
            </a:br>
            <a:r>
              <a:rPr lang="pl-PL" sz="2000" b="1" dirty="0" smtClean="0">
                <a:solidFill>
                  <a:srgbClr val="003399"/>
                </a:solidFill>
              </a:rPr>
              <a:t>www.copemswia.gov.pl</a:t>
            </a:r>
            <a:endParaRPr lang="pl-PL" sz="2000" b="1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2241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</TotalTime>
  <Words>299</Words>
  <Application>Microsoft Office PowerPoint</Application>
  <PresentationFormat>Panoramiczny</PresentationFormat>
  <Paragraphs>43</Paragraphs>
  <Slides>6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Calibri</vt:lpstr>
      <vt:lpstr>Wingdings</vt:lpstr>
      <vt:lpstr>Motyw pakietu Office</vt:lpstr>
      <vt:lpstr>Projekt niestandardowy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Jakub Kowalczyk</dc:creator>
  <cp:lastModifiedBy>Jan Krzesiński</cp:lastModifiedBy>
  <cp:revision>81</cp:revision>
  <cp:lastPrinted>2019-12-17T07:23:38Z</cp:lastPrinted>
  <dcterms:created xsi:type="dcterms:W3CDTF">2017-05-30T08:43:19Z</dcterms:created>
  <dcterms:modified xsi:type="dcterms:W3CDTF">2019-12-17T10:40:43Z</dcterms:modified>
</cp:coreProperties>
</file>