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9" r:id="rId2"/>
    <p:sldMasterId id="2147483693" r:id="rId3"/>
  </p:sldMasterIdLst>
  <p:notesMasterIdLst>
    <p:notesMasterId r:id="rId20"/>
  </p:notesMasterIdLst>
  <p:handoutMasterIdLst>
    <p:handoutMasterId r:id="rId21"/>
  </p:handoutMasterIdLst>
  <p:sldIdLst>
    <p:sldId id="320" r:id="rId4"/>
    <p:sldId id="337" r:id="rId5"/>
    <p:sldId id="339" r:id="rId6"/>
    <p:sldId id="349" r:id="rId7"/>
    <p:sldId id="335" r:id="rId8"/>
    <p:sldId id="360" r:id="rId9"/>
    <p:sldId id="350" r:id="rId10"/>
    <p:sldId id="342" r:id="rId11"/>
    <p:sldId id="361" r:id="rId12"/>
    <p:sldId id="356" r:id="rId13"/>
    <p:sldId id="357" r:id="rId14"/>
    <p:sldId id="359" r:id="rId15"/>
    <p:sldId id="358" r:id="rId16"/>
    <p:sldId id="362" r:id="rId17"/>
    <p:sldId id="363" r:id="rId18"/>
    <p:sldId id="334" r:id="rId19"/>
  </p:sldIdLst>
  <p:sldSz cx="12192000" cy="6858000"/>
  <p:notesSz cx="9872663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8561" autoAdjust="0"/>
  </p:normalViewPr>
  <p:slideViewPr>
    <p:cSldViewPr>
      <p:cViewPr varScale="1">
        <p:scale>
          <a:sx n="109" d="100"/>
          <a:sy n="109" d="100"/>
        </p:scale>
        <p:origin x="5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ECD8-58E0-48D0-AA4C-BB0B423158A4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0E55-DEC0-4469-A747-A32EB5A75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56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8" y="0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142B3936-5089-4FFA-BB89-29EC3976BB11}" type="datetimeFigureOut">
              <a:rPr lang="sv-SE" smtClean="0"/>
              <a:pPr/>
              <a:t>2019-03-29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8" y="6456612"/>
            <a:ext cx="4278154" cy="33988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152A67CD-A179-43FE-8514-8BFE5F8407A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60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92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639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311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795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778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677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703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950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389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77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15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92" y="92872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400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19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60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131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2933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0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515818"/>
            <a:ext cx="4079040" cy="2336863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5076093"/>
            <a:ext cx="12192000" cy="1781908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2" name="Prostokąt 11"/>
          <p:cNvSpPr/>
          <p:nvPr userDrawn="1"/>
        </p:nvSpPr>
        <p:spPr>
          <a:xfrm>
            <a:off x="0" y="0"/>
            <a:ext cx="12192000" cy="515814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1" y="3"/>
            <a:ext cx="3357563" cy="247651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7651">
                <a:moveTo>
                  <a:pt x="0" y="0"/>
                </a:moveTo>
                <a:lnTo>
                  <a:pt x="3357563" y="0"/>
                </a:lnTo>
                <a:lnTo>
                  <a:pt x="3109913" y="247651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4" name="Prostokąt 12"/>
          <p:cNvSpPr/>
          <p:nvPr userDrawn="1"/>
        </p:nvSpPr>
        <p:spPr>
          <a:xfrm>
            <a:off x="-4762" y="0"/>
            <a:ext cx="3362327" cy="121445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1445">
                <a:moveTo>
                  <a:pt x="4763" y="0"/>
                </a:moveTo>
                <a:lnTo>
                  <a:pt x="3362326" y="0"/>
                </a:lnTo>
                <a:lnTo>
                  <a:pt x="3240881" y="121445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27" y="5610434"/>
            <a:ext cx="3512824" cy="750107"/>
          </a:xfrm>
          <a:prstGeom prst="rect">
            <a:avLst/>
          </a:prstGeom>
        </p:spPr>
      </p:pic>
      <p:sp>
        <p:nvSpPr>
          <p:cNvPr id="11" name="Prostokąt 12"/>
          <p:cNvSpPr/>
          <p:nvPr userDrawn="1"/>
        </p:nvSpPr>
        <p:spPr>
          <a:xfrm flipV="1">
            <a:off x="-513" y="6208859"/>
            <a:ext cx="2995889" cy="649145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5299"/>
              <a:gd name="connsiteX1" fmla="*/ 3357563 w 3357563"/>
              <a:gd name="connsiteY1" fmla="*/ 0 h 245299"/>
              <a:gd name="connsiteX2" fmla="*/ 2427150 w 3357563"/>
              <a:gd name="connsiteY2" fmla="*/ 245299 h 245299"/>
              <a:gd name="connsiteX3" fmla="*/ 0 w 3357563"/>
              <a:gd name="connsiteY3" fmla="*/ 242888 h 245299"/>
              <a:gd name="connsiteX4" fmla="*/ 0 w 3357563"/>
              <a:gd name="connsiteY4" fmla="*/ 0 h 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5299">
                <a:moveTo>
                  <a:pt x="0" y="0"/>
                </a:moveTo>
                <a:lnTo>
                  <a:pt x="3357563" y="0"/>
                </a:lnTo>
                <a:lnTo>
                  <a:pt x="2427150" y="245299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7" name="Prostokąt 12"/>
          <p:cNvSpPr/>
          <p:nvPr userDrawn="1"/>
        </p:nvSpPr>
        <p:spPr>
          <a:xfrm flipV="1">
            <a:off x="-4763" y="6530395"/>
            <a:ext cx="3000139" cy="327609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  <a:gd name="connsiteX0" fmla="*/ 4763 w 3362326"/>
              <a:gd name="connsiteY0" fmla="*/ 0 h 123797"/>
              <a:gd name="connsiteX1" fmla="*/ 3362326 w 3362326"/>
              <a:gd name="connsiteY1" fmla="*/ 0 h 123797"/>
              <a:gd name="connsiteX2" fmla="*/ 2899499 w 3362326"/>
              <a:gd name="connsiteY2" fmla="*/ 123797 h 123797"/>
              <a:gd name="connsiteX3" fmla="*/ 0 w 3362326"/>
              <a:gd name="connsiteY3" fmla="*/ 114301 h 123797"/>
              <a:gd name="connsiteX4" fmla="*/ 4763 w 3362326"/>
              <a:gd name="connsiteY4" fmla="*/ 0 h 1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3797">
                <a:moveTo>
                  <a:pt x="4763" y="0"/>
                </a:moveTo>
                <a:lnTo>
                  <a:pt x="3362326" y="0"/>
                </a:lnTo>
                <a:lnTo>
                  <a:pt x="2899499" y="123797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</p:spTree>
    <p:extLst>
      <p:ext uri="{BB962C8B-B14F-4D97-AF65-F5344CB8AC3E}">
        <p14:creationId xmlns:p14="http://schemas.microsoft.com/office/powerpoint/2010/main" val="23677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  <p:sldLayoutId id="21474836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i="0" kern="1200" cap="small" baseline="0">
          <a:solidFill>
            <a:srgbClr val="003399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-23751"/>
            <a:ext cx="12192000" cy="950851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927099" cy="927099"/>
          </a:xfrm>
          <a:prstGeom prst="rect">
            <a:avLst/>
          </a:prstGeom>
        </p:spPr>
      </p:pic>
      <p:sp>
        <p:nvSpPr>
          <p:cNvPr id="12" name="Prostokąt 12"/>
          <p:cNvSpPr/>
          <p:nvPr userDrawn="1"/>
        </p:nvSpPr>
        <p:spPr>
          <a:xfrm flipH="1">
            <a:off x="9502795" y="-23753"/>
            <a:ext cx="2686285" cy="547898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5299"/>
              <a:gd name="connsiteX1" fmla="*/ 3357563 w 3357563"/>
              <a:gd name="connsiteY1" fmla="*/ 0 h 245299"/>
              <a:gd name="connsiteX2" fmla="*/ 2427150 w 3357563"/>
              <a:gd name="connsiteY2" fmla="*/ 245299 h 245299"/>
              <a:gd name="connsiteX3" fmla="*/ 0 w 3357563"/>
              <a:gd name="connsiteY3" fmla="*/ 242888 h 245299"/>
              <a:gd name="connsiteX4" fmla="*/ 0 w 3357563"/>
              <a:gd name="connsiteY4" fmla="*/ 0 h 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5299">
                <a:moveTo>
                  <a:pt x="0" y="0"/>
                </a:moveTo>
                <a:lnTo>
                  <a:pt x="3357563" y="0"/>
                </a:lnTo>
                <a:lnTo>
                  <a:pt x="2427150" y="245299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3" name="Prostokąt 12"/>
          <p:cNvSpPr/>
          <p:nvPr userDrawn="1"/>
        </p:nvSpPr>
        <p:spPr>
          <a:xfrm flipH="1">
            <a:off x="9501904" y="-23751"/>
            <a:ext cx="2690096" cy="276512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  <a:gd name="connsiteX0" fmla="*/ 4763 w 3362326"/>
              <a:gd name="connsiteY0" fmla="*/ 0 h 123797"/>
              <a:gd name="connsiteX1" fmla="*/ 3362326 w 3362326"/>
              <a:gd name="connsiteY1" fmla="*/ 0 h 123797"/>
              <a:gd name="connsiteX2" fmla="*/ 2899499 w 3362326"/>
              <a:gd name="connsiteY2" fmla="*/ 123797 h 123797"/>
              <a:gd name="connsiteX3" fmla="*/ 0 w 3362326"/>
              <a:gd name="connsiteY3" fmla="*/ 114301 h 123797"/>
              <a:gd name="connsiteX4" fmla="*/ 4763 w 3362326"/>
              <a:gd name="connsiteY4" fmla="*/ 0 h 1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3797">
                <a:moveTo>
                  <a:pt x="4763" y="0"/>
                </a:moveTo>
                <a:lnTo>
                  <a:pt x="3362326" y="0"/>
                </a:lnTo>
                <a:lnTo>
                  <a:pt x="2899499" y="123797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-2923" y="6476144"/>
            <a:ext cx="12192000" cy="381856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5" name="Prostokąt 12"/>
          <p:cNvSpPr/>
          <p:nvPr userDrawn="1"/>
        </p:nvSpPr>
        <p:spPr>
          <a:xfrm flipV="1">
            <a:off x="-2922" y="6674663"/>
            <a:ext cx="3357563" cy="183336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7651">
                <a:moveTo>
                  <a:pt x="0" y="0"/>
                </a:moveTo>
                <a:lnTo>
                  <a:pt x="3357563" y="0"/>
                </a:lnTo>
                <a:lnTo>
                  <a:pt x="3109913" y="247651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6" name="Prostokąt 12"/>
          <p:cNvSpPr/>
          <p:nvPr userDrawn="1"/>
        </p:nvSpPr>
        <p:spPr>
          <a:xfrm flipV="1">
            <a:off x="-7684" y="6768099"/>
            <a:ext cx="3362327" cy="89905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1445">
                <a:moveTo>
                  <a:pt x="4763" y="0"/>
                </a:moveTo>
                <a:lnTo>
                  <a:pt x="3362326" y="0"/>
                </a:lnTo>
                <a:lnTo>
                  <a:pt x="3240881" y="121445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88" y="271811"/>
            <a:ext cx="1633512" cy="348810"/>
          </a:xfrm>
          <a:prstGeom prst="rect">
            <a:avLst/>
          </a:prstGeom>
        </p:spPr>
      </p:pic>
      <p:sp>
        <p:nvSpPr>
          <p:cNvPr id="18" name="pole tekstowe 17"/>
          <p:cNvSpPr txBox="1"/>
          <p:nvPr userDrawn="1"/>
        </p:nvSpPr>
        <p:spPr>
          <a:xfrm>
            <a:off x="11136560" y="6475284"/>
            <a:ext cx="8640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50" dirty="0" smtClean="0">
                <a:solidFill>
                  <a:schemeClr val="bg1"/>
                </a:solidFill>
                <a:latin typeface="+mn-lt"/>
              </a:rPr>
              <a:t> </a:t>
            </a:r>
            <a:fld id="{29E4527B-2628-4723-925A-D3CE2F8FC789}" type="slidenum">
              <a:rPr lang="pl-PL" sz="135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pl-PL" sz="13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4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515818"/>
            <a:ext cx="4079040" cy="2336863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0" y="5076093"/>
            <a:ext cx="12192000" cy="1781908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2192000" cy="515814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0" name="Prostokąt 12"/>
          <p:cNvSpPr/>
          <p:nvPr userDrawn="1"/>
        </p:nvSpPr>
        <p:spPr>
          <a:xfrm>
            <a:off x="1" y="3"/>
            <a:ext cx="3357563" cy="247651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7651">
                <a:moveTo>
                  <a:pt x="0" y="0"/>
                </a:moveTo>
                <a:lnTo>
                  <a:pt x="3357563" y="0"/>
                </a:lnTo>
                <a:lnTo>
                  <a:pt x="3109913" y="247651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1" name="Prostokąt 12"/>
          <p:cNvSpPr/>
          <p:nvPr userDrawn="1"/>
        </p:nvSpPr>
        <p:spPr>
          <a:xfrm>
            <a:off x="-4762" y="0"/>
            <a:ext cx="3362327" cy="121445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1445">
                <a:moveTo>
                  <a:pt x="4763" y="0"/>
                </a:moveTo>
                <a:lnTo>
                  <a:pt x="3362326" y="0"/>
                </a:lnTo>
                <a:lnTo>
                  <a:pt x="3240881" y="121445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27" y="5610434"/>
            <a:ext cx="3512824" cy="75010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-513" y="6208859"/>
            <a:ext cx="2995889" cy="649145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5299"/>
              <a:gd name="connsiteX1" fmla="*/ 3357563 w 3357563"/>
              <a:gd name="connsiteY1" fmla="*/ 0 h 245299"/>
              <a:gd name="connsiteX2" fmla="*/ 2427150 w 3357563"/>
              <a:gd name="connsiteY2" fmla="*/ 245299 h 245299"/>
              <a:gd name="connsiteX3" fmla="*/ 0 w 3357563"/>
              <a:gd name="connsiteY3" fmla="*/ 242888 h 245299"/>
              <a:gd name="connsiteX4" fmla="*/ 0 w 3357563"/>
              <a:gd name="connsiteY4" fmla="*/ 0 h 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5299">
                <a:moveTo>
                  <a:pt x="0" y="0"/>
                </a:moveTo>
                <a:lnTo>
                  <a:pt x="3357563" y="0"/>
                </a:lnTo>
                <a:lnTo>
                  <a:pt x="2427150" y="245299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  <p:sp>
        <p:nvSpPr>
          <p:cNvPr id="14" name="Prostokąt 12"/>
          <p:cNvSpPr/>
          <p:nvPr userDrawn="1"/>
        </p:nvSpPr>
        <p:spPr>
          <a:xfrm flipV="1">
            <a:off x="-4763" y="6530395"/>
            <a:ext cx="3000139" cy="327609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  <a:gd name="connsiteX0" fmla="*/ 4763 w 3362326"/>
              <a:gd name="connsiteY0" fmla="*/ 0 h 123797"/>
              <a:gd name="connsiteX1" fmla="*/ 3362326 w 3362326"/>
              <a:gd name="connsiteY1" fmla="*/ 0 h 123797"/>
              <a:gd name="connsiteX2" fmla="*/ 2899499 w 3362326"/>
              <a:gd name="connsiteY2" fmla="*/ 123797 h 123797"/>
              <a:gd name="connsiteX3" fmla="*/ 0 w 3362326"/>
              <a:gd name="connsiteY3" fmla="*/ 114301 h 123797"/>
              <a:gd name="connsiteX4" fmla="*/ 4763 w 3362326"/>
              <a:gd name="connsiteY4" fmla="*/ 0 h 1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3797">
                <a:moveTo>
                  <a:pt x="4763" y="0"/>
                </a:moveTo>
                <a:lnTo>
                  <a:pt x="3362326" y="0"/>
                </a:lnTo>
                <a:lnTo>
                  <a:pt x="2899499" y="123797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baseline="0" dirty="0"/>
          </a:p>
        </p:txBody>
      </p:sp>
    </p:spTree>
    <p:extLst>
      <p:ext uri="{BB962C8B-B14F-4D97-AF65-F5344CB8AC3E}">
        <p14:creationId xmlns:p14="http://schemas.microsoft.com/office/powerpoint/2010/main" val="31532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/>
        </p:nvSpPr>
        <p:spPr>
          <a:xfrm>
            <a:off x="623392" y="2924944"/>
            <a:ext cx="11421828" cy="237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small" baseline="0">
                <a:solidFill>
                  <a:srgbClr val="0033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l-PL" sz="4200" spc="-150" dirty="0" smtClean="0"/>
              <a:t>FUNDUSZ </a:t>
            </a:r>
            <a:r>
              <a:rPr lang="pl-PL" sz="4200" spc="-150" dirty="0"/>
              <a:t>AZYLU, MIGRACJI I </a:t>
            </a:r>
            <a:r>
              <a:rPr lang="pl-PL" sz="4200" spc="-150" dirty="0" smtClean="0"/>
              <a:t>INTEGRACJI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3200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pl-PL" sz="2900" dirty="0" smtClean="0"/>
              <a:t>promocja </a:t>
            </a:r>
            <a:r>
              <a:rPr lang="pl-PL" sz="2900" dirty="0"/>
              <a:t>i </a:t>
            </a:r>
            <a:r>
              <a:rPr lang="pl-PL" sz="2900" dirty="0" smtClean="0"/>
              <a:t>wymogi informacyjne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3200" dirty="0"/>
          </a:p>
          <a:p>
            <a:pPr algn="r">
              <a:defRPr/>
            </a:pPr>
            <a:r>
              <a:rPr lang="pl-PL" sz="2900" dirty="0" smtClean="0"/>
              <a:t>SZKOLENIE DLA </a:t>
            </a:r>
            <a:r>
              <a:rPr lang="pl-PL" sz="2900" dirty="0" smtClean="0"/>
              <a:t>WNIOSKODAWCÓW</a:t>
            </a:r>
            <a:r>
              <a:rPr lang="pl-PL" sz="3200" dirty="0" smtClean="0">
                <a:solidFill>
                  <a:prstClr val="black"/>
                </a:solidFill>
              </a:rPr>
              <a:t/>
            </a:r>
            <a:br>
              <a:rPr lang="pl-PL" sz="3200" dirty="0" smtClean="0">
                <a:solidFill>
                  <a:prstClr val="black"/>
                </a:solidFill>
              </a:rPr>
            </a:br>
            <a:endParaRPr lang="pl-PL" dirty="0"/>
          </a:p>
        </p:txBody>
      </p:sp>
      <p:sp>
        <p:nvSpPr>
          <p:cNvPr id="5" name="Symbol zastępczy tytułu 1"/>
          <p:cNvSpPr txBox="1">
            <a:spLocks/>
          </p:cNvSpPr>
          <p:nvPr/>
        </p:nvSpPr>
        <p:spPr>
          <a:xfrm>
            <a:off x="376472" y="5394656"/>
            <a:ext cx="4277008" cy="461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  <a:latin typeface="+mn-lt"/>
              </a:rPr>
              <a:t>Warszawa, </a:t>
            </a:r>
            <a:r>
              <a:rPr lang="pl-PL" dirty="0" smtClean="0">
                <a:solidFill>
                  <a:schemeClr val="bg1"/>
                </a:solidFill>
                <a:latin typeface="+mn-lt"/>
              </a:rPr>
              <a:t>18 kwietnia 2019 </a:t>
            </a:r>
            <a:r>
              <a:rPr lang="pl-PL" dirty="0" smtClean="0">
                <a:solidFill>
                  <a:schemeClr val="bg1"/>
                </a:solidFill>
                <a:latin typeface="+mn-lt"/>
              </a:rPr>
              <a:t>r.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80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96989" y="1556793"/>
            <a:ext cx="10055596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400" b="1" dirty="0" smtClean="0">
                <a:solidFill>
                  <a:srgbClr val="003399"/>
                </a:solidFill>
              </a:rPr>
              <a:t>- </a:t>
            </a:r>
            <a:r>
              <a:rPr lang="pl-PL" sz="2200" b="1" dirty="0" smtClean="0">
                <a:solidFill>
                  <a:srgbClr val="003399"/>
                </a:solidFill>
              </a:rPr>
              <a:t>Materiały informacyjne o </a:t>
            </a:r>
            <a:r>
              <a:rPr lang="pl-PL" sz="2200" b="1" dirty="0">
                <a:solidFill>
                  <a:srgbClr val="003399"/>
                </a:solidFill>
              </a:rPr>
              <a:t>małej powierzchni nadruku (np. długopisy, wizytówki, małe bloczki </a:t>
            </a:r>
            <a:r>
              <a:rPr lang="pl-PL" sz="2200" b="1" dirty="0" smtClean="0">
                <a:solidFill>
                  <a:srgbClr val="003399"/>
                </a:solidFill>
              </a:rPr>
              <a:t>papieru)</a:t>
            </a:r>
            <a:endParaRPr lang="pl-PL" sz="2200" b="1" dirty="0">
              <a:solidFill>
                <a:srgbClr val="003399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2.Materiały informacyjne i promocyjne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96989" y="2996952"/>
            <a:ext cx="1026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W przypadku materiałów promocyjnych o małej powierzchni nadruku wystarczające jest umieszczenie tekstu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„Fundusz Azylu, Migracji i Integracji”</a:t>
            </a:r>
            <a:r>
              <a:rPr lang="pl-PL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9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96989" y="1556793"/>
            <a:ext cx="10055596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400" b="1" dirty="0" smtClean="0">
                <a:solidFill>
                  <a:srgbClr val="003399"/>
                </a:solidFill>
              </a:rPr>
              <a:t>- </a:t>
            </a:r>
            <a:r>
              <a:rPr lang="pl-PL" sz="2200" b="1" dirty="0" smtClean="0">
                <a:solidFill>
                  <a:srgbClr val="003399"/>
                </a:solidFill>
              </a:rPr>
              <a:t>Komunikaty </a:t>
            </a:r>
            <a:r>
              <a:rPr lang="pl-PL" sz="2200" b="1" dirty="0">
                <a:solidFill>
                  <a:srgbClr val="003399"/>
                </a:solidFill>
              </a:rPr>
              <a:t>zamieszczane w środkach masowego przekazu, publikacje, artykuły prasowe</a:t>
            </a:r>
            <a:endParaRPr lang="pl-PL" sz="24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2.Materiały informacyjne i promocyjne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9697" y="2564904"/>
            <a:ext cx="27363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a) Logotyp FAMI</a:t>
            </a:r>
            <a:endParaRPr lang="pl-PL" sz="16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pl-PL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b) Hasło „Bezpieczna przystań”</a:t>
            </a:r>
          </a:p>
          <a:p>
            <a:pPr>
              <a:spcBef>
                <a:spcPts val="600"/>
              </a:spcBef>
            </a:pPr>
            <a:endParaRPr lang="pl-PL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c) odniesienie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do finansowania projektu z Programu Krajowego Funduszu Azylu, Migracji i 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Integracji</a:t>
            </a:r>
          </a:p>
          <a:p>
            <a:pPr>
              <a:spcBef>
                <a:spcPts val="600"/>
              </a:spcBef>
            </a:pP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</a:rPr>
              <a:t>oraz</a:t>
            </a:r>
          </a:p>
          <a:p>
            <a:pPr>
              <a:spcBef>
                <a:spcPts val="600"/>
              </a:spcBef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wyłączenie odpowiedzialności KE i MSWiA</a:t>
            </a:r>
          </a:p>
          <a:p>
            <a:pPr>
              <a:spcBef>
                <a:spcPts val="600"/>
              </a:spcBef>
            </a:pPr>
            <a:endParaRPr lang="pl-PL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2999656" y="2646298"/>
            <a:ext cx="1648362" cy="96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3467138" y="3492963"/>
            <a:ext cx="1180880" cy="152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3541463" y="4251442"/>
            <a:ext cx="1274439" cy="144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874239"/>
            <a:ext cx="5761074" cy="275100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15" y="5350977"/>
            <a:ext cx="1359526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25785" t="12201" r="26966" b="9051"/>
          <a:stretch/>
        </p:blipFill>
        <p:spPr>
          <a:xfrm>
            <a:off x="0" y="980728"/>
            <a:ext cx="5760640" cy="54006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5194" t="17451" r="25193" b="4850"/>
          <a:stretch/>
        </p:blipFill>
        <p:spPr>
          <a:xfrm>
            <a:off x="5760640" y="980728"/>
            <a:ext cx="604867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96988" y="1556793"/>
            <a:ext cx="10271619" cy="86409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600" b="1" dirty="0">
                <a:solidFill>
                  <a:srgbClr val="003399"/>
                </a:solidFill>
              </a:rPr>
              <a:t>- </a:t>
            </a:r>
            <a:r>
              <a:rPr lang="pl-PL" sz="3500" b="1" dirty="0">
                <a:solidFill>
                  <a:srgbClr val="003399"/>
                </a:solidFill>
              </a:rPr>
              <a:t>Sprzęt zakupiony w ramach projektu należy opatrzyć (przy użyciu np. naklejek) </a:t>
            </a:r>
            <a:r>
              <a:rPr lang="pl-PL" sz="3500" b="1" dirty="0" smtClean="0">
                <a:solidFill>
                  <a:srgbClr val="003399"/>
                </a:solidFill>
              </a:rPr>
              <a:t>informacją</a:t>
            </a:r>
            <a:br>
              <a:rPr lang="pl-PL" sz="3500" b="1" dirty="0" smtClean="0">
                <a:solidFill>
                  <a:srgbClr val="003399"/>
                </a:solidFill>
              </a:rPr>
            </a:br>
            <a:r>
              <a:rPr lang="pl-PL" sz="3500" b="1" dirty="0" smtClean="0">
                <a:solidFill>
                  <a:srgbClr val="003399"/>
                </a:solidFill>
              </a:rPr>
              <a:t>o </a:t>
            </a:r>
            <a:r>
              <a:rPr lang="pl-PL" sz="3500" b="1" dirty="0">
                <a:solidFill>
                  <a:srgbClr val="003399"/>
                </a:solidFill>
              </a:rPr>
              <a:t>współfinansowaniu zakupu ze środków Unii Europejskiej w ramach FAMI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l-PL" sz="24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3.Sprzęt i inwestycje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05716" y="2261768"/>
            <a:ext cx="273630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a) Logotyp FAMI</a:t>
            </a:r>
          </a:p>
          <a:p>
            <a:pPr>
              <a:spcBef>
                <a:spcPts val="600"/>
              </a:spcBef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c) odniesienie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 finansowania projektu z Programu Krajowego Funduszu Azylu, Migracji i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Integracji</a:t>
            </a:r>
          </a:p>
          <a:p>
            <a:pPr>
              <a:spcBef>
                <a:spcPts val="600"/>
              </a:spcBef>
            </a:pPr>
            <a:endParaRPr lang="pl-PL" sz="1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lub</a:t>
            </a:r>
          </a:p>
          <a:p>
            <a:pPr>
              <a:spcBef>
                <a:spcPts val="600"/>
              </a:spcBef>
            </a:pPr>
            <a:endParaRPr lang="pl-PL" sz="1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a) Logotyp FAMI </a:t>
            </a:r>
          </a:p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3467138" y="2483938"/>
            <a:ext cx="1692758" cy="4249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3467138" y="3330753"/>
            <a:ext cx="1476734" cy="374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3373579" y="4653136"/>
            <a:ext cx="1274439" cy="144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2807082"/>
            <a:ext cx="5761074" cy="21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839416" y="1556793"/>
            <a:ext cx="10513169" cy="86409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endParaRPr lang="pl-PL" sz="2600" b="1" dirty="0" smtClean="0">
              <a:solidFill>
                <a:srgbClr val="003399"/>
              </a:solidFill>
            </a:endParaRPr>
          </a:p>
          <a:p>
            <a:pPr marL="457200" lvl="1" indent="0">
              <a:buNone/>
            </a:pPr>
            <a:r>
              <a:rPr lang="pl-PL" sz="4600" b="1" dirty="0" smtClean="0">
                <a:solidFill>
                  <a:srgbClr val="003399"/>
                </a:solidFill>
              </a:rPr>
              <a:t>- Projekt</a:t>
            </a:r>
            <a:r>
              <a:rPr lang="pl-PL" sz="4600" b="1" dirty="0">
                <a:solidFill>
                  <a:srgbClr val="003399"/>
                </a:solidFill>
              </a:rPr>
              <a:t>, </a:t>
            </a:r>
            <a:r>
              <a:rPr lang="pl-PL" sz="4600" b="1" dirty="0" smtClean="0">
                <a:solidFill>
                  <a:srgbClr val="003399"/>
                </a:solidFill>
              </a:rPr>
              <a:t>do którego </a:t>
            </a:r>
            <a:r>
              <a:rPr lang="pl-PL" sz="4600" b="1" dirty="0">
                <a:solidFill>
                  <a:srgbClr val="003399"/>
                </a:solidFill>
              </a:rPr>
              <a:t>wkład </a:t>
            </a:r>
            <a:r>
              <a:rPr lang="pl-PL" sz="4600" b="1" dirty="0" smtClean="0">
                <a:solidFill>
                  <a:srgbClr val="003399"/>
                </a:solidFill>
              </a:rPr>
              <a:t>UE (FAMI) </a:t>
            </a:r>
            <a:r>
              <a:rPr lang="pl-PL" sz="4600" b="1" dirty="0">
                <a:solidFill>
                  <a:srgbClr val="003399"/>
                </a:solidFill>
              </a:rPr>
              <a:t>przekracza 100 000 EUR oraz</a:t>
            </a:r>
          </a:p>
          <a:p>
            <a:pPr marL="457200" lvl="1" indent="0">
              <a:buNone/>
            </a:pPr>
            <a:r>
              <a:rPr lang="pl-PL" sz="4600" b="1" dirty="0" smtClean="0">
                <a:solidFill>
                  <a:srgbClr val="003399"/>
                </a:solidFill>
              </a:rPr>
              <a:t>dotyczący </a:t>
            </a:r>
            <a:r>
              <a:rPr lang="pl-PL" sz="4600" b="1" dirty="0">
                <a:solidFill>
                  <a:srgbClr val="003399"/>
                </a:solidFill>
              </a:rPr>
              <a:t>zakupu obiektu fizycznego bądź finansowania infrastruktury lub projektów budowlanych.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l-PL" sz="24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3.Sprzęt i inwestycje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264588" y="3212976"/>
            <a:ext cx="99267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Beneficjent zobowiązany jest w ciągu 3 miesięcy od zakończenia projektu do </a:t>
            </a:r>
            <a:r>
              <a:rPr lang="pl-PL" sz="2000" dirty="0" smtClean="0">
                <a:latin typeface="+mj-lt"/>
              </a:rPr>
              <a:t>umieszczenia</a:t>
            </a:r>
            <a:br>
              <a:rPr lang="pl-PL" sz="2000" dirty="0" smtClean="0">
                <a:latin typeface="+mj-lt"/>
              </a:rPr>
            </a:br>
            <a:r>
              <a:rPr lang="pl-PL" sz="2000" dirty="0" smtClean="0">
                <a:latin typeface="+mj-lt"/>
              </a:rPr>
              <a:t>w </a:t>
            </a:r>
            <a:r>
              <a:rPr lang="pl-PL" sz="2000" dirty="0">
                <a:latin typeface="+mj-lt"/>
              </a:rPr>
              <a:t>widocznym miejscu realizacji projektu stałej tablicy dużego </a:t>
            </a:r>
            <a:r>
              <a:rPr lang="pl-PL" sz="2000" dirty="0" smtClean="0">
                <a:latin typeface="+mj-lt"/>
              </a:rPr>
              <a:t>formatu.</a:t>
            </a:r>
            <a:endParaRPr lang="pl-PL" sz="20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20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91344" y="2276872"/>
            <a:ext cx="3816424" cy="252028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pl-PL" sz="2600" b="1" dirty="0" smtClean="0">
              <a:solidFill>
                <a:srgbClr val="003399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pl-PL" sz="2600" dirty="0" smtClean="0">
                <a:solidFill>
                  <a:srgbClr val="003399"/>
                </a:solidFill>
              </a:rPr>
              <a:t>- Dostępne </a:t>
            </a:r>
            <a:r>
              <a:rPr lang="pl-PL" sz="2600" dirty="0">
                <a:solidFill>
                  <a:srgbClr val="003399"/>
                </a:solidFill>
              </a:rPr>
              <a:t>są na stronie internetowej COPE MSWiA, zakładka </a:t>
            </a:r>
            <a:r>
              <a:rPr lang="pl-PL" sz="2600" dirty="0" err="1" smtClean="0">
                <a:solidFill>
                  <a:srgbClr val="003399"/>
                </a:solidFill>
              </a:rPr>
              <a:t>FAMI_Informacja</a:t>
            </a:r>
            <a:r>
              <a:rPr lang="pl-PL" sz="2600" dirty="0">
                <a:solidFill>
                  <a:srgbClr val="003399"/>
                </a:solidFill>
              </a:rPr>
              <a:t/>
            </a:r>
            <a:br>
              <a:rPr lang="pl-PL" sz="2600" dirty="0">
                <a:solidFill>
                  <a:srgbClr val="003399"/>
                </a:solidFill>
              </a:rPr>
            </a:br>
            <a:r>
              <a:rPr lang="pl-PL" sz="2600" dirty="0" smtClean="0">
                <a:solidFill>
                  <a:srgbClr val="003399"/>
                </a:solidFill>
              </a:rPr>
              <a:t>i promocja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pl-PL" sz="2600" dirty="0" smtClean="0">
              <a:solidFill>
                <a:srgbClr val="003399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pl-PL" sz="2600" dirty="0" smtClean="0">
                <a:solidFill>
                  <a:srgbClr val="003399"/>
                </a:solidFill>
              </a:rPr>
              <a:t>- W „Podręczniku dla Beneficjenta FAMI” </a:t>
            </a:r>
            <a:r>
              <a:rPr lang="pl-PL" sz="2600" dirty="0">
                <a:solidFill>
                  <a:srgbClr val="003399"/>
                </a:solidFill>
              </a:rPr>
              <a:t>rozdział 5.3 „Informacja i promocja”</a:t>
            </a:r>
          </a:p>
          <a:p>
            <a:pPr marL="1028700" lvl="1" indent="-571500">
              <a:buFontTx/>
              <a:buChar char="-"/>
            </a:pPr>
            <a:endParaRPr lang="pl-PL" sz="4000" dirty="0" smtClean="0">
              <a:solidFill>
                <a:srgbClr val="003399"/>
              </a:solidFill>
            </a:endParaRPr>
          </a:p>
          <a:p>
            <a:pPr marL="1028700" lvl="1" indent="-571500">
              <a:buFontTx/>
              <a:buChar char="-"/>
            </a:pPr>
            <a:endParaRPr lang="pl-PL" sz="4000" dirty="0" smtClean="0">
              <a:solidFill>
                <a:srgbClr val="003399"/>
              </a:solidFill>
            </a:endParaRPr>
          </a:p>
          <a:p>
            <a:pPr marL="457200" lvl="1" indent="0">
              <a:buNone/>
            </a:pPr>
            <a:endParaRPr lang="pl-PL" sz="4000" dirty="0">
              <a:solidFill>
                <a:srgbClr val="003399"/>
              </a:solidFill>
            </a:endParaRPr>
          </a:p>
          <a:p>
            <a:pPr marL="457200" lvl="1" indent="0">
              <a:buNone/>
            </a:pPr>
            <a:endParaRPr lang="pl-PL" sz="24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Ważne informacje dotyczące informacji i promocji 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105" y="1628800"/>
            <a:ext cx="6383217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47900" y="2005461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3399"/>
                </a:solidFill>
                <a:latin typeface="+mn-lt"/>
              </a:rPr>
              <a:t>Dziękujemy za uwagę</a:t>
            </a:r>
          </a:p>
          <a:p>
            <a:pPr algn="ctr"/>
            <a:endParaRPr lang="pl-PL" sz="28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47900" y="35560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3399"/>
                </a:solidFill>
                <a:latin typeface="+mn-lt"/>
              </a:rPr>
              <a:t>Centrum Obsługi Projektów Europejskich </a:t>
            </a:r>
            <a:r>
              <a:rPr lang="pl-PL" sz="2000" dirty="0" smtClean="0">
                <a:solidFill>
                  <a:srgbClr val="003399"/>
                </a:solidFill>
                <a:latin typeface="+mn-lt"/>
              </a:rPr>
              <a:t/>
            </a:r>
            <a:br>
              <a:rPr lang="pl-PL" sz="2000" dirty="0" smtClean="0">
                <a:solidFill>
                  <a:srgbClr val="003399"/>
                </a:solidFill>
                <a:latin typeface="+mn-lt"/>
              </a:rPr>
            </a:br>
            <a:r>
              <a:rPr lang="pl-PL" sz="2000" b="1" dirty="0" smtClean="0">
                <a:solidFill>
                  <a:srgbClr val="003399"/>
                </a:solidFill>
                <a:latin typeface="+mn-lt"/>
              </a:rPr>
              <a:t>Ministerstwa Spraw Wewnętrznych</a:t>
            </a:r>
            <a:r>
              <a:rPr lang="pl-PL" sz="2000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+mn-lt"/>
              </a:rPr>
              <a:t>i Administracji</a:t>
            </a:r>
            <a:r>
              <a:rPr lang="pl-PL" sz="2000" dirty="0" smtClean="0">
                <a:solidFill>
                  <a:srgbClr val="003399"/>
                </a:solidFill>
                <a:latin typeface="+mn-lt"/>
              </a:rPr>
              <a:t> </a:t>
            </a:r>
            <a:br>
              <a:rPr lang="pl-PL" sz="2000" dirty="0" smtClean="0">
                <a:solidFill>
                  <a:srgbClr val="003399"/>
                </a:solidFill>
                <a:latin typeface="+mn-lt"/>
              </a:rPr>
            </a:br>
            <a:r>
              <a:rPr lang="pl-PL" sz="2000" dirty="0" smtClean="0">
                <a:solidFill>
                  <a:srgbClr val="003399"/>
                </a:solidFill>
                <a:latin typeface="+mn-lt"/>
              </a:rPr>
              <a:t/>
            </a:r>
            <a:br>
              <a:rPr lang="pl-PL" sz="2000" dirty="0" smtClean="0">
                <a:solidFill>
                  <a:srgbClr val="003399"/>
                </a:solidFill>
                <a:latin typeface="+mn-lt"/>
              </a:rPr>
            </a:br>
            <a:r>
              <a:rPr lang="pl-PL" sz="2000" b="1" dirty="0" smtClean="0">
                <a:solidFill>
                  <a:srgbClr val="003399"/>
                </a:solidFill>
                <a:latin typeface="+mn-lt"/>
              </a:rPr>
              <a:t>www.copemswia.gov.pl</a:t>
            </a:r>
            <a:endParaRPr lang="pl-PL" sz="20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2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96988" y="2204863"/>
            <a:ext cx="10343627" cy="38879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w „Podręczniku dla Beneficjenta” </a:t>
            </a:r>
            <a:br>
              <a:rPr lang="pl-PL" sz="2000" dirty="0">
                <a:latin typeface="+mj-lt"/>
                <a:ea typeface="+mj-ea"/>
                <a:cs typeface="+mj-cs"/>
              </a:rPr>
            </a:br>
            <a:endParaRPr lang="pl-PL" sz="20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w  rozdziale 5.3 </a:t>
            </a:r>
            <a:r>
              <a:rPr lang="pl-PL" sz="2000" b="1" dirty="0">
                <a:latin typeface="+mj-lt"/>
                <a:ea typeface="+mj-ea"/>
                <a:cs typeface="+mj-cs"/>
              </a:rPr>
              <a:t>„Informacja i promocja”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None/>
            </a:pPr>
            <a:endParaRPr lang="pl-P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None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None/>
            </a:pPr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8" y="1124744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Zasady informacji i promocji zostały określone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44095" t="19550" r="30509" b="24801"/>
          <a:stretch/>
        </p:blipFill>
        <p:spPr>
          <a:xfrm>
            <a:off x="7464152" y="2276872"/>
            <a:ext cx="251212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69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271464" y="1838673"/>
            <a:ext cx="10513168" cy="4326631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/>
              <a:t> </a:t>
            </a:r>
            <a:r>
              <a:rPr lang="pl-PL" sz="2000" b="1" dirty="0" smtClean="0"/>
              <a:t>Promocja projektu </a:t>
            </a:r>
            <a:endParaRPr lang="pl-PL" sz="2000" b="1" dirty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l-PL" sz="2000" dirty="0"/>
              <a:t>D</a:t>
            </a:r>
            <a:r>
              <a:rPr lang="pl-PL" sz="2000" dirty="0" smtClean="0"/>
              <a:t>ziałania </a:t>
            </a:r>
            <a:r>
              <a:rPr lang="pl-PL" sz="2000" dirty="0"/>
              <a:t>informacyjno-promocyjne związane z realizacją projektu (np. zakup materiałów promocyjnych i informacyjnych, zakup ogłoszeń prasowych – o ile nie stanowią działania merytorycznego</a:t>
            </a:r>
            <a:r>
              <a:rPr lang="pl-PL" sz="2000" dirty="0" smtClean="0"/>
              <a:t>) ponoszone są w ramach </a:t>
            </a:r>
            <a:r>
              <a:rPr lang="pl-PL" sz="2000" b="1" u="sng" dirty="0" smtClean="0"/>
              <a:t>kosztów pośrednich</a:t>
            </a:r>
            <a:r>
              <a:rPr lang="pl-PL" sz="2000" dirty="0" smtClean="0"/>
              <a:t>.</a:t>
            </a:r>
            <a:endParaRPr lang="pl-PL" sz="1600" dirty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pl-PL" sz="16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/>
              <a:t> </a:t>
            </a:r>
            <a:r>
              <a:rPr lang="pl-PL" sz="2000" b="1" dirty="0" smtClean="0"/>
              <a:t>Promocja działań projektu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l-PL" sz="2000" dirty="0" smtClean="0"/>
              <a:t>Działania </a:t>
            </a:r>
            <a:r>
              <a:rPr lang="pl-PL" sz="2000" dirty="0"/>
              <a:t>informacyjno-promocyjne związane z realizacją </a:t>
            </a:r>
            <a:r>
              <a:rPr lang="pl-PL" sz="2000" dirty="0" smtClean="0"/>
              <a:t>działań projektu ponoszone są w ramach </a:t>
            </a:r>
            <a:r>
              <a:rPr lang="pl-PL" sz="2000" b="1" u="sng" dirty="0" smtClean="0"/>
              <a:t>kosztów bezpośrednich</a:t>
            </a:r>
            <a:r>
              <a:rPr lang="pl-PL" sz="2000" dirty="0" smtClean="0"/>
              <a:t>. </a:t>
            </a:r>
            <a:endParaRPr lang="pl-PL" sz="20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19990" y="126876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Promocja projektu vs. Promocja działań projektu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96989" y="2060849"/>
            <a:ext cx="8903468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Beneficjent projektu jest odpowiedzialny za to, aby wszelkie materiały informacyjne rozpowszechniane w ramach projektu, kupiony sprzęt, finansowane inwestycje itd. były właściwie oznakowane i zawierały informacje na temat współfinansowania projektu ze środków Unii Europejskiej w ramach FAMI. </a:t>
            </a:r>
          </a:p>
          <a:p>
            <a:endParaRPr lang="pl-PL" sz="20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None/>
            </a:pPr>
            <a:endParaRPr lang="pl-PL" sz="20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None/>
            </a:pPr>
            <a:endParaRPr lang="pl-PL" sz="24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Zasady ogólne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96988" y="2060849"/>
            <a:ext cx="10343627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a) </a:t>
            </a:r>
            <a:r>
              <a:rPr lang="pl-PL" sz="2000" b="1" dirty="0">
                <a:latin typeface="+mj-lt"/>
                <a:ea typeface="+mj-ea"/>
                <a:cs typeface="+mj-cs"/>
              </a:rPr>
              <a:t>Logotyp FAMI </a:t>
            </a:r>
            <a:r>
              <a:rPr lang="pl-PL" sz="2000" dirty="0">
                <a:latin typeface="+mj-lt"/>
                <a:ea typeface="+mj-ea"/>
                <a:cs typeface="+mj-cs"/>
              </a:rPr>
              <a:t>– (symbol Unii Europejskiej wraz z odniesieniem do Unii Europejskiej oraz Funduszu Azylu, Migracji i Integracji) w </a:t>
            </a:r>
            <a:r>
              <a:rPr lang="pl-PL" sz="2000">
                <a:latin typeface="+mj-lt"/>
                <a:ea typeface="+mj-ea"/>
                <a:cs typeface="+mj-cs"/>
              </a:rPr>
              <a:t>wersji </a:t>
            </a:r>
            <a:r>
              <a:rPr lang="pl-PL" sz="2000" smtClean="0">
                <a:latin typeface="+mj-lt"/>
                <a:ea typeface="+mj-ea"/>
                <a:cs typeface="+mj-cs"/>
              </a:rPr>
              <a:t>monochromatycznej </a:t>
            </a:r>
            <a:r>
              <a:rPr lang="pl-PL" sz="2000" dirty="0">
                <a:latin typeface="+mj-lt"/>
                <a:ea typeface="+mj-ea"/>
                <a:cs typeface="+mj-cs"/>
              </a:rPr>
              <a:t>lub kolorowej, zastosowano czcionkę Calibri.</a:t>
            </a:r>
          </a:p>
          <a:p>
            <a:pPr marL="342900" indent="-342900" algn="just">
              <a:buFont typeface="+mj-lt"/>
              <a:buAutoNum type="alphaLcParenR"/>
            </a:pPr>
            <a:endParaRPr lang="pl-PL" sz="2000" dirty="0"/>
          </a:p>
          <a:p>
            <a:pPr marL="342900" indent="-342900" algn="just">
              <a:buFont typeface="+mj-lt"/>
              <a:buAutoNum type="alphaLcParenR"/>
            </a:pPr>
            <a:endParaRPr lang="pl-PL" sz="2000" dirty="0" smtClean="0"/>
          </a:p>
          <a:p>
            <a:pPr marL="342900" indent="-342900" algn="just">
              <a:buFont typeface="+mj-lt"/>
              <a:buAutoNum type="alphaLcParenR"/>
            </a:pPr>
            <a:endParaRPr lang="pl-PL" sz="2000" dirty="0"/>
          </a:p>
          <a:p>
            <a:pPr marL="0" indent="0" algn="just">
              <a:buNone/>
            </a:pPr>
            <a:endParaRPr lang="pl-PL" sz="1400" dirty="0" smtClean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l-PL" sz="1400" dirty="0">
                <a:latin typeface="+mj-lt"/>
                <a:ea typeface="+mj-ea"/>
                <a:cs typeface="+mj-cs"/>
              </a:rPr>
              <a:t>*</a:t>
            </a:r>
            <a:r>
              <a:rPr lang="pl-PL" sz="1400" dirty="0" smtClean="0">
                <a:latin typeface="+mj-lt"/>
                <a:ea typeface="+mj-ea"/>
                <a:cs typeface="+mj-cs"/>
              </a:rPr>
              <a:t>Logotyp </a:t>
            </a:r>
            <a:r>
              <a:rPr lang="pl-PL" sz="1400" dirty="0">
                <a:latin typeface="+mj-lt"/>
                <a:ea typeface="+mj-ea"/>
                <a:cs typeface="+mj-cs"/>
              </a:rPr>
              <a:t>dostępny jest w różnych wariantach na stronie internetowej COPE MSWiA, zakładka </a:t>
            </a:r>
            <a:r>
              <a:rPr lang="pl-PL" sz="1400" dirty="0" err="1">
                <a:latin typeface="+mj-lt"/>
                <a:ea typeface="+mj-ea"/>
                <a:cs typeface="+mj-cs"/>
              </a:rPr>
              <a:t>FAMI_Informacja</a:t>
            </a:r>
            <a:r>
              <a:rPr lang="pl-PL" sz="1400" dirty="0">
                <a:latin typeface="+mj-lt"/>
                <a:ea typeface="+mj-ea"/>
                <a:cs typeface="+mj-cs"/>
              </a:rPr>
              <a:t> i promocja</a:t>
            </a:r>
          </a:p>
          <a:p>
            <a:pPr marL="0" indent="0" algn="just">
              <a:buNone/>
            </a:pPr>
            <a:endParaRPr lang="pl-PL" sz="2000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b) Hasło podkreślające wartość dodaną, jaką stanowi wkład Unii Europejskiej o treści </a:t>
            </a:r>
            <a:r>
              <a:rPr lang="pl-PL" sz="2000" b="1" dirty="0">
                <a:latin typeface="+mj-lt"/>
                <a:ea typeface="+mj-ea"/>
                <a:cs typeface="+mj-cs"/>
              </a:rPr>
              <a:t>„Bezpieczna przystań”</a:t>
            </a:r>
          </a:p>
          <a:p>
            <a:pPr marL="0" indent="0" algn="just"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c) Odniesienie do finansowania projektu z </a:t>
            </a:r>
            <a:r>
              <a:rPr lang="pl-PL" sz="2000" b="1" dirty="0">
                <a:latin typeface="+mj-lt"/>
                <a:ea typeface="+mj-ea"/>
                <a:cs typeface="+mj-cs"/>
              </a:rPr>
              <a:t>Programu Krajowego Funduszu Azylu, Migracji</a:t>
            </a:r>
            <a:br>
              <a:rPr lang="pl-PL" sz="2000" b="1" dirty="0">
                <a:latin typeface="+mj-lt"/>
                <a:ea typeface="+mj-ea"/>
                <a:cs typeface="+mj-cs"/>
              </a:rPr>
            </a:br>
            <a:r>
              <a:rPr lang="pl-PL" sz="2000" b="1" dirty="0">
                <a:latin typeface="+mj-lt"/>
                <a:ea typeface="+mj-ea"/>
                <a:cs typeface="+mj-cs"/>
              </a:rPr>
              <a:t>i Integracji</a:t>
            </a:r>
          </a:p>
          <a:p>
            <a:pPr marL="0" lvl="0" indent="0" defTabSz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None/>
            </a:pPr>
            <a:endParaRPr lang="pl-PL" sz="2200" dirty="0">
              <a:solidFill>
                <a:prstClr val="black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Właściwe (ogólne) oznakowanie zawiera 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8" y="3068960"/>
            <a:ext cx="5897042" cy="59341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3068960"/>
            <a:ext cx="841321" cy="81693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3056766"/>
            <a:ext cx="89009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96988" y="2060849"/>
            <a:ext cx="10343627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1. Dokumentów projektowych</a:t>
            </a:r>
          </a:p>
          <a:p>
            <a:pPr marL="0" lvl="0" indent="0" defTabSz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2. Materiałów </a:t>
            </a:r>
            <a:r>
              <a:rPr lang="pl-PL" sz="2000" dirty="0" err="1">
                <a:latin typeface="+mj-lt"/>
                <a:ea typeface="+mj-ea"/>
                <a:cs typeface="+mj-cs"/>
              </a:rPr>
              <a:t>informacyjno</a:t>
            </a:r>
            <a:r>
              <a:rPr lang="pl-PL" sz="2000" dirty="0">
                <a:latin typeface="+mj-lt"/>
                <a:ea typeface="+mj-ea"/>
                <a:cs typeface="+mj-cs"/>
              </a:rPr>
              <a:t> – promocyjnych </a:t>
            </a:r>
          </a:p>
          <a:p>
            <a:pPr marL="0" lvl="0" indent="0" defTabSz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- materiały informacyjne tj. ulotki, plakaty, zaproszenia </a:t>
            </a:r>
            <a:r>
              <a:rPr lang="pl-PL" sz="2000" dirty="0" smtClean="0">
                <a:latin typeface="+mj-lt"/>
                <a:ea typeface="+mj-ea"/>
                <a:cs typeface="+mj-cs"/>
              </a:rPr>
              <a:t>itd.</a:t>
            </a:r>
            <a:endParaRPr lang="pl-PL" sz="2000" dirty="0">
              <a:latin typeface="+mj-lt"/>
              <a:ea typeface="+mj-ea"/>
              <a:cs typeface="+mj-cs"/>
            </a:endParaRPr>
          </a:p>
          <a:p>
            <a:pPr lvl="0" defTabSz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FontTx/>
              <a:buChar char="-"/>
            </a:pPr>
            <a:r>
              <a:rPr lang="pl-PL" sz="2000" dirty="0">
                <a:latin typeface="+mj-lt"/>
                <a:ea typeface="+mj-ea"/>
                <a:cs typeface="+mj-cs"/>
              </a:rPr>
              <a:t>o małej powierzchni nadruku</a:t>
            </a:r>
          </a:p>
          <a:p>
            <a:pPr lvl="0" defTabSz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FontTx/>
              <a:buChar char="-"/>
            </a:pPr>
            <a:r>
              <a:rPr lang="pl-PL" sz="2000" dirty="0">
                <a:latin typeface="+mj-lt"/>
                <a:ea typeface="+mj-ea"/>
                <a:cs typeface="+mj-cs"/>
              </a:rPr>
              <a:t>w środkach masowego przekazu</a:t>
            </a:r>
          </a:p>
          <a:p>
            <a:pPr marL="0" lvl="0" indent="0" defTabSz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None/>
            </a:pPr>
            <a:r>
              <a:rPr lang="pl-PL" sz="2000" dirty="0">
                <a:latin typeface="+mj-lt"/>
                <a:ea typeface="+mj-ea"/>
                <a:cs typeface="+mj-cs"/>
              </a:rPr>
              <a:t>3. </a:t>
            </a:r>
            <a:r>
              <a:rPr lang="pl-PL" sz="2000" dirty="0" smtClean="0">
                <a:latin typeface="+mj-lt"/>
                <a:ea typeface="+mj-ea"/>
                <a:cs typeface="+mj-cs"/>
              </a:rPr>
              <a:t>Sprzętu </a:t>
            </a:r>
            <a:r>
              <a:rPr lang="pl-PL" sz="2000" dirty="0">
                <a:latin typeface="+mj-lt"/>
                <a:ea typeface="+mj-ea"/>
                <a:cs typeface="+mj-cs"/>
              </a:rPr>
              <a:t>i inwestycji </a:t>
            </a:r>
          </a:p>
          <a:p>
            <a:pPr marL="457200" lvl="0" indent="-457200" defTabSz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AutoNum type="arabicPeriod"/>
            </a:pPr>
            <a:endParaRPr lang="pl-PL" sz="2200" dirty="0" smtClean="0">
              <a:solidFill>
                <a:prstClr val="black"/>
              </a:solidFill>
            </a:endParaRPr>
          </a:p>
          <a:p>
            <a:pPr marL="457200" lvl="0" indent="-457200" defTabSz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472C4">
                  <a:lumMod val="75000"/>
                </a:srgbClr>
              </a:buClr>
              <a:buAutoNum type="arabicPeriod"/>
            </a:pPr>
            <a:endParaRPr lang="pl-PL" sz="2200" dirty="0">
              <a:solidFill>
                <a:prstClr val="black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Właściwe oznakowanie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3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1.Dokumenty projektowe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296988" y="1586495"/>
            <a:ext cx="10991700" cy="56991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- Listy obecności, certyfikaty, umowy z personelem lub wykonawcami, notatki ze spotkań itd.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145774"/>
            <a:ext cx="5761074" cy="4149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Łącznik prosty ze strzałką 10"/>
          <p:cNvCxnSpPr/>
          <p:nvPr/>
        </p:nvCxnSpPr>
        <p:spPr>
          <a:xfrm flipH="1">
            <a:off x="7896202" y="4221088"/>
            <a:ext cx="1656182" cy="1728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9264352" y="2805478"/>
            <a:ext cx="2736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a) Logotyp FAMI - </a:t>
            </a:r>
            <a:r>
              <a:rPr lang="pl-PL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opcjonalnie</a:t>
            </a:r>
          </a:p>
          <a:p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c) odniesienie do finansowania projektu z Programu Krajowego Funduszu Azylu, Migracji i Integracji</a:t>
            </a:r>
          </a:p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1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96989" y="1556793"/>
            <a:ext cx="10055596" cy="86409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400" b="1" dirty="0" smtClean="0">
                <a:solidFill>
                  <a:srgbClr val="003399"/>
                </a:solidFill>
              </a:rPr>
              <a:t>- </a:t>
            </a:r>
            <a:r>
              <a:rPr lang="pl-PL" sz="2200" b="1" dirty="0" smtClean="0">
                <a:solidFill>
                  <a:srgbClr val="003399"/>
                </a:solidFill>
              </a:rPr>
              <a:t>Materiały </a:t>
            </a:r>
            <a:r>
              <a:rPr lang="pl-PL" sz="2200" b="1" dirty="0">
                <a:solidFill>
                  <a:srgbClr val="003399"/>
                </a:solidFill>
              </a:rPr>
              <a:t>informacyjne np. banery, plakaty, zaproszenia/programy/agendy, informacje na stronach internetowych projektu lub portalach społecznościowych, prezentacje na spotkania</a:t>
            </a:r>
          </a:p>
          <a:p>
            <a:pPr marL="0" indent="0" algn="just">
              <a:spcAft>
                <a:spcPts val="600"/>
              </a:spcAft>
            </a:pPr>
            <a:endParaRPr lang="pl-PL" sz="24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6989" y="1130300"/>
            <a:ext cx="10895012" cy="5699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2.Materiały informacyjne i promocyjne</a:t>
            </a:r>
            <a:endParaRPr lang="pl-PL" sz="28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1961" t="41129" r="28737" b="9050"/>
          <a:stretch/>
        </p:blipFill>
        <p:spPr>
          <a:xfrm>
            <a:off x="3647728" y="2276871"/>
            <a:ext cx="8538575" cy="413478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91344" y="4077072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a) Logotyp FAMI</a:t>
            </a:r>
            <a:endParaRPr lang="pl-PL" sz="1600" b="1" dirty="0" smtClean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b) Hasło „Bezpieczna przystań”</a:t>
            </a:r>
          </a:p>
          <a:p>
            <a:pPr>
              <a:spcBef>
                <a:spcPts val="600"/>
              </a:spcBef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c) odniesienie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 finansowania projektu z Programu Krajowego Funduszu Azylu, Migracji i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Integracji</a:t>
            </a:r>
          </a:p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2927648" y="4344265"/>
            <a:ext cx="792088" cy="1028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3035660" y="5409220"/>
            <a:ext cx="61206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2130321" y="5877272"/>
            <a:ext cx="1481403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6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1651" t="10101" r="24013" b="6951"/>
          <a:stretch/>
        </p:blipFill>
        <p:spPr>
          <a:xfrm>
            <a:off x="6361463" y="972910"/>
            <a:ext cx="5735960" cy="5296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8107" t="10101" r="17516" b="6951"/>
          <a:stretch/>
        </p:blipFill>
        <p:spPr>
          <a:xfrm>
            <a:off x="0" y="1412776"/>
            <a:ext cx="6270014" cy="4544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5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-NOWY</Template>
  <TotalTime>3281</TotalTime>
  <Words>551</Words>
  <Application>Microsoft Office PowerPoint</Application>
  <PresentationFormat>Panoramiczny</PresentationFormat>
  <Paragraphs>80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1_Motyw pakietu Office</vt:lpstr>
      <vt:lpstr>1_Projekt niestandardowy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MPiPS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S.C. FEAD</dc:title>
  <dc:creator>Zbigniew Mrozik</dc:creator>
  <cp:lastModifiedBy>Bartosz Ziółkowski</cp:lastModifiedBy>
  <cp:revision>312</cp:revision>
  <cp:lastPrinted>2017-07-10T12:12:16Z</cp:lastPrinted>
  <dcterms:created xsi:type="dcterms:W3CDTF">2013-04-15T10:36:23Z</dcterms:created>
  <dcterms:modified xsi:type="dcterms:W3CDTF">2019-03-29T11:35:22Z</dcterms:modified>
</cp:coreProperties>
</file>