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89" r:id="rId2"/>
    <p:sldMasterId id="2147483693" r:id="rId3"/>
  </p:sldMasterIdLst>
  <p:notesMasterIdLst>
    <p:notesMasterId r:id="rId13"/>
  </p:notesMasterIdLst>
  <p:handoutMasterIdLst>
    <p:handoutMasterId r:id="rId14"/>
  </p:handoutMasterIdLst>
  <p:sldIdLst>
    <p:sldId id="320" r:id="rId4"/>
    <p:sldId id="351" r:id="rId5"/>
    <p:sldId id="363" r:id="rId6"/>
    <p:sldId id="364" r:id="rId7"/>
    <p:sldId id="357" r:id="rId8"/>
    <p:sldId id="365" r:id="rId9"/>
    <p:sldId id="366" r:id="rId10"/>
    <p:sldId id="367" r:id="rId11"/>
    <p:sldId id="334" r:id="rId12"/>
  </p:sldIdLst>
  <p:sldSz cx="12192000" cy="6858000"/>
  <p:notesSz cx="9872663" cy="679767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8561" autoAdjust="0"/>
  </p:normalViewPr>
  <p:slideViewPr>
    <p:cSldViewPr>
      <p:cViewPr varScale="1">
        <p:scale>
          <a:sx n="109" d="100"/>
          <a:sy n="109" d="100"/>
        </p:scale>
        <p:origin x="55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591128" y="0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DECD8-58E0-48D0-AA4C-BB0B423158A4}" type="datetimeFigureOut">
              <a:rPr lang="pl-PL" smtClean="0"/>
              <a:t>2019-04-16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456644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591128" y="6456644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50E55-DEC0-4469-A747-A32EB5A751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567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278154" cy="339884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228" y="0"/>
            <a:ext cx="4278154" cy="339884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142B3936-5089-4FFA-BB89-29EC3976BB11}" type="datetimeFigureOut">
              <a:rPr lang="sv-SE" smtClean="0"/>
              <a:pPr/>
              <a:t>2019-04-16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70175" y="509588"/>
            <a:ext cx="4532313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267" y="3228896"/>
            <a:ext cx="7898130" cy="3058954"/>
          </a:xfrm>
          <a:prstGeom prst="rect">
            <a:avLst/>
          </a:prstGeom>
        </p:spPr>
        <p:txBody>
          <a:bodyPr vert="horz" lIns="91425" tIns="45712" rIns="91425" bIns="4571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456612"/>
            <a:ext cx="4278154" cy="339884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228" y="6456612"/>
            <a:ext cx="4278154" cy="339884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152A67CD-A179-43FE-8514-8BFE5F8407A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2609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1927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46396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43117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7958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66778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6774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27036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395010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43893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77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ajd tytułowy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7156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392" y="928722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4008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4196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602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51318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42933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403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515818"/>
            <a:ext cx="4079040" cy="2336863"/>
          </a:xfrm>
          <a:prstGeom prst="rect">
            <a:avLst/>
          </a:prstGeom>
        </p:spPr>
      </p:pic>
      <p:sp>
        <p:nvSpPr>
          <p:cNvPr id="10" name="Prostokąt 9"/>
          <p:cNvSpPr/>
          <p:nvPr userDrawn="1"/>
        </p:nvSpPr>
        <p:spPr>
          <a:xfrm>
            <a:off x="0" y="5076093"/>
            <a:ext cx="12192000" cy="1781908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12" name="Prostokąt 11"/>
          <p:cNvSpPr/>
          <p:nvPr userDrawn="1"/>
        </p:nvSpPr>
        <p:spPr>
          <a:xfrm>
            <a:off x="0" y="0"/>
            <a:ext cx="12192000" cy="515814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3" name="Prostokąt 12"/>
          <p:cNvSpPr/>
          <p:nvPr userDrawn="1"/>
        </p:nvSpPr>
        <p:spPr>
          <a:xfrm>
            <a:off x="1" y="3"/>
            <a:ext cx="3357563" cy="247651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4" name="Prostokąt 12"/>
          <p:cNvSpPr/>
          <p:nvPr userDrawn="1"/>
        </p:nvSpPr>
        <p:spPr>
          <a:xfrm>
            <a:off x="-4762" y="0"/>
            <a:ext cx="3362327" cy="1214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527" y="5610434"/>
            <a:ext cx="3512824" cy="750107"/>
          </a:xfrm>
          <a:prstGeom prst="rect">
            <a:avLst/>
          </a:prstGeom>
        </p:spPr>
      </p:pic>
      <p:sp>
        <p:nvSpPr>
          <p:cNvPr id="11" name="Prostokąt 12"/>
          <p:cNvSpPr/>
          <p:nvPr userDrawn="1"/>
        </p:nvSpPr>
        <p:spPr>
          <a:xfrm flipV="1">
            <a:off x="-513" y="6208859"/>
            <a:ext cx="2995889" cy="6491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7" name="Prostokąt 12"/>
          <p:cNvSpPr/>
          <p:nvPr userDrawn="1"/>
        </p:nvSpPr>
        <p:spPr>
          <a:xfrm flipV="1">
            <a:off x="-4763" y="6530395"/>
            <a:ext cx="3000139" cy="327609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</p:spTree>
    <p:extLst>
      <p:ext uri="{BB962C8B-B14F-4D97-AF65-F5344CB8AC3E}">
        <p14:creationId xmlns:p14="http://schemas.microsoft.com/office/powerpoint/2010/main" val="23677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92" r:id="rId3"/>
    <p:sldLayoutId id="214748368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025" b="1" i="0" kern="1200" cap="small" baseline="0">
          <a:solidFill>
            <a:srgbClr val="003399"/>
          </a:solidFill>
          <a:latin typeface="+mn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-23751"/>
            <a:ext cx="12192000" cy="950851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"/>
            <a:ext cx="927099" cy="927099"/>
          </a:xfrm>
          <a:prstGeom prst="rect">
            <a:avLst/>
          </a:prstGeom>
        </p:spPr>
      </p:pic>
      <p:sp>
        <p:nvSpPr>
          <p:cNvPr id="12" name="Prostokąt 12"/>
          <p:cNvSpPr/>
          <p:nvPr userDrawn="1"/>
        </p:nvSpPr>
        <p:spPr>
          <a:xfrm flipH="1">
            <a:off x="9502795" y="-23753"/>
            <a:ext cx="2686285" cy="547898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3" name="Prostokąt 12"/>
          <p:cNvSpPr/>
          <p:nvPr userDrawn="1"/>
        </p:nvSpPr>
        <p:spPr>
          <a:xfrm flipH="1">
            <a:off x="9501904" y="-23751"/>
            <a:ext cx="2690096" cy="276512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4" name="Prostokąt 13"/>
          <p:cNvSpPr/>
          <p:nvPr userDrawn="1"/>
        </p:nvSpPr>
        <p:spPr>
          <a:xfrm flipV="1">
            <a:off x="-2923" y="6476144"/>
            <a:ext cx="12192000" cy="381856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5" name="Prostokąt 12"/>
          <p:cNvSpPr/>
          <p:nvPr userDrawn="1"/>
        </p:nvSpPr>
        <p:spPr>
          <a:xfrm flipV="1">
            <a:off x="-2922" y="6674663"/>
            <a:ext cx="3357563" cy="183336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6" name="Prostokąt 12"/>
          <p:cNvSpPr/>
          <p:nvPr userDrawn="1"/>
        </p:nvSpPr>
        <p:spPr>
          <a:xfrm flipV="1">
            <a:off x="-7684" y="6768099"/>
            <a:ext cx="3362327" cy="8990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pic>
        <p:nvPicPr>
          <p:cNvPr id="17" name="Obraz 1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188" y="271811"/>
            <a:ext cx="1633512" cy="348810"/>
          </a:xfrm>
          <a:prstGeom prst="rect">
            <a:avLst/>
          </a:prstGeom>
        </p:spPr>
      </p:pic>
      <p:sp>
        <p:nvSpPr>
          <p:cNvPr id="18" name="pole tekstowe 17"/>
          <p:cNvSpPr txBox="1"/>
          <p:nvPr userDrawn="1"/>
        </p:nvSpPr>
        <p:spPr>
          <a:xfrm>
            <a:off x="11136560" y="6475284"/>
            <a:ext cx="86409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350" dirty="0" smtClean="0">
                <a:solidFill>
                  <a:schemeClr val="bg1"/>
                </a:solidFill>
                <a:latin typeface="+mn-lt"/>
              </a:rPr>
              <a:t> </a:t>
            </a:r>
            <a:fld id="{29E4527B-2628-4723-925A-D3CE2F8FC789}" type="slidenum">
              <a:rPr lang="pl-PL" sz="135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pl-PL" sz="135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144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515818"/>
            <a:ext cx="4079040" cy="2336863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>
            <a:off x="0" y="5076093"/>
            <a:ext cx="12192000" cy="1781908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9" name="Prostokąt 8"/>
          <p:cNvSpPr/>
          <p:nvPr userDrawn="1"/>
        </p:nvSpPr>
        <p:spPr>
          <a:xfrm>
            <a:off x="0" y="0"/>
            <a:ext cx="12192000" cy="515814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0" name="Prostokąt 12"/>
          <p:cNvSpPr/>
          <p:nvPr userDrawn="1"/>
        </p:nvSpPr>
        <p:spPr>
          <a:xfrm>
            <a:off x="1" y="3"/>
            <a:ext cx="3357563" cy="247651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1" name="Prostokąt 12"/>
          <p:cNvSpPr/>
          <p:nvPr userDrawn="1"/>
        </p:nvSpPr>
        <p:spPr>
          <a:xfrm>
            <a:off x="-4762" y="0"/>
            <a:ext cx="3362327" cy="1214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pic>
        <p:nvPicPr>
          <p:cNvPr id="12" name="Obraz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527" y="5610434"/>
            <a:ext cx="3512824" cy="750107"/>
          </a:xfrm>
          <a:prstGeom prst="rect">
            <a:avLst/>
          </a:prstGeom>
        </p:spPr>
      </p:pic>
      <p:sp>
        <p:nvSpPr>
          <p:cNvPr id="13" name="Prostokąt 12"/>
          <p:cNvSpPr/>
          <p:nvPr userDrawn="1"/>
        </p:nvSpPr>
        <p:spPr>
          <a:xfrm flipV="1">
            <a:off x="-513" y="6208859"/>
            <a:ext cx="2995889" cy="6491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4" name="Prostokąt 12"/>
          <p:cNvSpPr/>
          <p:nvPr userDrawn="1"/>
        </p:nvSpPr>
        <p:spPr>
          <a:xfrm flipV="1">
            <a:off x="-4763" y="6530395"/>
            <a:ext cx="3000139" cy="327609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</p:spTree>
    <p:extLst>
      <p:ext uri="{BB962C8B-B14F-4D97-AF65-F5344CB8AC3E}">
        <p14:creationId xmlns:p14="http://schemas.microsoft.com/office/powerpoint/2010/main" val="31532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1"/>
          <p:cNvSpPr txBox="1">
            <a:spLocks/>
          </p:cNvSpPr>
          <p:nvPr/>
        </p:nvSpPr>
        <p:spPr>
          <a:xfrm>
            <a:off x="623392" y="2924944"/>
            <a:ext cx="11421828" cy="237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 cap="small" baseline="0">
                <a:solidFill>
                  <a:srgbClr val="003399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/>
            <a:r>
              <a:rPr lang="pl-PL" sz="4600" spc="-150" dirty="0" smtClean="0"/>
              <a:t>FUNDUSZ </a:t>
            </a:r>
            <a:r>
              <a:rPr lang="pl-PL" sz="4600" spc="-150" dirty="0"/>
              <a:t>AZYLU, MIGRACJI I </a:t>
            </a:r>
            <a:r>
              <a:rPr lang="pl-PL" sz="4600" spc="-150" dirty="0" smtClean="0"/>
              <a:t>INTEGRACJI</a:t>
            </a:r>
          </a:p>
          <a:p>
            <a:pPr algn="r" fontAlgn="auto">
              <a:spcAft>
                <a:spcPts val="0"/>
              </a:spcAft>
              <a:defRPr/>
            </a:pPr>
            <a:endParaRPr lang="pl-PL" sz="3200" dirty="0" smtClean="0"/>
          </a:p>
          <a:p>
            <a:pPr algn="r">
              <a:defRPr/>
            </a:pPr>
            <a:r>
              <a:rPr lang="pl-PL" sz="3200" dirty="0" smtClean="0"/>
              <a:t>Formularz wskaźników</a:t>
            </a:r>
            <a:endParaRPr lang="pl-PL" sz="3200" dirty="0"/>
          </a:p>
          <a:p>
            <a:pPr algn="r" fontAlgn="auto">
              <a:spcAft>
                <a:spcPts val="0"/>
              </a:spcAft>
              <a:defRPr/>
            </a:pPr>
            <a:endParaRPr lang="pl-PL" sz="3200" dirty="0"/>
          </a:p>
          <a:p>
            <a:pPr algn="r">
              <a:defRPr/>
            </a:pPr>
            <a:r>
              <a:rPr lang="pl-PL" sz="3200" dirty="0" smtClean="0"/>
              <a:t>SZKOLENIE DLA WNIOSKODAWCÓW</a:t>
            </a:r>
            <a:r>
              <a:rPr lang="pl-PL" sz="3200" dirty="0" smtClean="0">
                <a:solidFill>
                  <a:prstClr val="black"/>
                </a:solidFill>
              </a:rPr>
              <a:t/>
            </a:r>
            <a:br>
              <a:rPr lang="pl-PL" sz="3200" dirty="0" smtClean="0">
                <a:solidFill>
                  <a:prstClr val="black"/>
                </a:solidFill>
              </a:rPr>
            </a:br>
            <a:endParaRPr lang="pl-PL" dirty="0"/>
          </a:p>
        </p:txBody>
      </p:sp>
      <p:sp>
        <p:nvSpPr>
          <p:cNvPr id="5" name="Symbol zastępczy tytułu 1"/>
          <p:cNvSpPr txBox="1">
            <a:spLocks/>
          </p:cNvSpPr>
          <p:nvPr/>
        </p:nvSpPr>
        <p:spPr>
          <a:xfrm>
            <a:off x="376472" y="5394656"/>
            <a:ext cx="4277008" cy="4618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solidFill>
                  <a:schemeClr val="bg1"/>
                </a:solidFill>
                <a:latin typeface="+mn-lt"/>
              </a:rPr>
              <a:t>Warszawa, 18 kwietnia 2019 r.</a:t>
            </a:r>
            <a:endParaRPr lang="pl-PL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805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8" y="1916833"/>
            <a:ext cx="10343627" cy="417599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pl-PL" sz="2800" dirty="0"/>
              <a:t>wskaźniki obowiązkowe dla celu szczegółowego – Program Krajowy </a:t>
            </a:r>
            <a:r>
              <a:rPr lang="pl-PL" sz="2800" dirty="0" smtClean="0"/>
              <a:t>FAMI</a:t>
            </a:r>
          </a:p>
          <a:p>
            <a:pPr>
              <a:defRPr/>
            </a:pPr>
            <a:endParaRPr lang="pl-PL" sz="2800" dirty="0"/>
          </a:p>
          <a:p>
            <a:pPr>
              <a:defRPr/>
            </a:pPr>
            <a:r>
              <a:rPr lang="pl-PL" sz="2800" dirty="0"/>
              <a:t>wskaźniki dodatkowe – </a:t>
            </a:r>
            <a:r>
              <a:rPr lang="pl-PL" sz="2800" dirty="0" smtClean="0"/>
              <a:t>Projekt</a:t>
            </a:r>
          </a:p>
          <a:p>
            <a:pPr>
              <a:defRPr/>
            </a:pPr>
            <a:endParaRPr lang="pl-PL" sz="2800" dirty="0"/>
          </a:p>
          <a:p>
            <a:pPr>
              <a:defRPr/>
            </a:pPr>
            <a:r>
              <a:rPr lang="pl-PL" sz="2800" dirty="0"/>
              <a:t>wskaźniki </a:t>
            </a:r>
            <a:r>
              <a:rPr lang="pl-PL" sz="2800" dirty="0" smtClean="0"/>
              <a:t>produktów</a:t>
            </a:r>
            <a:endParaRPr lang="pl-PL" sz="2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Formularz wskaźników</a:t>
            </a:r>
            <a:endParaRPr lang="pl-PL" sz="28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307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8" y="1916833"/>
            <a:ext cx="10343627" cy="417599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8" y="983334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Konkurs 11/2019/FAMI</a:t>
            </a:r>
            <a:endParaRPr lang="pl-PL" sz="28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4" y="1523266"/>
            <a:ext cx="10729192" cy="521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14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8" y="1916833"/>
            <a:ext cx="10343627" cy="417599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8" y="983334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Konkurs 12/2019/FAMI</a:t>
            </a:r>
            <a:endParaRPr lang="pl-PL" sz="28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14079"/>
            <a:ext cx="12192000" cy="49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34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8" y="1916832"/>
            <a:ext cx="10343627" cy="453650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pl-PL" sz="1600" dirty="0" smtClean="0"/>
              <a:t>C1 </a:t>
            </a:r>
            <a:r>
              <a:rPr lang="pl-PL" sz="1600" dirty="0"/>
              <a:t>- Liczba osób należących do grup docelowych, którym udzielono pomocy w ramach projektów dotyczących systemów przyjmowania i systemów azylowych i wspieranych z przedmiotowego funduszu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pl-PL" sz="1600" dirty="0"/>
              <a:t>C1a - liczba osób należących do grup docelowych korzystających z informacji i pomocy w ramach procedur azylowych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pl-PL" sz="1600" dirty="0"/>
              <a:t>C1b - liczba osób należących do grup docelowych korzystających z pomocy prawnej i reprezentacji prawnej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pl-PL" sz="1600" dirty="0"/>
              <a:t>C1c - liczba osób o szczególnych potrzebach oraz liczba małoletnich bez opieki korzystających ze specjalnej pomocy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pl-PL" sz="1600" strike="sngStrike" dirty="0"/>
              <a:t>C2.1 - Pojemność (tzn. liczba miejsc) nowej infrastruktury zakwaterowania do celów przyjmowania, stworzonej zgodnie z minimalnymi wymogami dotyczącymi warunków przyjmowania określonymi w dorobku prawnym UE, oraz istniejącej infrastruktury zakwaterowania do celów przyjmowania, udoskonalonej zgodnie z tymi samymi wymogami w następstwie projektów wspieranych w ramach tego Funduszu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pl-PL" sz="1600" strike="sngStrike" dirty="0"/>
              <a:t>C2.2 - Udział procentowy w łącznej pojemności dotyczącej zakwaterowania do celów przyjmowania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pl-PL" sz="1600" dirty="0"/>
              <a:t>C3.1 - Liczba osób, które wzięły udział w szkoleniach poświęconych tematyce azylowej z pomocą przedmiotowego funduszu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pl-PL" sz="1600" dirty="0"/>
              <a:t>C3.2 - Ta sama liczba wyrażona jako odsetek całkowitej liczby pracowników, którzy wzięli udział w szkoleniach poświęconych tej tematyce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pl-PL" sz="1600" strike="sngStrike" dirty="0"/>
              <a:t>C4 - Liczba dokumentów informacyjnych na temat kraju pochodzenia i misji informacyjnych przeprowadzonych z pomocą przedmiotowego funduszu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pl-PL" sz="1600" strike="sngStrike" dirty="0"/>
              <a:t>C5 - Liczba projektów wspieranych w ramach przedmiotowego funduszu służących opracowywaniu, monitorowaniu i ocenie polityk w zakresie azylu w państwach </a:t>
            </a:r>
            <a:r>
              <a:rPr lang="pl-PL" sz="1600" strike="sngStrike" dirty="0" smtClean="0"/>
              <a:t>członkowskich</a:t>
            </a:r>
            <a:endParaRPr lang="pl-PL" sz="1600" strike="sngStrike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Wskaźniki - konkurs 11/2019/FAMI</a:t>
            </a:r>
            <a:endParaRPr lang="pl-PL" sz="28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413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8" y="1916832"/>
            <a:ext cx="10343627" cy="453650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pl-PL" sz="1600" strike="sngStrike" dirty="0"/>
              <a:t>C1 - Liczba osób należących do grup docelowych, objętych środkami poprzedzającymi wyjazd wspieranymi w ramach przedmiotowego funduszu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pl-PL" sz="1600" dirty="0"/>
              <a:t>C2 - Liczba osób należących do grup docelowych, wspieranych z przedmiotowego funduszu poprzez środki integracji w ramach strategii krajowych, lokalnych i regionalnych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pl-PL" sz="1600" dirty="0"/>
              <a:t>C3 - Liczba lokalnych, regionalnych i krajowych ram/środków/narzędzi polityki udostępnionych dzięki środkom wspieranym w ramach przedmiotowego funduszu, służących integracji obywateli państw trzecich, angażujących społeczeństwo obywatelskie, wspólnoty migrantów oraz wszelkie inne właściwe strony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pl-PL" sz="1600" strike="sngStrike" dirty="0"/>
              <a:t>C4 - Liczba wspieranych w ramach przedmiotowego funduszu projektów współpracy z innymi państwami członkowskimi dotyczących integracji obywateli państw trzecich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pl-PL" sz="1600" dirty="0"/>
              <a:t>C5 - Liczba projektów wspieranych w ramach przedmiotowego funduszu, służących opracowywaniu, monitorowaniu i ocenie polityk integracyjnych w państwach członkowskich</a:t>
            </a:r>
            <a:endParaRPr lang="pl-PL" sz="1600" strike="sngStrike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Wskaźniki - konkurs 12/2019/FAMI</a:t>
            </a:r>
            <a:endParaRPr lang="pl-PL" sz="28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592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8" y="1916832"/>
            <a:ext cx="10343627" cy="4536503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endParaRPr lang="pl-PL" sz="2400" u="sng" dirty="0" smtClean="0"/>
          </a:p>
          <a:p>
            <a:pPr marL="0" indent="0">
              <a:buNone/>
              <a:defRPr/>
            </a:pPr>
            <a:r>
              <a:rPr lang="pl-PL" sz="2400" u="sng" dirty="0" smtClean="0"/>
              <a:t>Projekt </a:t>
            </a:r>
            <a:r>
              <a:rPr lang="pl-PL" sz="2400" u="sng" dirty="0"/>
              <a:t>dotyczy </a:t>
            </a:r>
            <a:r>
              <a:rPr lang="pl-PL" sz="2400" u="sng" dirty="0" smtClean="0"/>
              <a:t>grupy docelowej dwóch </a:t>
            </a:r>
            <a:r>
              <a:rPr lang="pl-PL" sz="2400" u="sng" dirty="0"/>
              <a:t>celów szczegółowych?</a:t>
            </a:r>
          </a:p>
          <a:p>
            <a:pPr>
              <a:defRPr/>
            </a:pPr>
            <a:endParaRPr lang="pl-PL" sz="2400" dirty="0"/>
          </a:p>
          <a:p>
            <a:pPr marL="0" indent="0">
              <a:buNone/>
              <a:defRPr/>
            </a:pPr>
            <a:r>
              <a:rPr lang="pl-PL" sz="2400" dirty="0"/>
              <a:t>Należy dołączyć </a:t>
            </a:r>
            <a:r>
              <a:rPr lang="pl-PL" sz="2400" b="1" dirty="0"/>
              <a:t>dwa formularze wskaźników</a:t>
            </a:r>
            <a:r>
              <a:rPr lang="pl-PL" sz="2400" dirty="0"/>
              <a:t>, oddzielnie dla celów Azyl i </a:t>
            </a:r>
            <a:r>
              <a:rPr lang="pl-PL" sz="2400" dirty="0" smtClean="0"/>
              <a:t>Integracja</a:t>
            </a:r>
            <a:endParaRPr lang="pl-PL" sz="24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K</a:t>
            </a:r>
            <a:r>
              <a:rPr lang="pl-PL" sz="28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onkurs 12/2019/FAMI</a:t>
            </a:r>
            <a:endParaRPr lang="pl-PL" sz="28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33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8" y="1916832"/>
            <a:ext cx="10343627" cy="4536503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endParaRPr lang="pl-PL" sz="2400" u="sng" dirty="0" smtClean="0"/>
          </a:p>
          <a:p>
            <a:pPr>
              <a:defRPr/>
            </a:pPr>
            <a:r>
              <a:rPr lang="pl-PL" sz="2400" dirty="0"/>
              <a:t>Liczba udzielonych porad</a:t>
            </a:r>
          </a:p>
          <a:p>
            <a:pPr>
              <a:defRPr/>
            </a:pPr>
            <a:r>
              <a:rPr lang="pl-PL" sz="2400" dirty="0"/>
              <a:t>Liczba wyjazdów do ośrodków/liczba wizyt prawników</a:t>
            </a:r>
          </a:p>
          <a:p>
            <a:pPr>
              <a:defRPr/>
            </a:pPr>
            <a:r>
              <a:rPr lang="pl-PL" sz="2400" dirty="0"/>
              <a:t>Liczba godzin przeprowadzonych zajęć z języka polskiego jako obcego </a:t>
            </a:r>
            <a:endParaRPr lang="pl-PL" sz="2400" dirty="0" smtClean="0"/>
          </a:p>
          <a:p>
            <a:pPr>
              <a:defRPr/>
            </a:pPr>
            <a:r>
              <a:rPr lang="pl-PL" sz="2400" dirty="0" smtClean="0"/>
              <a:t>Liczba </a:t>
            </a:r>
            <a:r>
              <a:rPr lang="pl-PL" sz="2400" dirty="0"/>
              <a:t>osób, które wzięły udział w </a:t>
            </a:r>
            <a:r>
              <a:rPr lang="pl-PL" sz="2400" dirty="0" smtClean="0"/>
              <a:t>spotkaniach nt. międzykulturowości</a:t>
            </a:r>
          </a:p>
          <a:p>
            <a:pPr>
              <a:defRPr/>
            </a:pPr>
            <a:r>
              <a:rPr lang="pl-PL" sz="2400" dirty="0" smtClean="0"/>
              <a:t>Liczba zorganizowanych eventów integracyjnych</a:t>
            </a:r>
            <a:endParaRPr lang="pl-PL" sz="2400" dirty="0"/>
          </a:p>
          <a:p>
            <a:pPr>
              <a:defRPr/>
            </a:pPr>
            <a:r>
              <a:rPr lang="pl-PL" sz="2400" dirty="0"/>
              <a:t>Liczba wydanych broszur dla beneficjentów końcowych</a:t>
            </a:r>
          </a:p>
          <a:p>
            <a:pPr>
              <a:defRPr/>
            </a:pPr>
            <a:r>
              <a:rPr lang="pl-PL" sz="2400" dirty="0"/>
              <a:t>Liczba podręczników przekazanych </a:t>
            </a:r>
            <a:r>
              <a:rPr lang="pl-PL" sz="2400" dirty="0" smtClean="0"/>
              <a:t>słuchaczom</a:t>
            </a:r>
          </a:p>
          <a:p>
            <a:pPr>
              <a:defRPr/>
            </a:pPr>
            <a:r>
              <a:rPr lang="pl-PL" sz="2400" dirty="0" smtClean="0"/>
              <a:t>Liczba </a:t>
            </a:r>
            <a:r>
              <a:rPr lang="pl-PL" sz="2400" dirty="0"/>
              <a:t>osobogodzin </a:t>
            </a:r>
            <a:r>
              <a:rPr lang="pl-PL" sz="2400" dirty="0" smtClean="0"/>
              <a:t>szkoleniowych</a:t>
            </a:r>
          </a:p>
          <a:p>
            <a:pPr>
              <a:defRPr/>
            </a:pPr>
            <a:r>
              <a:rPr lang="pl-PL" sz="2400" dirty="0"/>
              <a:t>Liczba zajęć edukacyjno-wyrównawczych dla </a:t>
            </a:r>
            <a:r>
              <a:rPr lang="pl-PL" sz="2400" dirty="0" smtClean="0"/>
              <a:t>dzieci</a:t>
            </a:r>
          </a:p>
          <a:p>
            <a:pPr>
              <a:defRPr/>
            </a:pPr>
            <a:r>
              <a:rPr lang="pl-PL" sz="2400" dirty="0"/>
              <a:t>Liczba godzin pracy </a:t>
            </a:r>
            <a:r>
              <a:rPr lang="pl-PL" sz="2400" dirty="0" smtClean="0"/>
              <a:t>psychologa</a:t>
            </a:r>
            <a:endParaRPr lang="pl-PL" sz="24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Przykłady </a:t>
            </a:r>
            <a:r>
              <a:rPr lang="pl-PL" sz="2800" b="1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w</a:t>
            </a:r>
            <a:r>
              <a:rPr lang="pl-PL" sz="28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skaźników </a:t>
            </a:r>
            <a:r>
              <a:rPr lang="pl-PL" sz="2800" b="1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d</a:t>
            </a:r>
            <a:r>
              <a:rPr lang="pl-PL" sz="28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odatkowych</a:t>
            </a:r>
            <a:endParaRPr lang="pl-PL" sz="28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161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247900" y="2005461"/>
            <a:ext cx="7772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003399"/>
                </a:solidFill>
                <a:latin typeface="+mn-lt"/>
              </a:rPr>
              <a:t>Dziękujemy za uwagę</a:t>
            </a:r>
          </a:p>
          <a:p>
            <a:pPr algn="ctr"/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247900" y="35560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3399"/>
                </a:solidFill>
                <a:latin typeface="+mn-lt"/>
              </a:rPr>
              <a:t>Centrum Obsługi Projektów Europejskich </a:t>
            </a:r>
            <a:r>
              <a:rPr lang="pl-PL" sz="2000" dirty="0" smtClean="0">
                <a:solidFill>
                  <a:srgbClr val="003399"/>
                </a:solidFill>
                <a:latin typeface="+mn-lt"/>
              </a:rPr>
              <a:t/>
            </a:r>
            <a:br>
              <a:rPr lang="pl-PL" sz="2000" dirty="0" smtClean="0">
                <a:solidFill>
                  <a:srgbClr val="003399"/>
                </a:solidFill>
                <a:latin typeface="+mn-lt"/>
              </a:rPr>
            </a:br>
            <a:r>
              <a:rPr lang="pl-PL" sz="2000" b="1" dirty="0" smtClean="0">
                <a:solidFill>
                  <a:srgbClr val="003399"/>
                </a:solidFill>
                <a:latin typeface="+mn-lt"/>
              </a:rPr>
              <a:t>Ministerstwa Spraw Wewnętrznych</a:t>
            </a:r>
            <a:r>
              <a:rPr lang="pl-PL" sz="2000" dirty="0" smtClean="0">
                <a:solidFill>
                  <a:srgbClr val="003399"/>
                </a:solidFill>
                <a:latin typeface="+mn-lt"/>
              </a:rPr>
              <a:t> </a:t>
            </a:r>
            <a:r>
              <a:rPr lang="pl-PL" sz="2000" b="1" dirty="0" smtClean="0">
                <a:solidFill>
                  <a:srgbClr val="003399"/>
                </a:solidFill>
                <a:latin typeface="+mn-lt"/>
              </a:rPr>
              <a:t>i Administracji</a:t>
            </a:r>
            <a:r>
              <a:rPr lang="pl-PL" sz="2000" dirty="0" smtClean="0">
                <a:solidFill>
                  <a:srgbClr val="003399"/>
                </a:solidFill>
                <a:latin typeface="+mn-lt"/>
              </a:rPr>
              <a:t> </a:t>
            </a:r>
            <a:br>
              <a:rPr lang="pl-PL" sz="2000" dirty="0" smtClean="0">
                <a:solidFill>
                  <a:srgbClr val="003399"/>
                </a:solidFill>
                <a:latin typeface="+mn-lt"/>
              </a:rPr>
            </a:br>
            <a:r>
              <a:rPr lang="pl-PL" sz="2000" dirty="0" smtClean="0">
                <a:solidFill>
                  <a:srgbClr val="003399"/>
                </a:solidFill>
                <a:latin typeface="+mn-lt"/>
              </a:rPr>
              <a:t/>
            </a:r>
            <a:br>
              <a:rPr lang="pl-PL" sz="2000" dirty="0" smtClean="0">
                <a:solidFill>
                  <a:srgbClr val="003399"/>
                </a:solidFill>
                <a:latin typeface="+mn-lt"/>
              </a:rPr>
            </a:br>
            <a:r>
              <a:rPr lang="pl-PL" sz="2000" b="1" dirty="0" smtClean="0">
                <a:solidFill>
                  <a:srgbClr val="003399"/>
                </a:solidFill>
                <a:latin typeface="+mn-lt"/>
              </a:rPr>
              <a:t>www.copemswia.gov.pl</a:t>
            </a:r>
            <a:endParaRPr lang="pl-PL" sz="2000" b="1" dirty="0">
              <a:solidFill>
                <a:srgbClr val="00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223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 -NOWY</Template>
  <TotalTime>3318</TotalTime>
  <Words>466</Words>
  <Application>Microsoft Office PowerPoint</Application>
  <PresentationFormat>Panoramiczny</PresentationFormat>
  <Paragraphs>53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1_Motyw pakietu Office</vt:lpstr>
      <vt:lpstr>1_Projekt niestandardowy</vt:lpstr>
      <vt:lpstr>2_Motyw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MPiPS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S.C. FEAD</dc:title>
  <dc:creator>Zbigniew Mrozik</dc:creator>
  <cp:lastModifiedBy>Anna Zmysłowska</cp:lastModifiedBy>
  <cp:revision>308</cp:revision>
  <cp:lastPrinted>2017-07-10T12:12:16Z</cp:lastPrinted>
  <dcterms:created xsi:type="dcterms:W3CDTF">2013-04-15T10:36:23Z</dcterms:created>
  <dcterms:modified xsi:type="dcterms:W3CDTF">2019-04-16T08:53:29Z</dcterms:modified>
</cp:coreProperties>
</file>