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89" r:id="rId2"/>
    <p:sldMasterId id="2147483693" r:id="rId3"/>
  </p:sldMasterIdLst>
  <p:notesMasterIdLst>
    <p:notesMasterId r:id="rId15"/>
  </p:notesMasterIdLst>
  <p:handoutMasterIdLst>
    <p:handoutMasterId r:id="rId16"/>
  </p:handoutMasterIdLst>
  <p:sldIdLst>
    <p:sldId id="320" r:id="rId4"/>
    <p:sldId id="337" r:id="rId5"/>
    <p:sldId id="351" r:id="rId6"/>
    <p:sldId id="339" r:id="rId7"/>
    <p:sldId id="352" r:id="rId8"/>
    <p:sldId id="358" r:id="rId9"/>
    <p:sldId id="341" r:id="rId10"/>
    <p:sldId id="353" r:id="rId11"/>
    <p:sldId id="354" r:id="rId12"/>
    <p:sldId id="357" r:id="rId13"/>
    <p:sldId id="334" r:id="rId14"/>
  </p:sldIdLst>
  <p:sldSz cx="12192000" cy="6858000"/>
  <p:notesSz cx="6669088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8561" autoAdjust="0"/>
  </p:normalViewPr>
  <p:slideViewPr>
    <p:cSldViewPr>
      <p:cViewPr varScale="1">
        <p:scale>
          <a:sx n="109" d="100"/>
          <a:sy n="109" d="100"/>
        </p:scale>
        <p:origin x="55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DECD8-58E0-48D0-AA4C-BB0B423158A4}" type="datetimeFigureOut">
              <a:rPr lang="pl-PL" smtClean="0"/>
              <a:t>2017-12-04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632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6866" y="9428632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50E55-DEC0-4469-A747-A32EB5A751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56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89938" cy="49633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9" y="1"/>
            <a:ext cx="2889938" cy="49633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142B3936-5089-4FFA-BB89-29EC3976BB11}" type="datetimeFigureOut">
              <a:rPr lang="sv-SE" smtClean="0"/>
              <a:pPr/>
              <a:t>2017-12-04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00" y="744538"/>
            <a:ext cx="66182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10" y="4715153"/>
            <a:ext cx="5335270" cy="4466988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889938" cy="496333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9" y="9428584"/>
            <a:ext cx="2889938" cy="496333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152A67CD-A179-43FE-8514-8BFE5F8407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2609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92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46396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3117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7958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66778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6774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7036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9501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43893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77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715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392" y="928722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400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419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60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51318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2933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403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515818"/>
            <a:ext cx="4079040" cy="2336863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1" y="3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4" name="Prostokąt 12"/>
          <p:cNvSpPr/>
          <p:nvPr userDrawn="1"/>
        </p:nvSpPr>
        <p:spPr>
          <a:xfrm>
            <a:off x="-4762" y="0"/>
            <a:ext cx="3362327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527" y="5610434"/>
            <a:ext cx="3512824" cy="750107"/>
          </a:xfrm>
          <a:prstGeom prst="rect">
            <a:avLst/>
          </a:prstGeom>
        </p:spPr>
      </p:pic>
      <p:sp>
        <p:nvSpPr>
          <p:cNvPr id="11" name="Prostokąt 12"/>
          <p:cNvSpPr/>
          <p:nvPr userDrawn="1"/>
        </p:nvSpPr>
        <p:spPr>
          <a:xfrm flipV="1">
            <a:off x="-513" y="6208859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7" name="Prostokąt 12"/>
          <p:cNvSpPr/>
          <p:nvPr userDrawn="1"/>
        </p:nvSpPr>
        <p:spPr>
          <a:xfrm flipV="1">
            <a:off x="-4763" y="6530395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</p:spTree>
    <p:extLst>
      <p:ext uri="{BB962C8B-B14F-4D97-AF65-F5344CB8AC3E}">
        <p14:creationId xmlns:p14="http://schemas.microsoft.com/office/powerpoint/2010/main" val="23677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2" r:id="rId3"/>
    <p:sldLayoutId id="2147483680" r:id="rId4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025" b="1" i="0" kern="1200" cap="small" baseline="0">
          <a:solidFill>
            <a:srgbClr val="003399"/>
          </a:solidFill>
          <a:latin typeface="+mn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5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3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4" y="6768099"/>
            <a:ext cx="3362327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pic>
        <p:nvPicPr>
          <p:cNvPr id="17" name="Obraz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88" y="271811"/>
            <a:ext cx="1633512" cy="348810"/>
          </a:xfrm>
          <a:prstGeom prst="rect">
            <a:avLst/>
          </a:prstGeom>
        </p:spPr>
      </p:pic>
      <p:sp>
        <p:nvSpPr>
          <p:cNvPr id="18" name="pole tekstowe 17"/>
          <p:cNvSpPr txBox="1"/>
          <p:nvPr userDrawn="1"/>
        </p:nvSpPr>
        <p:spPr>
          <a:xfrm>
            <a:off x="11136560" y="6475284"/>
            <a:ext cx="86409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350" dirty="0">
                <a:solidFill>
                  <a:schemeClr val="bg1"/>
                </a:solidFill>
                <a:latin typeface="+mn-lt"/>
              </a:rPr>
              <a:t> </a:t>
            </a:r>
            <a:fld id="{29E4527B-2628-4723-925A-D3CE2F8FC789}" type="slidenum">
              <a:rPr lang="pl-PL" sz="135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pl-PL" sz="135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144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515818"/>
            <a:ext cx="4079040" cy="2336863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9" name="Prostokąt 8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0" name="Prostokąt 12"/>
          <p:cNvSpPr/>
          <p:nvPr userDrawn="1"/>
        </p:nvSpPr>
        <p:spPr>
          <a:xfrm>
            <a:off x="1" y="3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1" name="Prostokąt 12"/>
          <p:cNvSpPr/>
          <p:nvPr userDrawn="1"/>
        </p:nvSpPr>
        <p:spPr>
          <a:xfrm>
            <a:off x="-4762" y="0"/>
            <a:ext cx="3362327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pic>
        <p:nvPicPr>
          <p:cNvPr id="12" name="Obraz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527" y="5610434"/>
            <a:ext cx="3512824" cy="750107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 flipV="1">
            <a:off x="-513" y="6208859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4" name="Prostokąt 12"/>
          <p:cNvSpPr/>
          <p:nvPr userDrawn="1"/>
        </p:nvSpPr>
        <p:spPr>
          <a:xfrm flipV="1">
            <a:off x="-4763" y="6530395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</p:spTree>
    <p:extLst>
      <p:ext uri="{BB962C8B-B14F-4D97-AF65-F5344CB8AC3E}">
        <p14:creationId xmlns:p14="http://schemas.microsoft.com/office/powerpoint/2010/main" val="31532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1"/>
          <p:cNvSpPr txBox="1">
            <a:spLocks/>
          </p:cNvSpPr>
          <p:nvPr/>
        </p:nvSpPr>
        <p:spPr>
          <a:xfrm>
            <a:off x="623392" y="2924944"/>
            <a:ext cx="11421828" cy="237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cap="small" baseline="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/>
            <a:r>
              <a:rPr lang="pl-PL" sz="4600" spc="-150" dirty="0"/>
              <a:t>FUNDUSZ AZYLU, MIGRACJI I INTEGRACJI</a:t>
            </a:r>
          </a:p>
          <a:p>
            <a:pPr algn="r" fontAlgn="auto">
              <a:spcAft>
                <a:spcPts val="0"/>
              </a:spcAft>
              <a:defRPr/>
            </a:pPr>
            <a:endParaRPr lang="pl-PL" sz="3200" dirty="0"/>
          </a:p>
          <a:p>
            <a:pPr algn="r" fontAlgn="auto">
              <a:spcAft>
                <a:spcPts val="0"/>
              </a:spcAft>
              <a:defRPr/>
            </a:pPr>
            <a:r>
              <a:rPr lang="pl-PL" sz="3200" dirty="0"/>
              <a:t>RAPORTOWANIE I FORMULARZ WSKAŹNIKÓW</a:t>
            </a:r>
          </a:p>
          <a:p>
            <a:pPr algn="r" fontAlgn="auto">
              <a:spcAft>
                <a:spcPts val="0"/>
              </a:spcAft>
              <a:defRPr/>
            </a:pPr>
            <a:endParaRPr lang="pl-PL" sz="3200" dirty="0"/>
          </a:p>
          <a:p>
            <a:pPr algn="r">
              <a:defRPr/>
            </a:pPr>
            <a:r>
              <a:rPr lang="pl-PL" sz="3200" dirty="0"/>
              <a:t>SZKOLENIE DLA BENEFICJENTÓW</a:t>
            </a:r>
            <a:r>
              <a:rPr lang="pl-PL" sz="3200" dirty="0">
                <a:solidFill>
                  <a:prstClr val="black"/>
                </a:solidFill>
              </a:rPr>
              <a:t/>
            </a:r>
            <a:br>
              <a:rPr lang="pl-PL" sz="3200" dirty="0">
                <a:solidFill>
                  <a:prstClr val="black"/>
                </a:solidFill>
              </a:rPr>
            </a:br>
            <a:endParaRPr lang="pl-PL" dirty="0"/>
          </a:p>
        </p:txBody>
      </p:sp>
      <p:sp>
        <p:nvSpPr>
          <p:cNvPr id="5" name="Symbol zastępczy tytułu 1"/>
          <p:cNvSpPr txBox="1">
            <a:spLocks/>
          </p:cNvSpPr>
          <p:nvPr/>
        </p:nvSpPr>
        <p:spPr>
          <a:xfrm>
            <a:off x="376472" y="5394656"/>
            <a:ext cx="4277008" cy="461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bg1"/>
                </a:solidFill>
                <a:latin typeface="+mn-lt"/>
              </a:rPr>
              <a:t>Toruń, 5 - 6 grudnia 2017 r.</a:t>
            </a:r>
          </a:p>
        </p:txBody>
      </p:sp>
    </p:spTree>
    <p:extLst>
      <p:ext uri="{BB962C8B-B14F-4D97-AF65-F5344CB8AC3E}">
        <p14:creationId xmlns:p14="http://schemas.microsoft.com/office/powerpoint/2010/main" val="2678055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317386" y="1844824"/>
            <a:ext cx="10343627" cy="4176464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 Zasada ta dotyczy rozliczenia projektu pod względem finansowym w zależności od stopnia osiągnięcia założeń merytorycznych określonych w formularzu wniosku o dofinansowanie i załącznikach </a:t>
            </a:r>
          </a:p>
          <a:p>
            <a:pPr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endParaRPr lang="pl-PL" sz="1100" dirty="0"/>
          </a:p>
          <a:p>
            <a:pPr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 Stan osiągnięcia wskaźników projektu weryfikowany jest przez OD na etapie sprawdzania raportu końcowego</a:t>
            </a:r>
          </a:p>
          <a:p>
            <a:pPr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endParaRPr lang="pl-PL" sz="1100" dirty="0"/>
          </a:p>
          <a:p>
            <a:pPr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 Zastosowanie reguły proporcjonalności ma miejsce pod warunkiem, że nieosiągnięcie założeń merytorycznych projektu wynika z przyczyn leżących po stronie Beneficjenta</a:t>
            </a:r>
          </a:p>
          <a:p>
            <a:pPr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endParaRPr lang="pl-PL" sz="1100" dirty="0"/>
          </a:p>
          <a:p>
            <a:pPr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 Nieosiągnięcie celów projektu może skutkować obniżeniem kwoty dofinansowania. Regule proporcjonalności podlega też kategoria kosztów pośrednich 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ZASADA PROPORCJONALNOŚCI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6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247900" y="2005461"/>
            <a:ext cx="7772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solidFill>
                  <a:srgbClr val="003399"/>
                </a:solidFill>
                <a:latin typeface="+mn-lt"/>
              </a:rPr>
              <a:t>Dziękujemy za uwagę</a:t>
            </a:r>
          </a:p>
          <a:p>
            <a:pPr algn="ctr"/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247900" y="35560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3399"/>
                </a:solidFill>
                <a:latin typeface="+mn-lt"/>
              </a:rPr>
              <a:t>Centrum Obsługi Projektów Europejskich </a:t>
            </a:r>
            <a:r>
              <a:rPr lang="pl-PL" sz="2000" dirty="0">
                <a:solidFill>
                  <a:srgbClr val="003399"/>
                </a:solidFill>
                <a:latin typeface="+mn-lt"/>
              </a:rPr>
              <a:t/>
            </a:r>
            <a:br>
              <a:rPr lang="pl-PL" sz="2000" dirty="0">
                <a:solidFill>
                  <a:srgbClr val="003399"/>
                </a:solidFill>
                <a:latin typeface="+mn-lt"/>
              </a:rPr>
            </a:br>
            <a:r>
              <a:rPr lang="pl-PL" sz="2000" b="1" dirty="0">
                <a:solidFill>
                  <a:srgbClr val="003399"/>
                </a:solidFill>
                <a:latin typeface="+mn-lt"/>
              </a:rPr>
              <a:t>Ministerstwa Spraw Wewnętrznych</a:t>
            </a:r>
            <a:r>
              <a:rPr lang="pl-PL" sz="2000" dirty="0">
                <a:solidFill>
                  <a:srgbClr val="003399"/>
                </a:solidFill>
                <a:latin typeface="+mn-lt"/>
              </a:rPr>
              <a:t> </a:t>
            </a:r>
            <a:r>
              <a:rPr lang="pl-PL" sz="2000" b="1" dirty="0">
                <a:solidFill>
                  <a:srgbClr val="003399"/>
                </a:solidFill>
                <a:latin typeface="+mn-lt"/>
              </a:rPr>
              <a:t>i Administracji</a:t>
            </a:r>
            <a:r>
              <a:rPr lang="pl-PL" sz="2000" dirty="0">
                <a:solidFill>
                  <a:srgbClr val="003399"/>
                </a:solidFill>
                <a:latin typeface="+mn-lt"/>
              </a:rPr>
              <a:t> </a:t>
            </a:r>
            <a:br>
              <a:rPr lang="pl-PL" sz="2000" dirty="0">
                <a:solidFill>
                  <a:srgbClr val="003399"/>
                </a:solidFill>
                <a:latin typeface="+mn-lt"/>
              </a:rPr>
            </a:br>
            <a:r>
              <a:rPr lang="pl-PL" sz="2000" dirty="0">
                <a:solidFill>
                  <a:srgbClr val="003399"/>
                </a:solidFill>
                <a:latin typeface="+mn-lt"/>
              </a:rPr>
              <a:t/>
            </a:r>
            <a:br>
              <a:rPr lang="pl-PL" sz="2000" dirty="0">
                <a:solidFill>
                  <a:srgbClr val="003399"/>
                </a:solidFill>
                <a:latin typeface="+mn-lt"/>
              </a:rPr>
            </a:br>
            <a:r>
              <a:rPr lang="pl-PL" sz="2000" b="1" dirty="0">
                <a:solidFill>
                  <a:srgbClr val="003399"/>
                </a:solidFill>
                <a:latin typeface="+mn-lt"/>
              </a:rPr>
              <a:t>www.copemswia.gov.pl</a:t>
            </a:r>
          </a:p>
        </p:txBody>
      </p:sp>
    </p:spTree>
    <p:extLst>
      <p:ext uri="{BB962C8B-B14F-4D97-AF65-F5344CB8AC3E}">
        <p14:creationId xmlns:p14="http://schemas.microsoft.com/office/powerpoint/2010/main" val="217223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9" y="1846835"/>
            <a:ext cx="10343627" cy="388796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Cel: bieżąca kontrola realizacji projektu i wydatkowania budżetu, co umożliwia </a:t>
            </a:r>
            <a:r>
              <a:rPr lang="pl-PL" sz="2400" dirty="0" smtClean="0"/>
              <a:t>końcowe </a:t>
            </a:r>
            <a:r>
              <a:rPr lang="pl-PL" sz="2400" dirty="0"/>
              <a:t>rozliczenie projektu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11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Rodzaje raportów:</a:t>
            </a:r>
          </a:p>
          <a:p>
            <a:pPr marL="523875" lvl="1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175" dirty="0"/>
              <a:t>Raport wstępny (jeśli dotyczy)</a:t>
            </a:r>
          </a:p>
          <a:p>
            <a:pPr marL="523875" lvl="1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175" dirty="0"/>
              <a:t>Raporty kwartalne</a:t>
            </a:r>
          </a:p>
          <a:p>
            <a:pPr marL="523875" lvl="1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175" dirty="0">
                <a:solidFill>
                  <a:schemeClr val="bg1">
                    <a:lumMod val="50000"/>
                  </a:schemeClr>
                </a:solidFill>
              </a:rPr>
              <a:t>Raporty </a:t>
            </a:r>
            <a:r>
              <a:rPr lang="pl-PL" sz="2175" dirty="0" smtClean="0">
                <a:solidFill>
                  <a:schemeClr val="bg1">
                    <a:lumMod val="50000"/>
                  </a:schemeClr>
                </a:solidFill>
              </a:rPr>
              <a:t>dodatkowe (nie dotyczy)</a:t>
            </a:r>
            <a:endParaRPr lang="pl-PL" sz="2175" dirty="0">
              <a:solidFill>
                <a:schemeClr val="bg1">
                  <a:lumMod val="50000"/>
                </a:schemeClr>
              </a:solidFill>
            </a:endParaRPr>
          </a:p>
          <a:p>
            <a:pPr marL="523875" lvl="1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175" dirty="0">
                <a:solidFill>
                  <a:schemeClr val="bg1">
                    <a:lumMod val="50000"/>
                  </a:schemeClr>
                </a:solidFill>
              </a:rPr>
              <a:t>Raporty </a:t>
            </a:r>
            <a:r>
              <a:rPr lang="pl-PL" sz="2175" dirty="0" err="1">
                <a:solidFill>
                  <a:schemeClr val="bg1">
                    <a:lumMod val="50000"/>
                  </a:schemeClr>
                </a:solidFill>
              </a:rPr>
              <a:t>końcoworoczne</a:t>
            </a:r>
            <a:r>
              <a:rPr lang="pl-PL" sz="2175" dirty="0">
                <a:solidFill>
                  <a:schemeClr val="bg1">
                    <a:lumMod val="50000"/>
                  </a:schemeClr>
                </a:solidFill>
              </a:rPr>
              <a:t> - część finansowa raportu kwartalnego dotycząca wydatkowania do dnia 31. grudnia </a:t>
            </a:r>
            <a:r>
              <a:rPr lang="pl-PL" sz="2175" dirty="0" smtClean="0">
                <a:solidFill>
                  <a:schemeClr val="bg1">
                    <a:lumMod val="50000"/>
                  </a:schemeClr>
                </a:solidFill>
              </a:rPr>
              <a:t>(nie </a:t>
            </a:r>
            <a:r>
              <a:rPr lang="pl-PL" sz="2175" dirty="0">
                <a:solidFill>
                  <a:schemeClr val="bg1">
                    <a:lumMod val="50000"/>
                  </a:schemeClr>
                </a:solidFill>
              </a:rPr>
              <a:t>dotyczy)</a:t>
            </a:r>
          </a:p>
          <a:p>
            <a:pPr marL="523875" lvl="1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175" dirty="0"/>
              <a:t>Raport końcowy</a:t>
            </a:r>
          </a:p>
          <a:p>
            <a:pPr marL="257175" lvl="1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195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SYSTEM RAPORTOWANIA</a:t>
            </a:r>
          </a:p>
        </p:txBody>
      </p:sp>
    </p:spTree>
    <p:extLst>
      <p:ext uri="{BB962C8B-B14F-4D97-AF65-F5344CB8AC3E}">
        <p14:creationId xmlns:p14="http://schemas.microsoft.com/office/powerpoint/2010/main" val="1426956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9" y="2060848"/>
            <a:ext cx="10343627" cy="388796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Wzór raportu jest załącznikiem do </a:t>
            </a:r>
            <a:r>
              <a:rPr lang="pl-PL" sz="2400" i="1" dirty="0"/>
              <a:t>Podręcznika dla Beneficjenta 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10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Każdy raport składa się z części merytorycznej oraz finansowej</a:t>
            </a:r>
          </a:p>
          <a:p>
            <a:pPr marL="257175" lvl="1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195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SYSTEM RAPORTOWANIA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0C7DBBF9-A595-4F5D-A9F6-B1A5800D4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83938"/>
              </p:ext>
            </p:extLst>
          </p:nvPr>
        </p:nvGraphicFramePr>
        <p:xfrm>
          <a:off x="1301707" y="3573016"/>
          <a:ext cx="8128000" cy="1747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98053141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1749141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200" dirty="0">
                          <a:solidFill>
                            <a:schemeClr val="tx1"/>
                          </a:solidFill>
                        </a:rPr>
                        <a:t>CZĘŚĆ MERYTORYCZNA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dirty="0">
                          <a:solidFill>
                            <a:schemeClr val="tx1"/>
                          </a:solidFill>
                        </a:rPr>
                        <a:t>CZĘŚĆ FINANSOWA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789087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RAPORT – FORMULARZ CZĘŚCI MERYTORYCZNEJ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ZESTAWIENIE WYDATKÓW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24910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POŚWIADCZENIA WYDATKÓW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2430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FORMULARZ WSKAŹNIKÓW</a:t>
                      </a:r>
                    </a:p>
                    <a:p>
                      <a:pPr algn="ctr"/>
                      <a:endParaRPr lang="pl-PL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ZAKTUALIZOWANY HARMONOGRAM WYDATKOWANIA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5828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13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1271464" y="1838673"/>
            <a:ext cx="10513168" cy="4326631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1A3100A1-56BE-4E16-B172-CC75CF4EC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195161"/>
              </p:ext>
            </p:extLst>
          </p:nvPr>
        </p:nvGraphicFramePr>
        <p:xfrm>
          <a:off x="587388" y="1193061"/>
          <a:ext cx="11017224" cy="494108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202866">
                  <a:extLst>
                    <a:ext uri="{9D8B030D-6E8A-4147-A177-3AD203B41FA5}">
                      <a16:colId xmlns:a16="http://schemas.microsoft.com/office/drawing/2014/main" xmlns="" val="3187538686"/>
                    </a:ext>
                  </a:extLst>
                </a:gridCol>
                <a:gridCol w="2213868">
                  <a:extLst>
                    <a:ext uri="{9D8B030D-6E8A-4147-A177-3AD203B41FA5}">
                      <a16:colId xmlns:a16="http://schemas.microsoft.com/office/drawing/2014/main" xmlns="" val="1395098954"/>
                    </a:ext>
                  </a:extLst>
                </a:gridCol>
                <a:gridCol w="2370795">
                  <a:extLst>
                    <a:ext uri="{9D8B030D-6E8A-4147-A177-3AD203B41FA5}">
                      <a16:colId xmlns:a16="http://schemas.microsoft.com/office/drawing/2014/main" xmlns="" val="3808283147"/>
                    </a:ext>
                  </a:extLst>
                </a:gridCol>
                <a:gridCol w="2510253">
                  <a:extLst>
                    <a:ext uri="{9D8B030D-6E8A-4147-A177-3AD203B41FA5}">
                      <a16:colId xmlns:a16="http://schemas.microsoft.com/office/drawing/2014/main" xmlns="" val="4118820231"/>
                    </a:ext>
                  </a:extLst>
                </a:gridCol>
                <a:gridCol w="2719442">
                  <a:extLst>
                    <a:ext uri="{9D8B030D-6E8A-4147-A177-3AD203B41FA5}">
                      <a16:colId xmlns:a16="http://schemas.microsoft.com/office/drawing/2014/main" xmlns="" val="2765581656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cap="small" baseline="0" dirty="0">
                          <a:solidFill>
                            <a:schemeClr val="tx1"/>
                          </a:solidFill>
                          <a:effectLst/>
                        </a:rPr>
                        <a:t>Raport</a:t>
                      </a:r>
                      <a:endParaRPr lang="pl-PL" sz="1600" b="1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cap="small" baseline="0" dirty="0">
                          <a:solidFill>
                            <a:schemeClr val="tx1"/>
                          </a:solidFill>
                          <a:effectLst/>
                        </a:rPr>
                        <a:t>Rozpoczęcie realizacji projektu przed miesiącem podpisania umowy finansowej</a:t>
                      </a:r>
                      <a:endParaRPr lang="pl-PL" sz="1600" b="1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cap="small" baseline="0" dirty="0">
                          <a:solidFill>
                            <a:schemeClr val="tx1"/>
                          </a:solidFill>
                          <a:effectLst/>
                        </a:rPr>
                        <a:t>Rozpoczęcie realizacji projektu w miesiącu, w którym podpisano umowę finansową </a:t>
                      </a:r>
                      <a:endParaRPr lang="pl-PL" sz="1600" b="1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cap="small" baseline="0" dirty="0">
                          <a:solidFill>
                            <a:schemeClr val="tx1"/>
                          </a:solidFill>
                          <a:effectLst/>
                        </a:rPr>
                        <a:t>Rozpoczęcie realizacji projektu po miesiącu, w którym podpisano umowę finansową</a:t>
                      </a:r>
                      <a:endParaRPr lang="pl-PL" sz="1600" b="1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cap="small" baseline="0" dirty="0">
                          <a:solidFill>
                            <a:schemeClr val="tx1"/>
                          </a:solidFill>
                          <a:effectLst/>
                        </a:rPr>
                        <a:t>Termin</a:t>
                      </a:r>
                      <a:endParaRPr lang="pl-PL" sz="1600" b="1" cap="smal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extLst>
                  <a:ext uri="{0D108BD9-81ED-4DB2-BD59-A6C34878D82A}">
                    <a16:rowId xmlns:a16="http://schemas.microsoft.com/office/drawing/2014/main" xmlns="" val="3162281123"/>
                  </a:ext>
                </a:extLst>
              </a:tr>
              <a:tr h="1265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Wstępny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dirty="0">
                          <a:effectLst/>
                        </a:rPr>
                        <a:t>Od początku realizacji projektu do końca miesiąca poprzedzającego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dirty="0">
                          <a:effectLst/>
                        </a:rPr>
                        <a:t>miesiąc podpisania umowy finansowej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dirty="0">
                          <a:effectLst/>
                        </a:rPr>
                        <a:t>Nie dotyczy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pl-PL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dirty="0">
                          <a:effectLst/>
                        </a:rPr>
                        <a:t>28 dni kalendarzowych od upłynięcia pierwszego i kolejnych kwartałów realizacji projektu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3653045"/>
                  </a:ext>
                </a:extLst>
              </a:tr>
              <a:tr h="738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Kwartalne 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dirty="0">
                          <a:effectLst/>
                        </a:rPr>
                        <a:t>Co kwartał, od miesiąca podpisania umowy finansowej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pl-PL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pl-PL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pl-PL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9826025"/>
                  </a:ext>
                </a:extLst>
              </a:tr>
              <a:tr h="421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Końcowy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dirty="0">
                          <a:effectLst/>
                        </a:rPr>
                        <a:t>Dotyczy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pl-PL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pl-PL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pl-PL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245165"/>
                  </a:ext>
                </a:extLst>
              </a:tr>
              <a:tr h="949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Końcowo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roczny-cz</a:t>
                      </a:r>
                      <a:r>
                        <a:rPr lang="pl-PL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. finansowa</a:t>
                      </a:r>
                      <a:endParaRPr lang="pl-PL" sz="16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Jeżeli kwartał realizacji projektu nie kończy się 31 </a:t>
                      </a:r>
                      <a:r>
                        <a:rPr lang="pl-PL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grudnia</a:t>
                      </a:r>
                      <a:r>
                        <a:rPr lang="pl-PL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Nie dotyczy</a:t>
                      </a:r>
                      <a:endParaRPr lang="pl-PL" sz="16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40794" marR="407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pl-PL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pl-PL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l-PL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14 dni kalendarzowych po zakończeniu roku</a:t>
                      </a:r>
                      <a:endParaRPr lang="pl-PL" sz="16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794" marR="4079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058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998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9" y="1700213"/>
            <a:ext cx="10343626" cy="45371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>
              <a:solidFill>
                <a:srgbClr val="FF0000"/>
              </a:solidFill>
            </a:endParaRP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/>
          </a:p>
          <a:p>
            <a:pPr marL="0" indent="0" algn="just">
              <a:buNone/>
              <a:defRPr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827" y="980728"/>
            <a:ext cx="6755950" cy="541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546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9" y="1700213"/>
            <a:ext cx="10343626" cy="45371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Raporty i skany ewentualnych załączników należy składać w wersji elektronicznej do Organu Delegowanego – COPE MSWiA, podpisane cyfrowo:</a:t>
            </a:r>
          </a:p>
          <a:p>
            <a:pPr marL="523875" lvl="1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175" dirty="0"/>
              <a:t>Opatrzone bezpiecznym podpisem elektronicznym weryfikowanym za pomocą ważnego kwalifikowanego certyfikatu, lub</a:t>
            </a:r>
          </a:p>
          <a:p>
            <a:pPr marL="523875" lvl="1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175" dirty="0"/>
              <a:t>podpisem potwierdzonym profilem zaufanym </a:t>
            </a:r>
            <a:r>
              <a:rPr lang="pl-PL" sz="2175" dirty="0" err="1"/>
              <a:t>ePUAP</a:t>
            </a:r>
            <a:endParaRPr lang="pl-PL" sz="2175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1100" dirty="0">
              <a:solidFill>
                <a:srgbClr val="FF0000"/>
              </a:solidFill>
            </a:endParaRP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W celach archiwizacyjnych i kontroli Beneficjent przechowuje kopie przekazanych raportów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11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Przekazane raporty są weryfikowane w terminie 21 dni kalendarzowych od dnia wpłynięcia do OD. Termin weryfikacji dotyczy każdej ich wersji.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>
              <a:solidFill>
                <a:srgbClr val="FF0000"/>
              </a:solidFill>
            </a:endParaRP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/>
          </a:p>
          <a:p>
            <a:pPr marL="0" indent="0" algn="just">
              <a:buNone/>
              <a:defRPr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rgbClr val="6585CF">
                    <a:lumMod val="50000"/>
                  </a:srgbClr>
                </a:solidFill>
                <a:latin typeface="Arial"/>
              </a:rPr>
              <a:t>WAŻNE INFORMACJE: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245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9" y="1844824"/>
            <a:ext cx="10343627" cy="417646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Część merytoryczna raportu weryfikowana jest w Zespole Azylu, Migracji i Integracji  (także kwalifikowalność merytoryczna wydatków), część finansowa w Zespole Rozliczeń i Kontroli Finansowych</a:t>
            </a:r>
          </a:p>
          <a:p>
            <a:pPr marL="523875" lvl="1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1100" dirty="0">
              <a:solidFill>
                <a:srgbClr val="FF0000"/>
              </a:solidFill>
            </a:endParaRP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Zgodnie z zapisami Porozumienia Finansowego, w przypadku jakichkolwiek wątpliwości w trakcie weryfikacji, OD może zażądać od Beneficjenta przekazania dodatkowych wyjaśnień, uzupełnienia dokumentów lub przesłania innych dodatkowych załączników – w przypadku braku odpowiedzi Beneficjenta po otrzymaniu drugiego pisma dot. danej uwagi, nieprawidłowo udokumentowane wydatki zostaną uznane za niekwalifikowane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11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Pracownicy OD odpowiedzialni za weryfikację sporządzają pismo zawierające ew. uwagi i wątpliwości, lub w przypadku ich braku zatwierdzają raport kwartalny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rgbClr val="6585CF">
                    <a:lumMod val="50000"/>
                  </a:srgbClr>
                </a:solidFill>
                <a:latin typeface="Arial"/>
              </a:rPr>
              <a:t>WERYFIKACJA I ZATWIERDZANIE RAPORTÓW: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876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2060849"/>
            <a:ext cx="10343627" cy="4176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FORMULARZ WSKAŹNIKÓW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1703511"/>
            <a:ext cx="11139230" cy="453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15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317386" y="1844824"/>
            <a:ext cx="10343627" cy="417646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 Formularz powinien zawierać wskaźniki wyliczone za dany okres i narastająco – sumując wartości od początku realizacji projektu</a:t>
            </a:r>
          </a:p>
          <a:p>
            <a:pPr marL="0" indent="0"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None/>
            </a:pPr>
            <a:endParaRPr lang="pl-PL" sz="1000" dirty="0"/>
          </a:p>
          <a:p>
            <a:pPr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 Dobrą praktyką jest stosowanie elektronicznej bazy danych wskaźników, w której odnotowuje się zarówno unikalnych beneficjentów ostatecznych projektu, jak i poszczególne wartości dla wskaźników dodatkowych</a:t>
            </a:r>
          </a:p>
          <a:p>
            <a:pPr marL="0" indent="0"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None/>
            </a:pPr>
            <a:endParaRPr lang="pl-PL" sz="1000" dirty="0"/>
          </a:p>
          <a:p>
            <a:pPr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 Lider projektu i partnerzy powinni stosować jednolitą metodologię zliczania </a:t>
            </a:r>
            <a:r>
              <a:rPr lang="pl-PL" sz="2400" dirty="0" smtClean="0"/>
              <a:t>wskaźników</a:t>
            </a:r>
          </a:p>
          <a:p>
            <a:pPr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endParaRPr lang="pl-PL" sz="1100" dirty="0" smtClean="0"/>
          </a:p>
          <a:p>
            <a:pPr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 We wskaźnikach głównych dotyczących liczby osób należących do grup docelowych, każdy beneficjent liczy się tylko raz. Zasada ta nie dotyczy wskaźników dodatkowych</a:t>
            </a:r>
            <a:endParaRPr lang="pl-PL" sz="2400" dirty="0"/>
          </a:p>
          <a:p>
            <a:pPr marL="0" indent="0"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None/>
            </a:pPr>
            <a:endParaRPr lang="pl-PL" sz="1000" dirty="0"/>
          </a:p>
          <a:p>
            <a:pPr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 Nieosiągnięcie zakładanych wartości wskaźników może skutkować obniżeniem wartości dofinansowania – reguła proporcjonalności</a:t>
            </a:r>
          </a:p>
          <a:p>
            <a:pPr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FORMULARZ WSKAŹNIKÓW</a:t>
            </a:r>
          </a:p>
        </p:txBody>
      </p:sp>
    </p:spTree>
    <p:extLst>
      <p:ext uri="{BB962C8B-B14F-4D97-AF65-F5344CB8AC3E}">
        <p14:creationId xmlns:p14="http://schemas.microsoft.com/office/powerpoint/2010/main" val="390113503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-NOWY</Template>
  <TotalTime>3200</TotalTime>
  <Words>563</Words>
  <Application>Microsoft Office PowerPoint</Application>
  <PresentationFormat>Panoramiczny</PresentationFormat>
  <Paragraphs>84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1_Motyw pakietu Office</vt:lpstr>
      <vt:lpstr>1_Projekt niestandardowy</vt:lpstr>
      <vt:lpstr>2_Motyw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MPiPS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S.C. FEAD</dc:title>
  <dc:creator>Zbigniew Mrozik</dc:creator>
  <cp:lastModifiedBy>Agniszka Sitko</cp:lastModifiedBy>
  <cp:revision>300</cp:revision>
  <cp:lastPrinted>2017-12-04T08:51:54Z</cp:lastPrinted>
  <dcterms:created xsi:type="dcterms:W3CDTF">2013-04-15T10:36:23Z</dcterms:created>
  <dcterms:modified xsi:type="dcterms:W3CDTF">2017-12-04T08:59:58Z</dcterms:modified>
</cp:coreProperties>
</file>