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3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94B4-1768-4F89-9DB3-934A221FB5EB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22CF2-AD7D-47B2-A6FF-21CC70B267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76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18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35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42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25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336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21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938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458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8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51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611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4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6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62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41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99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B8F5D6-31B5-4C99-8F48-E51F47CF5651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98896E-E29C-4E00-BDAC-AEE2DFF060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51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09396" y="2335344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aspekty przygotowania i realizacji projektów wspieranych ze środków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FBW: </a:t>
            </a:r>
            <a:b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trwałość projektu oraz </a:t>
            </a:r>
            <a:b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służące również celom niezwiązanym z Funduszem (zasada </a:t>
            </a:r>
            <a:r>
              <a:rPr lang="pl-PL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mixed</a:t>
            </a: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l-P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27" y="536650"/>
            <a:ext cx="2051389" cy="170949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61" y="992295"/>
            <a:ext cx="4663440" cy="8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3642" y="265924"/>
            <a:ext cx="10018713" cy="108701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Jak obliczyć proporcję </a:t>
            </a:r>
            <a:br>
              <a:rPr lang="pl-PL" b="1" dirty="0" smtClean="0"/>
            </a:br>
            <a:r>
              <a:rPr lang="pl-PL" b="1" dirty="0" smtClean="0"/>
              <a:t>zgodnie z zasadą </a:t>
            </a:r>
            <a:r>
              <a:rPr lang="pl-PL" b="1" i="1" dirty="0" err="1" smtClean="0"/>
              <a:t>mixed</a:t>
            </a:r>
            <a:r>
              <a:rPr lang="pl-PL" b="1" i="1" dirty="0" smtClean="0"/>
              <a:t> </a:t>
            </a:r>
            <a:r>
              <a:rPr lang="pl-PL" b="1" i="1" dirty="0" err="1" smtClean="0"/>
              <a:t>use</a:t>
            </a:r>
            <a:r>
              <a:rPr lang="pl-PL" b="1" dirty="0" smtClean="0"/>
              <a:t>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9375" y="1541637"/>
            <a:ext cx="10515600" cy="3515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Wartość całkowita projektu: 100 000 zł.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Wykorzystanie do celów Funduszu: 60%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100 000 zł * 60% = 60 000 zł</a:t>
            </a:r>
          </a:p>
          <a:p>
            <a:pPr marL="0" indent="0">
              <a:buNone/>
            </a:pPr>
            <a:r>
              <a:rPr lang="pl-PL" dirty="0" smtClean="0"/>
              <a:t>Wkład FBW: 60 000*75%=  45 000 zł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2262" y="284585"/>
            <a:ext cx="10018713" cy="934456"/>
          </a:xfrm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Kilka wniosków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2722" y="1219041"/>
            <a:ext cx="10515600" cy="41274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Projekty takie mogą być bardzo ryzykowne – jak zagwarantować wykorzystanie rezultatów projektu zgodnie z planem</a:t>
            </a:r>
            <a:r>
              <a:rPr lang="pl-PL" dirty="0"/>
              <a:t>? </a:t>
            </a:r>
            <a:endParaRPr lang="pl-PL" dirty="0" smtClean="0"/>
          </a:p>
          <a:p>
            <a:r>
              <a:rPr lang="pl-PL" dirty="0" smtClean="0"/>
              <a:t>Dotychczas </a:t>
            </a:r>
            <a:r>
              <a:rPr lang="pl-PL" dirty="0"/>
              <a:t>niewielkie doświadczenia dot. stosowania tej zasady (będziemy uczyć się „na błędach”?)</a:t>
            </a:r>
          </a:p>
          <a:p>
            <a:r>
              <a:rPr lang="pl-PL" dirty="0" smtClean="0"/>
              <a:t>KE </a:t>
            </a:r>
            <a:r>
              <a:rPr lang="pl-PL" dirty="0" smtClean="0"/>
              <a:t>zapowiada wnikliwe kontrole takich projektów; zobowiązała państwa UE do badania wykorzystania rezultatów także kilka lat po zakończeniu realizacji projektu</a:t>
            </a:r>
          </a:p>
          <a:p>
            <a:r>
              <a:rPr lang="pl-PL" dirty="0" smtClean="0"/>
              <a:t>W miarę możliwości wskazane jest unikanie takich działań. Jeżeli jednak nie uda się ich uniknąć, bezpieczniej zaniżyć proporcję wykorzystania rezultatów projektu do celów Funduszu</a:t>
            </a:r>
            <a:r>
              <a:rPr lang="pl-PL" dirty="0" smtClean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403389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FBW </a:t>
            </a:r>
            <a:r>
              <a:rPr lang="pl-PL" sz="3100" dirty="0"/>
              <a:t>– komponent dot. granic – kontynuacja FGZ;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cele</a:t>
            </a:r>
            <a:r>
              <a:rPr lang="pl-PL" sz="3100" dirty="0"/>
              <a:t>: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- kontrola </a:t>
            </a:r>
            <a:r>
              <a:rPr lang="pl-PL" sz="3100" dirty="0"/>
              <a:t>i ochrona </a:t>
            </a:r>
            <a:r>
              <a:rPr lang="pl-PL" sz="3100" u="sng" dirty="0"/>
              <a:t>zewnętrznej granicy UE</a:t>
            </a:r>
            <a:r>
              <a:rPr lang="pl-PL" sz="3100" dirty="0"/>
              <a:t> </a:t>
            </a:r>
            <a:r>
              <a:rPr lang="pl-PL" sz="2000" dirty="0"/>
              <a:t>oraz</a:t>
            </a:r>
            <a:r>
              <a:rPr lang="pl-PL" sz="3100" dirty="0"/>
              <a:t> 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- sprawne </a:t>
            </a:r>
            <a:r>
              <a:rPr lang="pl-PL" sz="3100" dirty="0"/>
              <a:t>przekraczanie </a:t>
            </a:r>
            <a:r>
              <a:rPr lang="pl-PL" sz="3100" u="sng" dirty="0"/>
              <a:t>granic </a:t>
            </a:r>
            <a:r>
              <a:rPr lang="pl-PL" sz="3100" u="sng" dirty="0" smtClean="0"/>
              <a:t>zewnętrznych UE</a:t>
            </a:r>
            <a:br>
              <a:rPr lang="pl-PL" sz="3100" u="sng" dirty="0" smtClean="0"/>
            </a:b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Trwałość </a:t>
            </a:r>
            <a:r>
              <a:rPr lang="pl-PL" sz="3100" dirty="0"/>
              <a:t>projektu – wykorzystanie rezultatów projektu po jego zakończeniu na cele określone w projekcie – KE zobowiązała państwa członkowskie UE do starannego badania tego aspektu (ww. celów) w bieżącej perspektywie finansowej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5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algn="ctr"/>
            <a:r>
              <a:rPr lang="pl-PL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</a:t>
            </a:r>
            <a:r>
              <a:rPr lang="pl-PL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mixed</a:t>
            </a:r>
            <a:r>
              <a:rPr lang="pl-PL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pl-PL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Geneza</a:t>
            </a:r>
            <a:endParaRPr lang="pl-PL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0045" y="1306286"/>
            <a:ext cx="10515600" cy="385378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Audyt Komisji Europejskiej dot. Funduszu Granic Zewnętrznych 2007-2012 prowadzony w latach 2013-2016 (jeszcze niezamknięty) zidentyfikował wiele projektów, których rezultaty służyły także celom wykraczającym poza FGZ</a:t>
            </a:r>
          </a:p>
          <a:p>
            <a:r>
              <a:rPr lang="pl-PL" dirty="0" smtClean="0"/>
              <a:t>Projekty te były wspierane z FGZ w maksymalnej wysokości 75% wartości całkowitej</a:t>
            </a:r>
          </a:p>
          <a:p>
            <a:r>
              <a:rPr lang="pl-PL" dirty="0" smtClean="0"/>
              <a:t>KE nałożyła korekty finansowe, nakazując zmniejszenie dofinansowania FGZ proporcjonalnie do wykorzystania rezultatów projektu na cele FGZ</a:t>
            </a:r>
          </a:p>
          <a:p>
            <a:r>
              <a:rPr lang="pl-PL" dirty="0" smtClean="0"/>
              <a:t>W przypadku gdy beneficjent nie wyliczył proporcji, określała ją KE (np. 50% lub nawet 100%)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i="1" dirty="0" smtClean="0"/>
              <a:t>Budowa budynku odpraw granicznych dla podróżnych w Drogowym Przejściu Granicznym Medyka-</a:t>
            </a:r>
            <a:r>
              <a:rPr lang="pl-PL" sz="3600" b="1" i="1" dirty="0" err="1" smtClean="0"/>
              <a:t>Szeginie</a:t>
            </a:r>
            <a:r>
              <a:rPr lang="pl-PL" sz="3600" b="1" i="1" dirty="0" smtClean="0"/>
              <a:t> 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5867" y="1562099"/>
            <a:ext cx="10515600" cy="3583193"/>
          </a:xfrm>
        </p:spPr>
        <p:txBody>
          <a:bodyPr>
            <a:normAutofit/>
          </a:bodyPr>
          <a:lstStyle/>
          <a:p>
            <a:r>
              <a:rPr lang="pl-PL" dirty="0" smtClean="0"/>
              <a:t>obiekt zbudowany w ramach projektu służył Straży Granicznej i Służbie Celnej</a:t>
            </a:r>
          </a:p>
          <a:p>
            <a:r>
              <a:rPr lang="pl-PL" dirty="0" smtClean="0"/>
              <a:t>na wniosek Komisji Europejskiej beneficjent przedstawił kalkulację, z której wynikało, iż Służba Celna wykorzystywała 28,78% powierzchni budynku</a:t>
            </a:r>
          </a:p>
          <a:p>
            <a:r>
              <a:rPr lang="pl-PL" dirty="0" smtClean="0"/>
              <a:t>KE uznała część inwestycji, która służyła Służbie Celnej, za niekwalifikowaną i nałożyła korektę finansową w wysokości 28,78%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321907"/>
            <a:ext cx="10018713" cy="1286268"/>
          </a:xfrm>
        </p:spPr>
        <p:txBody>
          <a:bodyPr>
            <a:normAutofit/>
          </a:bodyPr>
          <a:lstStyle/>
          <a:p>
            <a:pPr algn="ctr"/>
            <a:r>
              <a:rPr lang="pl-PL" sz="3200" b="1" i="1" dirty="0"/>
              <a:t>Modernizacja systemu POBYT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157" y="1520890"/>
            <a:ext cx="10515600" cy="423964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zbiór rejestrów, ewidencji i wykazów </a:t>
            </a:r>
            <a:r>
              <a:rPr lang="pl-PL" dirty="0" err="1" smtClean="0"/>
              <a:t>ws</a:t>
            </a:r>
            <a:r>
              <a:rPr lang="pl-PL" dirty="0" smtClean="0"/>
              <a:t>. cudzoziemców</a:t>
            </a:r>
          </a:p>
          <a:p>
            <a:r>
              <a:rPr lang="pl-PL" dirty="0" smtClean="0"/>
              <a:t>modernizowany przez </a:t>
            </a:r>
            <a:r>
              <a:rPr lang="pl-PL" dirty="0" err="1" smtClean="0"/>
              <a:t>UdSC</a:t>
            </a:r>
            <a:r>
              <a:rPr lang="pl-PL" dirty="0" smtClean="0"/>
              <a:t> w ramach FGZ</a:t>
            </a:r>
          </a:p>
          <a:p>
            <a:r>
              <a:rPr lang="pl-PL" dirty="0" smtClean="0"/>
              <a:t>zmodernizowany system (rezultat projektu) wykorzystywany do kontroli legalności przekraczania granic (cel FGZ)</a:t>
            </a:r>
          </a:p>
          <a:p>
            <a:r>
              <a:rPr lang="pl-PL" dirty="0" smtClean="0"/>
              <a:t>ale wykorzystywany także do innych celów, niezwiązanych z FGZ (wydawanie zezwoleń na pobyt, nadawanie statusu uchodźcy itd.)</a:t>
            </a:r>
          </a:p>
          <a:p>
            <a:r>
              <a:rPr lang="pl-PL" dirty="0" smtClean="0"/>
              <a:t>na podstawie informacji beneficjenta KE obniżyła poziom dofinansowania projektu </a:t>
            </a:r>
            <a:r>
              <a:rPr lang="pl-PL" dirty="0" err="1" smtClean="0"/>
              <a:t>UdSC</a:t>
            </a:r>
            <a:r>
              <a:rPr lang="pl-PL" dirty="0" smtClean="0"/>
              <a:t> do 66%</a:t>
            </a:r>
          </a:p>
          <a:p>
            <a:r>
              <a:rPr lang="pl-PL" dirty="0" smtClean="0"/>
              <a:t>tę proporcję obniżonego dofinansowania w wys. 66% KE ekstrapolowała i zastosowała do innych projektów związanych z tym systemem (projekty wojewodów dot. dostępu do systemu POBYT)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106"/>
          </a:xfrm>
        </p:spPr>
        <p:txBody>
          <a:bodyPr/>
          <a:lstStyle/>
          <a:p>
            <a:pPr algn="ctr"/>
            <a:r>
              <a:rPr lang="pl-PL" b="1" i="1" dirty="0" smtClean="0"/>
              <a:t>Inne projekty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2722" y="1595535"/>
            <a:ext cx="10515600" cy="3667168"/>
          </a:xfrm>
        </p:spPr>
        <p:txBody>
          <a:bodyPr>
            <a:normAutofit/>
          </a:bodyPr>
          <a:lstStyle/>
          <a:p>
            <a:r>
              <a:rPr lang="pl-PL" dirty="0" smtClean="0"/>
              <a:t>Doposażenie przygranicznych jednostek Policji w sprzęt radiokomunikacyjny służący poprawie możliwości komunikacji radiowej w obszarze granicy UE - KE kwestionowała maks. dofinansowanie FGZ twierdząc, że sprzęt ten może służyć nie tylko do ochrony granicy</a:t>
            </a:r>
          </a:p>
          <a:p>
            <a:r>
              <a:rPr lang="pl-PL" dirty="0" smtClean="0"/>
              <a:t>AFIS – KE ostatecznie nie nałożyła korekty, ale zarekomendowała, aby w przyszłości w przypadku dofinansowania ze środków UE tego przedsięwzięcia zastosować zasadę </a:t>
            </a:r>
            <a:r>
              <a:rPr lang="pl-PL" i="1" dirty="0" err="1" smtClean="0"/>
              <a:t>mixed</a:t>
            </a:r>
            <a:r>
              <a:rPr lang="pl-PL" i="1" dirty="0" smtClean="0"/>
              <a:t> </a:t>
            </a:r>
            <a:r>
              <a:rPr lang="pl-PL" i="1" dirty="0" err="1" smtClean="0"/>
              <a:t>use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Jak należy zastosować się </a:t>
            </a:r>
            <a:br>
              <a:rPr lang="pl-PL" b="1" dirty="0" smtClean="0"/>
            </a:br>
            <a:r>
              <a:rPr lang="pl-PL" b="1" dirty="0" smtClean="0"/>
              <a:t>do tej zasady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5867" y="1825625"/>
            <a:ext cx="10515600" cy="279302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Informację o wykorzystaniu rezultatu projektu także do celów niezwiązanych z Funduszem należy umieścić: </a:t>
            </a:r>
          </a:p>
          <a:p>
            <a:r>
              <a:rPr lang="pl-PL" dirty="0" smtClean="0"/>
              <a:t>we Wniosku o przyznanie dofinansowania </a:t>
            </a:r>
          </a:p>
          <a:p>
            <a:r>
              <a:rPr lang="pl-PL" dirty="0" smtClean="0"/>
              <a:t>w Porozumieniu Finansowym</a:t>
            </a:r>
          </a:p>
          <a:p>
            <a:r>
              <a:rPr lang="pl-PL" dirty="0" smtClean="0"/>
              <a:t>w Raporcie końcowym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4270" y="317858"/>
            <a:ext cx="10018713" cy="96976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800" b="1" dirty="0" smtClean="0"/>
              <a:t>Jak należy zastosować się </a:t>
            </a:r>
            <a:br>
              <a:rPr lang="pl-PL" sz="3800" b="1" dirty="0" smtClean="0"/>
            </a:br>
            <a:r>
              <a:rPr lang="pl-PL" sz="3800" b="1" dirty="0" smtClean="0"/>
              <a:t>do tej zasady – cd.</a:t>
            </a:r>
            <a:endParaRPr lang="pl-PL" sz="3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1383" y="1502229"/>
            <a:ext cx="10515600" cy="3928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Przygotowanie projektu</a:t>
            </a:r>
          </a:p>
          <a:p>
            <a:r>
              <a:rPr lang="pl-PL" dirty="0" smtClean="0"/>
              <a:t>Na etapie przygotowania projektu należy zdecydować, czy projekt służy celom wykraczającym poza Fundusz</a:t>
            </a:r>
          </a:p>
          <a:p>
            <a:r>
              <a:rPr lang="pl-PL" dirty="0" smtClean="0"/>
              <a:t>Jeżeli tak, należy skalkulować, w jakiej proporcji projekt służy celom Funduszu i zgodnie z tą proporcją obliczyć dofinansowanie Funduszu</a:t>
            </a:r>
          </a:p>
          <a:p>
            <a:r>
              <a:rPr lang="pl-PL" dirty="0" smtClean="0"/>
              <a:t>Kalkulacja procentowego podziału powinna być  uzasadniona, obiektywnie weryfikowalna, a więc jej podstawą powinny być twarde dane. </a:t>
            </a:r>
          </a:p>
          <a:p>
            <a:r>
              <a:rPr lang="pl-PL" dirty="0" smtClean="0"/>
              <a:t>Kalkulację należy przedstawić do oceny na etapie składania projektu wraz z informacją, w jaki sposób będzie można ją zweryfikować w praktyce.</a:t>
            </a:r>
          </a:p>
          <a:p>
            <a:r>
              <a:rPr lang="pl-PL" dirty="0" smtClean="0"/>
              <a:t>W przypadku zatwierdzenia projektu proporcja dofinansowania z Funduszu zgodna z kalkulacją zostaje potwierdzona w Porozumieniu Finansowym z beneficjentem z zastrzeżeniem, że zostanie ona zweryfikowana w praktyce po osiągnięciu rezultatów projektu.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2303" y="0"/>
            <a:ext cx="10018713" cy="105435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800" b="1" dirty="0" smtClean="0"/>
              <a:t>Jak należy zastosować się </a:t>
            </a:r>
            <a:br>
              <a:rPr lang="pl-PL" sz="3800" b="1" dirty="0" smtClean="0"/>
            </a:br>
            <a:r>
              <a:rPr lang="pl-PL" sz="3800" b="1" dirty="0" smtClean="0"/>
              <a:t>do tej zasady – cd.</a:t>
            </a:r>
            <a:endParaRPr lang="pl-PL" sz="3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845" y="852396"/>
            <a:ext cx="10898155" cy="47586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500" u="sng" dirty="0" smtClean="0"/>
              <a:t>Realizacja projektu</a:t>
            </a:r>
          </a:p>
          <a:p>
            <a:r>
              <a:rPr lang="pl-PL" sz="4500" dirty="0" smtClean="0"/>
              <a:t>zgodnie z zatwierdzoną kalkulacją beneficjent zobowiązany jest do gromadzenia danych potwierdzających faktyczne wykorzystanie rezultatów projektu.</a:t>
            </a:r>
          </a:p>
          <a:p>
            <a:r>
              <a:rPr lang="pl-PL" sz="4500" dirty="0" smtClean="0"/>
              <a:t>Dofinansowanie ostateczne projektu w ramach Funduszu zostanie zweryfikowane najpóźniej wraz z raportem końcowym na podstawie danych faktycznego wykorzystania rezultatów projektu. </a:t>
            </a:r>
          </a:p>
          <a:p>
            <a:r>
              <a:rPr lang="pl-PL" sz="4500" dirty="0" smtClean="0"/>
              <a:t>Jeżeli weryfikacja wykaże wykorzystanie na cele Funduszu mniejsze od przedstawionego w kalkulacji, dofinansowanie Funduszu zostanie obniżone zgodnie z wynikami weryfikacji.</a:t>
            </a:r>
          </a:p>
          <a:p>
            <a:pPr marL="0" indent="0">
              <a:buNone/>
            </a:pPr>
            <a:endParaRPr lang="pl-PL" sz="4500" dirty="0" smtClean="0"/>
          </a:p>
          <a:p>
            <a:pPr marL="0" indent="0">
              <a:buNone/>
            </a:pPr>
            <a:r>
              <a:rPr lang="pl-PL" sz="4500" u="sng" dirty="0" smtClean="0"/>
              <a:t>Po zakończeniu realizacji projektu</a:t>
            </a:r>
          </a:p>
          <a:p>
            <a:r>
              <a:rPr lang="pl-PL" sz="4500" dirty="0" smtClean="0"/>
              <a:t>Jeżeli rezultat takiego projektu stanowi środek podlegający zasadzie „trwałości”, kalkulacja może zostać zweryfikowana także po zakończeniu realizacji projektu (okres trwałości: 3-5-10 lat). Beneficjent zobowiązany jest więc do gromadzenia danych potwierdzających faktyczne wykorzystanie rezultatów projektu w okresie </a:t>
            </a:r>
            <a:r>
              <a:rPr lang="pl-PL" sz="4500" dirty="0" smtClean="0"/>
              <a:t>trwałości (zewnętrzna granica UE!).</a:t>
            </a:r>
            <a:endParaRPr lang="pl-PL" sz="4500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801" y="5057430"/>
            <a:ext cx="4792397" cy="110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50</TotalTime>
  <Words>698</Words>
  <Application>Microsoft Office PowerPoint</Application>
  <PresentationFormat>Panoramiczny</PresentationFormat>
  <Paragraphs>53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Paralaksa</vt:lpstr>
      <vt:lpstr>Wybrane aspekty przygotowania i realizacji projektów wspieranych ze środków FBW:  trwałość projektu oraz  projekty służące również celom niezwiązanym z Funduszem (zasada mixed use)</vt:lpstr>
      <vt:lpstr>       FBW – komponent dot. granic – kontynuacja FGZ;  cele:  - kontrola i ochrona zewnętrznej granicy UE oraz  - sprawne przekraczanie granic zewnętrznych UE  Trwałość projektu – wykorzystanie rezultatów projektu po jego zakończeniu na cele określone w projekcie – KE zobowiązała państwa członkowskie UE do starannego badania tego aspektu (ww. celów) w bieżącej perspektywie finansowej   </vt:lpstr>
      <vt:lpstr>Zasada mixed use: Geneza</vt:lpstr>
      <vt:lpstr>Budowa budynku odpraw granicznych dla podróżnych w Drogowym Przejściu Granicznym Medyka-Szeginie  </vt:lpstr>
      <vt:lpstr>Modernizacja systemu POBYT</vt:lpstr>
      <vt:lpstr>Inne projekty</vt:lpstr>
      <vt:lpstr>Jak należy zastosować się  do tej zasady</vt:lpstr>
      <vt:lpstr>Jak należy zastosować się  do tej zasady – cd.</vt:lpstr>
      <vt:lpstr>Jak należy zastosować się  do tej zasady – cd.</vt:lpstr>
      <vt:lpstr>Jak obliczyć proporcję  zgodnie z zasadą mixed use:</vt:lpstr>
      <vt:lpstr>Kilka wniosków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służące również celom niezwiązanym z Funduszem (zasada mixed use)</dc:title>
  <dc:creator>Katarzyna Solawa</dc:creator>
  <cp:lastModifiedBy>Jan Krzesiński</cp:lastModifiedBy>
  <cp:revision>11</cp:revision>
  <cp:lastPrinted>2016-11-08T11:35:35Z</cp:lastPrinted>
  <dcterms:created xsi:type="dcterms:W3CDTF">2016-10-24T12:25:01Z</dcterms:created>
  <dcterms:modified xsi:type="dcterms:W3CDTF">2017-03-04T13:45:34Z</dcterms:modified>
</cp:coreProperties>
</file>