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56" r:id="rId3"/>
    <p:sldId id="270" r:id="rId4"/>
    <p:sldId id="271" r:id="rId5"/>
    <p:sldId id="262" r:id="rId6"/>
    <p:sldId id="274" r:id="rId7"/>
    <p:sldId id="264" r:id="rId8"/>
    <p:sldId id="267" r:id="rId9"/>
    <p:sldId id="272" r:id="rId10"/>
    <p:sldId id="273" r:id="rId11"/>
    <p:sldId id="268" r:id="rId12"/>
    <p:sldId id="261" r:id="rId13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226DC9"/>
    <a:srgbClr val="1560BD"/>
    <a:srgbClr val="065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72276-094D-4D05-9869-3E40EFCBBAFC}" type="datetimeFigureOut">
              <a:rPr lang="pl-PL" smtClean="0"/>
              <a:t>2018-02-26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21E64-935E-4B91-AC65-9B8EB62CDC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6541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7C1D7-3E67-43DE-9FA2-43E9DBEEF698}" type="datetimeFigureOut">
              <a:rPr lang="pl-PL" smtClean="0"/>
              <a:t>2018-02-26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3D8E8-6A96-4867-B440-16F7C26183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6784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46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76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C7E3C5-E9EA-470E-9A4B-9563553FE09B}" type="datetimeFigureOut">
              <a:rPr lang="pl-PL" smtClean="0"/>
              <a:t>2018-02-26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811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BF0289A-A776-428C-BB3F-15F82304F7F5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2018-02-26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F8CD2-8515-48A1-8E18-70F166468618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7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4"/>
            <a:ext cx="4079040" cy="2336863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3" y="0"/>
            <a:ext cx="3362326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9" name="Prostokąt 12"/>
          <p:cNvSpPr/>
          <p:nvPr userDrawn="1"/>
        </p:nvSpPr>
        <p:spPr>
          <a:xfrm flipV="1">
            <a:off x="-514" y="6208855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4763" y="6530391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5640852"/>
            <a:ext cx="3541687" cy="65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3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2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5" y="6768095"/>
            <a:ext cx="3362326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29" y="252761"/>
            <a:ext cx="1985708" cy="36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6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opemswia.gov.pl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/>
          <p:cNvSpPr txBox="1">
            <a:spLocks/>
          </p:cNvSpPr>
          <p:nvPr/>
        </p:nvSpPr>
        <p:spPr>
          <a:xfrm>
            <a:off x="376472" y="2541954"/>
            <a:ext cx="11421828" cy="237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small" baseline="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pl-PL" dirty="0" smtClean="0"/>
              <a:t>Realizacja Projektów </a:t>
            </a:r>
          </a:p>
          <a:p>
            <a:pPr algn="ctr"/>
            <a:r>
              <a:rPr lang="pl-PL" dirty="0" smtClean="0"/>
              <a:t>Funduszu Bezpieczeństwa Wewnętrznego</a:t>
            </a:r>
          </a:p>
          <a:p>
            <a:pPr algn="ctr"/>
            <a:r>
              <a:rPr lang="pl-PL" dirty="0" smtClean="0"/>
              <a:t>Cechy systemowe, </a:t>
            </a:r>
            <a:r>
              <a:rPr lang="pl-PL" dirty="0"/>
              <a:t>Z</a:t>
            </a:r>
            <a:r>
              <a:rPr lang="pl-PL" dirty="0" smtClean="0"/>
              <a:t>asady sprawozdawczości</a:t>
            </a:r>
            <a:endParaRPr lang="pl-PL" dirty="0"/>
          </a:p>
        </p:txBody>
      </p:sp>
      <p:sp>
        <p:nvSpPr>
          <p:cNvPr id="8" name="Symbol zastępczy tytułu 1"/>
          <p:cNvSpPr txBox="1">
            <a:spLocks/>
          </p:cNvSpPr>
          <p:nvPr/>
        </p:nvSpPr>
        <p:spPr>
          <a:xfrm>
            <a:off x="376472" y="5376183"/>
            <a:ext cx="4277008" cy="46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Warszawa, </a:t>
            </a:r>
            <a:r>
              <a:rPr lang="pl-PL" dirty="0" smtClean="0">
                <a:solidFill>
                  <a:schemeClr val="bg1"/>
                </a:solidFill>
                <a:latin typeface="+mn-lt"/>
              </a:rPr>
              <a:t>28 lutego 2018 </a:t>
            </a:r>
            <a:r>
              <a:rPr lang="pl-PL" dirty="0" smtClean="0">
                <a:solidFill>
                  <a:schemeClr val="bg1"/>
                </a:solidFill>
                <a:latin typeface="+mn-lt"/>
              </a:rPr>
              <a:t>r.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956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97795" y="1911790"/>
            <a:ext cx="9533645" cy="443620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pl-PL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2700" b="1" dirty="0" smtClean="0">
                <a:solidFill>
                  <a:srgbClr val="003399"/>
                </a:solidFill>
                <a:latin typeface="+mn-lt"/>
              </a:rPr>
              <a:t>Kontrole</a:t>
            </a:r>
            <a:r>
              <a:rPr lang="pl-PL" sz="2700" dirty="0">
                <a:latin typeface="+mn-lt"/>
              </a:rPr>
              <a:t/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/>
            </a:r>
            <a:br>
              <a:rPr lang="pl-PL" sz="2700" dirty="0" smtClean="0">
                <a:latin typeface="+mn-lt"/>
              </a:rPr>
            </a:br>
            <a:r>
              <a:rPr lang="pl-PL" sz="2700" dirty="0">
                <a:latin typeface="+mn-lt"/>
              </a:rPr>
              <a:t/>
            </a:r>
            <a:br>
              <a:rPr lang="pl-PL" sz="27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333396"/>
              </p:ext>
            </p:extLst>
          </p:nvPr>
        </p:nvGraphicFramePr>
        <p:xfrm>
          <a:off x="601361" y="1579417"/>
          <a:ext cx="10832758" cy="470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6379"/>
                <a:gridCol w="5416379"/>
              </a:tblGrid>
              <a:tr h="739302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rgbClr val="002060"/>
                          </a:solidFill>
                        </a:rPr>
                        <a:t>FGZ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rgbClr val="002060"/>
                          </a:solidFill>
                        </a:rPr>
                        <a:t>FBW</a:t>
                      </a:r>
                      <a:endParaRPr lang="pl-PL" dirty="0"/>
                    </a:p>
                  </a:txBody>
                  <a:tcPr/>
                </a:tc>
              </a:tr>
              <a:tr h="408968"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l-PL" sz="1800" dirty="0" smtClean="0"/>
                        <a:t>w trakcie realizacji</a:t>
                      </a:r>
                      <a:r>
                        <a:rPr lang="pl-PL" sz="1800" baseline="0" dirty="0" smtClean="0"/>
                        <a:t> projektu: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70589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1. kontrola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dirty="0" smtClean="0"/>
                        <a:t>pełnej dokumentacji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kontrola administracyjna uproszczona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  <a:tr h="7058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2. monitoringi IO/ID każdego projektu 		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kontrola operacyjna na miejscu OD min. 20% liczby</a:t>
                      </a:r>
                      <a:r>
                        <a:rPr lang="pl-PL" baseline="0" dirty="0" smtClean="0"/>
                        <a:t> projektów/rok</a:t>
                      </a:r>
                      <a:endParaRPr lang="pl-PL" dirty="0"/>
                    </a:p>
                  </a:txBody>
                  <a:tcPr/>
                </a:tc>
              </a:tr>
              <a:tr h="40896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 po zakończeniu projektu: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613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3. audyt IA/IC wybranych</a:t>
                      </a:r>
                      <a:r>
                        <a:rPr lang="pl-PL" sz="1800" baseline="0" dirty="0" smtClean="0"/>
                        <a:t> projektów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kontrola finansowa na miejscu OD min. 10% </a:t>
                      </a:r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sumy wkładu UE w projektach zgłoszonych jako zakończone w rocznych sprawozdaniach finansowych (rok budżetowy trwa od 16 października roku N-1 do 15 października roku N)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kontrola</a:t>
                      </a:r>
                      <a:r>
                        <a:rPr lang="pl-PL" sz="1800" baseline="0" dirty="0" smtClean="0">
                          <a:solidFill>
                            <a:schemeClr val="tx1"/>
                          </a:solidFill>
                        </a:rPr>
                        <a:t> trwałości projektu (3-5-10 lat)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2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247900" y="2005461"/>
            <a:ext cx="7772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3399"/>
                </a:solidFill>
              </a:rPr>
              <a:t>Dziękuję za uwagę</a:t>
            </a:r>
          </a:p>
          <a:p>
            <a:pPr algn="ctr"/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47900" y="3556000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3399"/>
                </a:solidFill>
              </a:rPr>
              <a:t>Jan Krzesiński</a:t>
            </a:r>
          </a:p>
          <a:p>
            <a:pPr algn="ctr"/>
            <a:r>
              <a:rPr lang="pl-PL" sz="2000" b="1" dirty="0" smtClean="0">
                <a:solidFill>
                  <a:srgbClr val="003399"/>
                </a:solidFill>
              </a:rPr>
              <a:t>Centrum Obsługi Projektów Europejskich </a:t>
            </a:r>
            <a:r>
              <a:rPr lang="pl-PL" sz="2000" dirty="0" smtClean="0">
                <a:solidFill>
                  <a:srgbClr val="003399"/>
                </a:solidFill>
              </a:rPr>
              <a:t/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b="1" dirty="0" smtClean="0">
                <a:solidFill>
                  <a:srgbClr val="003399"/>
                </a:solidFill>
              </a:rPr>
              <a:t>Ministerstwa Spraw Wewnętrznych</a:t>
            </a:r>
            <a:r>
              <a:rPr lang="pl-PL" sz="2000" dirty="0" smtClean="0">
                <a:solidFill>
                  <a:srgbClr val="003399"/>
                </a:solidFill>
              </a:rPr>
              <a:t> </a:t>
            </a:r>
            <a:r>
              <a:rPr lang="pl-PL" sz="2000" b="1" dirty="0" smtClean="0">
                <a:solidFill>
                  <a:srgbClr val="003399"/>
                </a:solidFill>
              </a:rPr>
              <a:t>i Administracji</a:t>
            </a:r>
            <a:r>
              <a:rPr lang="pl-PL" sz="2000" dirty="0" smtClean="0">
                <a:solidFill>
                  <a:srgbClr val="003399"/>
                </a:solidFill>
              </a:rPr>
              <a:t> </a:t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dirty="0" smtClean="0">
                <a:solidFill>
                  <a:srgbClr val="003399"/>
                </a:solidFill>
              </a:rPr>
              <a:t/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b="1" dirty="0" smtClean="0">
                <a:solidFill>
                  <a:srgbClr val="003399"/>
                </a:solidFill>
              </a:rPr>
              <a:t>www.copemswia.gov.pl</a:t>
            </a:r>
            <a:endParaRPr lang="pl-PL" sz="20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790832" y="1146447"/>
            <a:ext cx="10149017" cy="5081357"/>
          </a:xfrm>
        </p:spPr>
        <p:txBody>
          <a:bodyPr anchor="t">
            <a:noAutofit/>
          </a:bodyPr>
          <a:lstStyle/>
          <a:p>
            <a:pPr algn="l"/>
            <a:r>
              <a:rPr lang="pl-PL" sz="2400" b="1" dirty="0">
                <a:solidFill>
                  <a:srgbClr val="003399"/>
                </a:solidFill>
                <a:latin typeface="+mn-lt"/>
              </a:rPr>
              <a:t>Fundusz Bezpieczeństwa Wewnętrznego (FBW</a:t>
            </a:r>
            <a:r>
              <a:rPr lang="pl-PL" sz="2400" b="1" dirty="0" smtClean="0">
                <a:solidFill>
                  <a:srgbClr val="003399"/>
                </a:solidFill>
                <a:latin typeface="+mn-lt"/>
              </a:rPr>
              <a:t>) – komponenty, perspektywa finansowa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 </a:t>
            </a:r>
            <a:br>
              <a:rPr lang="pl-PL" sz="2400" dirty="0"/>
            </a:br>
            <a:r>
              <a:rPr lang="pl-PL" sz="2400" u="sng" dirty="0" smtClean="0"/>
              <a:t>dwa komponenty: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1. </a:t>
            </a:r>
            <a:r>
              <a:rPr lang="pl-PL" sz="2400" dirty="0"/>
              <a:t>instrument na rzecz wsparcia finansowego </a:t>
            </a:r>
            <a:r>
              <a:rPr lang="pl-PL" sz="2400" b="1" dirty="0"/>
              <a:t>w zakresie granic zewnętrznych i wiz</a:t>
            </a:r>
            <a:r>
              <a:rPr lang="pl-PL" sz="2400" dirty="0"/>
              <a:t>: Rozporządzenie Parlamentu Europejskiego i Rady nr 515/2014; (w uproszczeniu) stanowi kontynuację </a:t>
            </a: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Funduszu Granic </a:t>
            </a: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</a:rPr>
              <a:t>Zewnętrznych (w ramach SOLID 2007-2013)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2. instrument </a:t>
            </a:r>
            <a:r>
              <a:rPr lang="pl-PL" sz="2400" dirty="0"/>
              <a:t>na rzecz wsparcia finansowego </a:t>
            </a:r>
            <a:r>
              <a:rPr lang="pl-PL" sz="2400" b="1" dirty="0"/>
              <a:t>współpracy policyjnej, zapobiegania i zwalczania przestępczości oraz zarządzania kryzysowego</a:t>
            </a:r>
            <a:r>
              <a:rPr lang="pl-PL" sz="2400" dirty="0"/>
              <a:t>: Rozporządzenie Parlamentu Europejskiego i Rady nr 513/2014</a:t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- </a:t>
            </a:r>
            <a:r>
              <a:rPr lang="pl-PL" sz="2400" dirty="0" smtClean="0"/>
              <a:t>perspektywa finansowa: 2014-2020 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- realizacja do końca 2022 roku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	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86800" y="23664"/>
            <a:ext cx="1981200" cy="476250"/>
          </a:xfrm>
        </p:spPr>
        <p:txBody>
          <a:bodyPr/>
          <a:lstStyle/>
          <a:p>
            <a:pPr>
              <a:defRPr/>
            </a:pPr>
            <a:fld id="{E1F16CF2-135F-4415-9FF6-5DC355227F2B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3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049248" y="1368870"/>
            <a:ext cx="8001000" cy="3816424"/>
          </a:xfrm>
        </p:spPr>
        <p:txBody>
          <a:bodyPr anchor="t">
            <a:noAutofit/>
          </a:bodyPr>
          <a:lstStyle/>
          <a:p>
            <a:pPr algn="l"/>
            <a:r>
              <a:rPr lang="pl-PL" sz="2400" b="1" dirty="0" smtClean="0">
                <a:solidFill>
                  <a:srgbClr val="003399"/>
                </a:solidFill>
                <a:latin typeface="+mn-lt"/>
              </a:rPr>
              <a:t>FBW </a:t>
            </a:r>
            <a:r>
              <a:rPr lang="pl-PL" sz="2400" b="1" dirty="0">
                <a:solidFill>
                  <a:srgbClr val="003399"/>
                </a:solidFill>
                <a:latin typeface="+mn-lt"/>
              </a:rPr>
              <a:t>w </a:t>
            </a:r>
            <a:r>
              <a:rPr lang="pl-PL" sz="2400" b="1" dirty="0" smtClean="0">
                <a:solidFill>
                  <a:srgbClr val="003399"/>
                </a:solidFill>
                <a:latin typeface="+mn-lt"/>
              </a:rPr>
              <a:t>Polsce – budżet, struktura organizacyjna</a:t>
            </a:r>
            <a:r>
              <a:rPr lang="pl-PL" sz="2400" dirty="0">
                <a:latin typeface="+mn-lt"/>
              </a:rPr>
              <a:t/>
            </a:r>
            <a:br>
              <a:rPr lang="pl-PL" sz="2400" dirty="0">
                <a:latin typeface="+mn-lt"/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-</a:t>
            </a:r>
            <a:r>
              <a:rPr lang="pl-PL" sz="2400" b="1" dirty="0" smtClean="0"/>
              <a:t> </a:t>
            </a:r>
            <a:r>
              <a:rPr lang="pl-PL" sz="2400" dirty="0"/>
              <a:t>budżet FBW: </a:t>
            </a:r>
            <a:br>
              <a:rPr lang="pl-PL" sz="2400" dirty="0"/>
            </a:br>
            <a:r>
              <a:rPr lang="pl-PL" sz="2400" dirty="0"/>
              <a:t>	Granice i wizy</a:t>
            </a:r>
            <a:r>
              <a:rPr lang="fr-FR" sz="2400" dirty="0"/>
              <a:t> – </a:t>
            </a:r>
            <a:r>
              <a:rPr lang="pl-PL" sz="2400" b="1" dirty="0"/>
              <a:t>73 268 980</a:t>
            </a:r>
            <a:r>
              <a:rPr lang="fr-FR" sz="2400" b="1" dirty="0"/>
              <a:t> EUR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            	Współpraca policyjna</a:t>
            </a:r>
            <a:r>
              <a:rPr lang="fr-FR" sz="2400" dirty="0"/>
              <a:t> – </a:t>
            </a:r>
            <a:r>
              <a:rPr lang="pl-PL" sz="2400" b="1" dirty="0" smtClean="0"/>
              <a:t>44 755 048</a:t>
            </a:r>
            <a:r>
              <a:rPr lang="fr-FR" sz="2400" b="1" dirty="0" smtClean="0"/>
              <a:t> </a:t>
            </a:r>
            <a:r>
              <a:rPr lang="fr-FR" sz="2400" b="1" dirty="0"/>
              <a:t>EUR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b="1" dirty="0"/>
              <a:t> </a:t>
            </a:r>
            <a:br>
              <a:rPr lang="pl-PL" sz="2400" b="1" dirty="0"/>
            </a:br>
            <a:r>
              <a:rPr lang="pl-PL" sz="2400" dirty="0"/>
              <a:t>- Organ Odpowiedzialny: Ministerstwo Spraw Wewnętrznych i Administracji</a:t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- Organ Audytowy: Ministerstwo Finansów</a:t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- Organ Delegowany: Centrum Obsługi Projektów Europejskich </a:t>
            </a:r>
            <a:r>
              <a:rPr lang="pl-PL" sz="2400" dirty="0" smtClean="0"/>
              <a:t>MSWiA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86800" y="23664"/>
            <a:ext cx="1981200" cy="476250"/>
          </a:xfrm>
        </p:spPr>
        <p:txBody>
          <a:bodyPr/>
          <a:lstStyle/>
          <a:p>
            <a:pPr>
              <a:defRPr/>
            </a:pPr>
            <a:fld id="{82DB4877-4FBF-4D1E-8C1F-7A46B436B292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28799" y="1754909"/>
            <a:ext cx="8592085" cy="3064121"/>
          </a:xfrm>
        </p:spPr>
        <p:txBody>
          <a:bodyPr>
            <a:normAutofit fontScale="90000"/>
          </a:bodyPr>
          <a:lstStyle/>
          <a:p>
            <a:r>
              <a:rPr lang="pl-PL" sz="3200" dirty="0">
                <a:latin typeface="+mn-lt"/>
              </a:rPr>
              <a:t/>
            </a:r>
            <a:br>
              <a:rPr lang="pl-PL" sz="3200" dirty="0">
                <a:latin typeface="+mn-lt"/>
              </a:rPr>
            </a:br>
            <a:r>
              <a:rPr lang="pl-PL" sz="3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pl-PL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2700" b="1" dirty="0" smtClean="0">
                <a:solidFill>
                  <a:srgbClr val="003399"/>
                </a:solidFill>
                <a:latin typeface="+mn-lt"/>
              </a:rPr>
              <a:t>FBW – cechy systemowe</a:t>
            </a:r>
            <a:r>
              <a:rPr lang="pl-PL" sz="27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pl-PL" sz="27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2700" dirty="0">
                <a:latin typeface="+mn-lt"/>
              </a:rPr>
              <a:t/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/>
            </a:r>
            <a:br>
              <a:rPr lang="pl-PL" sz="2700" dirty="0" smtClean="0">
                <a:latin typeface="+mn-lt"/>
              </a:rPr>
            </a:br>
            <a:r>
              <a:rPr lang="pl-PL" sz="2700" dirty="0" smtClean="0">
                <a:latin typeface="+mn-lt"/>
              </a:rPr>
              <a:t>Rezygnacja z podziału Funduszu na poszczególne alokacje, skutkująca brakiem </a:t>
            </a:r>
            <a:r>
              <a:rPr lang="pl-PL" sz="2700" b="1" dirty="0" smtClean="0">
                <a:solidFill>
                  <a:srgbClr val="002060"/>
                </a:solidFill>
                <a:latin typeface="+mn-lt"/>
              </a:rPr>
              <a:t>PROGRAMÓW ROCZNYCH</a:t>
            </a:r>
            <a:r>
              <a:rPr lang="pl-PL" sz="2700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pl-PL" sz="2700" dirty="0" smtClean="0">
                <a:latin typeface="+mn-lt"/>
              </a:rPr>
              <a:t/>
            </a:r>
            <a:br>
              <a:rPr lang="pl-PL" sz="2700" dirty="0" smtClean="0">
                <a:latin typeface="+mn-lt"/>
              </a:rPr>
            </a:br>
            <a:r>
              <a:rPr lang="pl-PL" sz="2700" dirty="0">
                <a:latin typeface="+mn-lt"/>
              </a:rPr>
              <a:t/>
            </a:r>
            <a:br>
              <a:rPr lang="pl-PL" sz="2700" dirty="0">
                <a:latin typeface="+mn-lt"/>
              </a:rPr>
            </a:br>
            <a:r>
              <a:rPr lang="pl-PL" sz="2700" b="1" dirty="0" smtClean="0">
                <a:solidFill>
                  <a:srgbClr val="002060"/>
                </a:solidFill>
                <a:latin typeface="+mn-lt"/>
              </a:rPr>
              <a:t>Opracowany został PROGRAM KRAJOWY FBW </a:t>
            </a:r>
            <a:r>
              <a:rPr lang="pl-PL" sz="2700" dirty="0" smtClean="0">
                <a:latin typeface="+mn-lt"/>
              </a:rPr>
              <a:t/>
            </a:r>
            <a:br>
              <a:rPr lang="pl-PL" sz="2700" dirty="0" smtClean="0">
                <a:latin typeface="+mn-lt"/>
              </a:rPr>
            </a:br>
            <a:r>
              <a:rPr lang="pl-PL" sz="3200" dirty="0">
                <a:latin typeface="+mn-lt"/>
              </a:rPr>
              <a:t/>
            </a:r>
            <a:br>
              <a:rPr lang="pl-PL" sz="3200" dirty="0">
                <a:latin typeface="+mn-lt"/>
              </a:rPr>
            </a:br>
            <a:r>
              <a:rPr lang="pl-PL" sz="2200" dirty="0" smtClean="0">
                <a:latin typeface="+mn-lt"/>
              </a:rPr>
              <a:t>Program Krajowy jest </a:t>
            </a:r>
            <a:r>
              <a:rPr lang="pl-PL" sz="2200" dirty="0">
                <a:latin typeface="+mn-lt"/>
              </a:rPr>
              <a:t>programem </a:t>
            </a:r>
            <a:r>
              <a:rPr lang="pl-PL" sz="2200" dirty="0" smtClean="0">
                <a:latin typeface="+mn-lt"/>
              </a:rPr>
              <a:t>wieloletnim. Jest to dokument przewodni </a:t>
            </a:r>
            <a:r>
              <a:rPr lang="pl-PL" sz="2200" dirty="0">
                <a:latin typeface="+mn-lt"/>
              </a:rPr>
              <a:t>dla wszelkich działań planowanych do realizacji w ramach Funduszu</a:t>
            </a:r>
            <a:r>
              <a:rPr lang="pl-PL" sz="2200" dirty="0" smtClean="0">
                <a:latin typeface="+mn-lt"/>
              </a:rPr>
              <a:t>. </a:t>
            </a:r>
            <a:r>
              <a:rPr lang="pl-PL" sz="2200" dirty="0">
                <a:latin typeface="+mn-lt"/>
              </a:rPr>
              <a:t>	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97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74632"/>
          </a:xfrm>
        </p:spPr>
        <p:txBody>
          <a:bodyPr/>
          <a:lstStyle/>
          <a:p>
            <a:r>
              <a:rPr lang="pl-PL" sz="2400" b="1" dirty="0" smtClean="0">
                <a:solidFill>
                  <a:srgbClr val="003399"/>
                </a:solidFill>
                <a:latin typeface="+mn-lt"/>
              </a:rPr>
              <a:t>Transparentność</a:t>
            </a:r>
            <a:endParaRPr lang="pl-PL" sz="24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46" y="1771135"/>
            <a:ext cx="10544432" cy="4341341"/>
          </a:xfrm>
        </p:spPr>
        <p:txBody>
          <a:bodyPr/>
          <a:lstStyle/>
          <a:p>
            <a:r>
              <a:rPr lang="pl-PL" sz="2000" u="sng" dirty="0" smtClean="0"/>
              <a:t>Rozporządzenie Parlamentu Europejskiego i Rady nr 514/2014 (ustanawiające FAMI i FBW)</a:t>
            </a:r>
          </a:p>
          <a:p>
            <a:pPr algn="just"/>
            <a:r>
              <a:rPr lang="pl-PL" sz="2000" dirty="0" smtClean="0"/>
              <a:t>„Państwa członkowskie i organy odpowiedzialne odpowiadają za:</a:t>
            </a:r>
          </a:p>
          <a:p>
            <a:pPr algn="just"/>
            <a:r>
              <a:rPr lang="pl-PL" sz="2000" dirty="0" smtClean="0"/>
              <a:t>rozpowszechnianie wśród obywateli Unii informacji o roli i osiągnięciach rozporządzeń szczegółowych poprzez działania informacyjne i komunikacyjne”</a:t>
            </a:r>
          </a:p>
          <a:p>
            <a:pPr algn="just"/>
            <a:r>
              <a:rPr lang="pl-PL" sz="2000" dirty="0" smtClean="0"/>
              <a:t>„Państwa członkowskie zapewniają przejrzystość realizacji programów krajowych i prowadzą wykaz działań wspieranych w ramach każdego programu krajowego, dostępny za pośrednictwem strony internetowej lub portalu internetowego”</a:t>
            </a:r>
          </a:p>
          <a:p>
            <a:pPr algn="just"/>
            <a:r>
              <a:rPr lang="pl-PL" sz="2000" dirty="0" smtClean="0"/>
              <a:t>„Co do zasady informacje są upubliczniane”</a:t>
            </a:r>
          </a:p>
          <a:p>
            <a:r>
              <a:rPr lang="pl-PL" sz="2000" u="sng" dirty="0" smtClean="0"/>
              <a:t>Rozporządzenie wykonawcze Komisji Europejskiej 2015/377</a:t>
            </a:r>
          </a:p>
          <a:p>
            <a:pPr algn="just"/>
            <a:r>
              <a:rPr lang="pl-PL" sz="2000" dirty="0" smtClean="0"/>
              <a:t>Państwa członkowskie mają obowiązek informowania KE o postępach w realizacji każdego projektu w systemie SFC (m.in. opis projektu, sprzęt &gt;10 000 euro, infrastruktura &gt;100 000 euro, poświadczanie wydatków)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99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16732" y="2565488"/>
            <a:ext cx="9533645" cy="443620"/>
          </a:xfrm>
        </p:spPr>
        <p:txBody>
          <a:bodyPr>
            <a:normAutofit fontScale="90000"/>
          </a:bodyPr>
          <a:lstStyle/>
          <a:p>
            <a:r>
              <a:rPr lang="pl-PL" sz="3200" dirty="0">
                <a:solidFill>
                  <a:srgbClr val="003399"/>
                </a:solidFill>
                <a:latin typeface="+mn-lt"/>
              </a:rPr>
              <a:t/>
            </a:r>
            <a:br>
              <a:rPr lang="pl-PL" sz="3200" dirty="0">
                <a:solidFill>
                  <a:srgbClr val="003399"/>
                </a:solidFill>
                <a:latin typeface="+mn-lt"/>
              </a:rPr>
            </a:br>
            <a:r>
              <a:rPr lang="pl-PL" sz="3200" b="1" dirty="0" smtClean="0">
                <a:solidFill>
                  <a:srgbClr val="003399"/>
                </a:solidFill>
                <a:latin typeface="+mn-lt"/>
              </a:rPr>
              <a:t/>
            </a:r>
            <a:br>
              <a:rPr lang="pl-PL" sz="3200" b="1" dirty="0" smtClean="0">
                <a:solidFill>
                  <a:srgbClr val="003399"/>
                </a:solidFill>
                <a:latin typeface="+mn-lt"/>
              </a:rPr>
            </a:br>
            <a:r>
              <a:rPr lang="pl-PL" sz="2700" b="1" dirty="0" smtClean="0">
                <a:solidFill>
                  <a:srgbClr val="003399"/>
                </a:solidFill>
                <a:latin typeface="+mn-lt"/>
              </a:rPr>
              <a:t>REALIZACJA PROJEKTÓW – różnice między 2007-2013 a 2014-2020 </a:t>
            </a:r>
            <a:r>
              <a:rPr lang="pl-PL" sz="2700" dirty="0">
                <a:latin typeface="+mn-lt"/>
              </a:rPr>
              <a:t/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/>
            </a:r>
            <a:br>
              <a:rPr lang="pl-PL" sz="2700" dirty="0" smtClean="0">
                <a:latin typeface="+mn-lt"/>
              </a:rPr>
            </a:br>
            <a:r>
              <a:rPr lang="pl-PL" sz="2700" dirty="0">
                <a:latin typeface="+mn-lt"/>
              </a:rPr>
              <a:t/>
            </a:r>
            <a:br>
              <a:rPr lang="pl-PL" sz="27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117124" y="2535832"/>
            <a:ext cx="86332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FGZ	</a:t>
            </a:r>
            <a:r>
              <a:rPr lang="pl-PL" sz="2400" dirty="0" smtClean="0"/>
              <a:t>				</a:t>
            </a:r>
            <a:r>
              <a:rPr lang="pl-PL" sz="2400" dirty="0" smtClean="0">
                <a:solidFill>
                  <a:srgbClr val="002060"/>
                </a:solidFill>
              </a:rPr>
              <a:t>FBW</a:t>
            </a:r>
          </a:p>
          <a:p>
            <a:r>
              <a:rPr lang="pl-PL" sz="2400" dirty="0" smtClean="0"/>
              <a:t>1. Nacisk na rozliczanie finansowe	Nacisk na efekty, uproszczenia</a:t>
            </a:r>
          </a:p>
          <a:p>
            <a:r>
              <a:rPr lang="pl-PL" sz="2400" dirty="0" smtClean="0"/>
              <a:t>2. Porozumienia 2-stronne 		Porozumienia 3-stronne</a:t>
            </a:r>
          </a:p>
          <a:p>
            <a:r>
              <a:rPr lang="pl-PL" sz="2400" dirty="0" smtClean="0"/>
              <a:t>3. Dokumenty składane do IO i ID	Dokumenty składane do OD</a:t>
            </a:r>
          </a:p>
          <a:p>
            <a:r>
              <a:rPr lang="pl-PL" sz="2400" dirty="0" smtClean="0"/>
              <a:t>4. Wersje papierowe dokumentów	Wersje elektron. dokumentów (głównie) </a:t>
            </a:r>
          </a:p>
        </p:txBody>
      </p:sp>
      <p:sp>
        <p:nvSpPr>
          <p:cNvPr id="5" name="Prostokąt 4"/>
          <p:cNvSpPr/>
          <p:nvPr/>
        </p:nvSpPr>
        <p:spPr>
          <a:xfrm>
            <a:off x="2979174" y="5140602"/>
            <a:ext cx="7878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dirty="0" smtClean="0"/>
              <a:t>Środki komunikacji elektronicznej będą podstawową formą komunikacji.</a:t>
            </a:r>
            <a:endParaRPr lang="pl-PL" dirty="0"/>
          </a:p>
          <a:p>
            <a:pPr lvl="0"/>
            <a:r>
              <a:rPr lang="pl-PL" dirty="0" smtClean="0"/>
              <a:t>Przekazywane </a:t>
            </a:r>
            <a:r>
              <a:rPr lang="pl-PL" dirty="0"/>
              <a:t>dokumenty </a:t>
            </a:r>
            <a:r>
              <a:rPr lang="x-none" dirty="0"/>
              <a:t>muszą </a:t>
            </a:r>
            <a:r>
              <a:rPr lang="pl-PL" dirty="0"/>
              <a:t>być </a:t>
            </a:r>
            <a:r>
              <a:rPr lang="x-none" dirty="0"/>
              <a:t>opatrzone bezpiecznym podpisem elektronicznym weryfikowanym za pomocą ważnego kwalifikowanego certyfikatu lub podpisem potwierdzonym profilem zaufanym ePUAP.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40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04656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	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90279" y="1710265"/>
            <a:ext cx="9144000" cy="4668871"/>
          </a:xfrm>
        </p:spPr>
        <p:txBody>
          <a:bodyPr>
            <a:normAutofit fontScale="40000" lnSpcReduction="20000"/>
          </a:bodyPr>
          <a:lstStyle/>
          <a:p>
            <a:endParaRPr lang="pl-PL" sz="1600" dirty="0" smtClean="0"/>
          </a:p>
          <a:p>
            <a:pPr lvl="0"/>
            <a:r>
              <a:rPr lang="pl-PL" sz="4200" b="1" dirty="0" smtClean="0">
                <a:solidFill>
                  <a:srgbClr val="002060"/>
                </a:solidFill>
              </a:rPr>
              <a:t> FGZ</a:t>
            </a:r>
          </a:p>
          <a:p>
            <a:r>
              <a:rPr lang="pl-PL" sz="4200" b="1" dirty="0" smtClean="0"/>
              <a:t>SPRAWOZDANIA ZATWIERDZAŁA INSTYTUCJA ODPOWIEDZIALNA</a:t>
            </a:r>
          </a:p>
          <a:p>
            <a:r>
              <a:rPr lang="pl-PL" sz="4200" b="1" dirty="0" smtClean="0"/>
              <a:t>INSTYTUCJA DELEGOWANA POŚWIADCZAŁA WYDATKI</a:t>
            </a:r>
            <a:endParaRPr lang="pl-PL" sz="4200" b="1" dirty="0"/>
          </a:p>
          <a:p>
            <a:pPr lvl="0"/>
            <a:endParaRPr lang="pl-PL" sz="4200" b="1" dirty="0" smtClean="0">
              <a:solidFill>
                <a:srgbClr val="002060"/>
              </a:solidFill>
            </a:endParaRPr>
          </a:p>
          <a:p>
            <a:pPr lvl="0"/>
            <a:r>
              <a:rPr lang="pl-PL" sz="4200" b="1" dirty="0" smtClean="0">
                <a:solidFill>
                  <a:srgbClr val="002060"/>
                </a:solidFill>
              </a:rPr>
              <a:t>FBW</a:t>
            </a:r>
          </a:p>
          <a:p>
            <a:pPr lvl="0"/>
            <a:r>
              <a:rPr lang="pl-PL" sz="4200" b="1" u="sng" dirty="0" smtClean="0"/>
              <a:t>RAPORTY MERYTORYCZNE I FINANSOWE ZATWIERDZA ORGAN DELEGOWANY </a:t>
            </a:r>
          </a:p>
          <a:p>
            <a:endParaRPr lang="pl-PL" sz="4200" b="1" dirty="0" smtClean="0">
              <a:solidFill>
                <a:srgbClr val="002060"/>
              </a:solidFill>
            </a:endParaRPr>
          </a:p>
          <a:p>
            <a:r>
              <a:rPr lang="pl-PL" sz="4200" b="1" dirty="0" smtClean="0">
                <a:solidFill>
                  <a:srgbClr val="002060"/>
                </a:solidFill>
              </a:rPr>
              <a:t>ORGAN DELEGOWANY:</a:t>
            </a:r>
            <a:endParaRPr lang="pl-PL" sz="4200" dirty="0">
              <a:solidFill>
                <a:srgbClr val="002060"/>
              </a:solidFill>
            </a:endParaRPr>
          </a:p>
          <a:p>
            <a:r>
              <a:rPr lang="pl-PL" sz="4200" dirty="0"/>
              <a:t>Centrum Obsługi Projektów Europejskich Ministerstwa Spraw Wewnętrznych i Administracji</a:t>
            </a:r>
          </a:p>
          <a:p>
            <a:r>
              <a:rPr lang="pl-PL" sz="4200" dirty="0" smtClean="0"/>
              <a:t>ul</a:t>
            </a:r>
            <a:r>
              <a:rPr lang="pl-PL" sz="4200" dirty="0"/>
              <a:t>. Rakowiecka 2a, 02-517 Warszawa</a:t>
            </a:r>
          </a:p>
          <a:p>
            <a:r>
              <a:rPr lang="pl-PL" sz="4200" dirty="0"/>
              <a:t>e-PUAP:</a:t>
            </a:r>
            <a:r>
              <a:rPr lang="pl-PL" sz="4200" b="1" dirty="0"/>
              <a:t> /COPEMSW/skrytka</a:t>
            </a:r>
            <a:endParaRPr lang="pl-PL" sz="4200" dirty="0"/>
          </a:p>
          <a:p>
            <a:r>
              <a:rPr lang="pl-PL" sz="4200" dirty="0"/>
              <a:t>tel. 0(22) 542 84 05</a:t>
            </a:r>
          </a:p>
          <a:p>
            <a:r>
              <a:rPr lang="en-US" sz="4200" dirty="0" err="1"/>
              <a:t>faks</a:t>
            </a:r>
            <a:r>
              <a:rPr lang="en-US" sz="4200" dirty="0"/>
              <a:t>  0(22) 542 84 44</a:t>
            </a:r>
            <a:endParaRPr lang="pl-PL" sz="4200" dirty="0"/>
          </a:p>
          <a:p>
            <a:r>
              <a:rPr lang="en-US" sz="4200" dirty="0"/>
              <a:t>e-mail cope@copemswia.gov.pl</a:t>
            </a:r>
            <a:endParaRPr lang="pl-PL" sz="4200" dirty="0"/>
          </a:p>
          <a:p>
            <a:pPr lvl="0"/>
            <a:endParaRPr lang="pl-PL" sz="1600" dirty="0" smtClean="0"/>
          </a:p>
          <a:p>
            <a:pPr lvl="0"/>
            <a:endParaRPr lang="pl-PL" sz="1600" dirty="0" smtClean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395457" y="1710265"/>
            <a:ext cx="9533645" cy="4436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 smtClean="0">
                <a:latin typeface="+mn-lt"/>
              </a:rPr>
              <a:t/>
            </a:r>
            <a:br>
              <a:rPr lang="pl-PL" sz="3200" dirty="0" smtClean="0">
                <a:latin typeface="+mn-lt"/>
              </a:rPr>
            </a:br>
            <a:r>
              <a:rPr lang="pl-PL" sz="9600" b="1" dirty="0" smtClean="0">
                <a:solidFill>
                  <a:srgbClr val="003399"/>
                </a:solidFill>
                <a:latin typeface="+mn-lt"/>
              </a:rPr>
              <a:t/>
            </a:r>
            <a:br>
              <a:rPr lang="pl-PL" sz="9600" b="1" dirty="0" smtClean="0">
                <a:solidFill>
                  <a:srgbClr val="003399"/>
                </a:solidFill>
                <a:latin typeface="+mn-lt"/>
              </a:rPr>
            </a:br>
            <a:r>
              <a:rPr lang="pl-PL" sz="9600" b="1" dirty="0" smtClean="0">
                <a:solidFill>
                  <a:srgbClr val="003399"/>
                </a:solidFill>
                <a:latin typeface="+mn-lt"/>
              </a:rPr>
              <a:t>Sprawozdawczość </a:t>
            </a:r>
            <a:r>
              <a:rPr lang="pl-PL" sz="9600" dirty="0" smtClean="0">
                <a:solidFill>
                  <a:srgbClr val="003399"/>
                </a:solidFill>
                <a:latin typeface="+mn-lt"/>
              </a:rPr>
              <a:t/>
            </a:r>
            <a:br>
              <a:rPr lang="pl-PL" sz="9600" dirty="0" smtClean="0">
                <a:solidFill>
                  <a:srgbClr val="003399"/>
                </a:solidFill>
                <a:latin typeface="+mn-lt"/>
              </a:rPr>
            </a:br>
            <a:r>
              <a:rPr lang="pl-PL" sz="9600" dirty="0" smtClean="0">
                <a:latin typeface="+mn-lt"/>
              </a:rPr>
              <a:t/>
            </a:r>
            <a:br>
              <a:rPr lang="pl-PL" sz="9600" dirty="0" smtClean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294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7127" y="733708"/>
            <a:ext cx="9144000" cy="724910"/>
          </a:xfrm>
        </p:spPr>
        <p:txBody>
          <a:bodyPr/>
          <a:lstStyle/>
          <a:p>
            <a:r>
              <a:rPr lang="pl-PL" sz="2400" b="1" dirty="0" smtClean="0">
                <a:solidFill>
                  <a:srgbClr val="003399"/>
                </a:solidFill>
                <a:latin typeface="+mn-lt"/>
              </a:rPr>
              <a:t>Sprawozdawczość</a:t>
            </a:r>
            <a:endParaRPr lang="pl-PL" sz="24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91127" y="1458618"/>
            <a:ext cx="11176000" cy="4951418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 smtClean="0"/>
              <a:t>Zasady realizacji projektów, w tym sprawozdawczości, określa Podręcznik dla Beneficjenta FBW, dostępny na stronie </a:t>
            </a:r>
            <a:r>
              <a:rPr lang="pl-PL" dirty="0"/>
              <a:t>internetowej </a:t>
            </a:r>
            <a:r>
              <a:rPr lang="pl-PL" dirty="0">
                <a:hlinkClick r:id="rId2"/>
              </a:rPr>
              <a:t>http://copemswia.gov.pl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/>
              <a:t> (załącznik do Porozumienia Finansowego)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/>
              <a:t>Beneficjent </a:t>
            </a:r>
            <a:r>
              <a:rPr lang="pl-PL" dirty="0" smtClean="0"/>
              <a:t>przekazuje </a:t>
            </a:r>
            <a:r>
              <a:rPr lang="pl-PL" dirty="0"/>
              <a:t>OD raporty </a:t>
            </a:r>
            <a:r>
              <a:rPr lang="pl-PL" dirty="0" smtClean="0"/>
              <a:t>kwartalne z </a:t>
            </a:r>
            <a:r>
              <a:rPr lang="pl-PL" dirty="0"/>
              <a:t>realizacji </a:t>
            </a:r>
            <a:r>
              <a:rPr lang="pl-PL" dirty="0" smtClean="0"/>
              <a:t>projektu: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dirty="0" smtClean="0"/>
              <a:t>1 </a:t>
            </a:r>
            <a:r>
              <a:rPr lang="pl-PL" dirty="0"/>
              <a:t>stycznia – 31 marca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1 kwietnia – 30 czerwca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1 lipca – 30 września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1 października – 31 grudnia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/>
              <a:t>Raporty składa się w ciągu 28 dni kalendarzowych </a:t>
            </a:r>
            <a:r>
              <a:rPr lang="pl-PL" dirty="0" smtClean="0"/>
              <a:t>po zakończeniu kwartału</a:t>
            </a:r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 smtClean="0"/>
              <a:t>Raport końcowy: </a:t>
            </a:r>
            <a:r>
              <a:rPr lang="pl-PL" dirty="0"/>
              <a:t>42 dni od zakończenia realizacji projektu</a:t>
            </a:r>
            <a:r>
              <a:rPr lang="pl-PL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 smtClean="0"/>
              <a:t>W uzgodnieniu z OD dopuszcza </a:t>
            </a:r>
            <a:r>
              <a:rPr lang="pl-PL" dirty="0"/>
              <a:t>się złożenie raportu za  okres inny niż </a:t>
            </a:r>
            <a:r>
              <a:rPr lang="pl-PL" dirty="0" smtClean="0"/>
              <a:t>kwartał (do </a:t>
            </a:r>
            <a:r>
              <a:rPr lang="pl-PL" dirty="0" smtClean="0"/>
              <a:t>ustalenia </a:t>
            </a:r>
            <a:r>
              <a:rPr lang="pl-PL" dirty="0" smtClean="0"/>
              <a:t>z opiekunem projektu w COPE MSWiA).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2462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97890" y="956108"/>
            <a:ext cx="9144000" cy="789564"/>
          </a:xfrm>
        </p:spPr>
        <p:txBody>
          <a:bodyPr/>
          <a:lstStyle/>
          <a:p>
            <a:r>
              <a:rPr lang="pl-PL" sz="2400" b="1" dirty="0" smtClean="0">
                <a:solidFill>
                  <a:srgbClr val="003399"/>
                </a:solidFill>
                <a:latin typeface="+mn-lt"/>
              </a:rPr>
              <a:t>Sprawozdawczość – cd.</a:t>
            </a:r>
            <a:endParaRPr lang="pl-PL" sz="2400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49744" y="1828800"/>
            <a:ext cx="10640291" cy="4461164"/>
          </a:xfrm>
        </p:spPr>
        <p:txBody>
          <a:bodyPr/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Raport składa się z następujących elementów: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dirty="0" smtClean="0"/>
              <a:t>części </a:t>
            </a:r>
            <a:r>
              <a:rPr lang="pl-PL" dirty="0"/>
              <a:t>merytorycznej wraz z dokumentacją wyboru wykonawców (dot. uproszczonej kontroli zamówień publicznych);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dirty="0" smtClean="0"/>
              <a:t>części </a:t>
            </a:r>
            <a:r>
              <a:rPr lang="pl-PL" dirty="0"/>
              <a:t>finansowej raportu składającej się z zestawienia wydatków za dany okres sprawozdawczy oraz potwierdzeń zapłaty zaraportowanych wydatków </a:t>
            </a:r>
            <a:endParaRPr lang="pl-PL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 smtClean="0"/>
              <a:t>Raporty </a:t>
            </a:r>
            <a:r>
              <a:rPr lang="pl-PL" dirty="0"/>
              <a:t>są składane w wersji elektronicznej do OD. </a:t>
            </a:r>
            <a:endParaRPr lang="pl-PL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 smtClean="0"/>
              <a:t>Dla </a:t>
            </a:r>
            <a:r>
              <a:rPr lang="pl-PL" dirty="0"/>
              <a:t>własnych celów archiwizacyjnych i kontroli Beneficjent przechowuje kopie przekazanych raportów.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 smtClean="0"/>
              <a:t>Weryfikacja raportu - </a:t>
            </a:r>
            <a:r>
              <a:rPr lang="pl-PL" dirty="0"/>
              <a:t>21 dni kalendarzowych od dnia wpłynięcia do </a:t>
            </a:r>
            <a:r>
              <a:rPr lang="pl-PL" dirty="0" smtClean="0"/>
              <a:t>OD, zakończona decyzją o zatwierdzeniu i poświadczeniu wydatków (jeżeli zgłoszono)</a:t>
            </a:r>
            <a:endParaRPr lang="pl-PL" dirty="0"/>
          </a:p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54572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514</Words>
  <Application>Microsoft Office PowerPoint</Application>
  <PresentationFormat>Panoramiczny</PresentationFormat>
  <Paragraphs>77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Motyw pakietu Office</vt:lpstr>
      <vt:lpstr>Projekt niestandardowy</vt:lpstr>
      <vt:lpstr>Prezentacja programu PowerPoint</vt:lpstr>
      <vt:lpstr>Fundusz Bezpieczeństwa Wewnętrznego (FBW) – komponenty, perspektywa finansowa   dwa komponenty: 1. instrument na rzecz wsparcia finansowego w zakresie granic zewnętrznych i wiz: Rozporządzenie Parlamentu Europejskiego i Rady nr 515/2014; (w uproszczeniu) stanowi kontynuację Funduszu Granic Zewnętrznych (w ramach SOLID 2007-2013)  2. instrument na rzecz wsparcia finansowego współpracy policyjnej, zapobiegania i zwalczania przestępczości oraz zarządzania kryzysowego: Rozporządzenie Parlamentu Europejskiego i Rady nr 513/2014  - perspektywa finansowa: 2014-2020   - realizacja do końca 2022 roku   </vt:lpstr>
      <vt:lpstr>FBW w Polsce – budżet, struktura organizacyjna  - budżet FBW:   Granice i wizy – 73 268 980 EUR              Współpraca policyjna – 44 755 048 EUR   - Organ Odpowiedzialny: Ministerstwo Spraw Wewnętrznych i Administracji  - Organ Audytowy: Ministerstwo Finansów  - Organ Delegowany: Centrum Obsługi Projektów Europejskich MSWiA   </vt:lpstr>
      <vt:lpstr>  FBW – cechy systemowe   Rezygnacja z podziału Funduszu na poszczególne alokacje, skutkująca brakiem PROGRAMÓW ROCZNYCH.   Opracowany został PROGRAM KRAJOWY FBW   Program Krajowy jest programem wieloletnim. Jest to dokument przewodni dla wszelkich działań planowanych do realizacji w ramach Funduszu.   </vt:lpstr>
      <vt:lpstr>Transparentność</vt:lpstr>
      <vt:lpstr>  REALIZACJA PROJEKTÓW – różnice między 2007-2013 a 2014-2020    </vt:lpstr>
      <vt:lpstr>   </vt:lpstr>
      <vt:lpstr>Sprawozdawczość</vt:lpstr>
      <vt:lpstr>Sprawozdawczość – cd.</vt:lpstr>
      <vt:lpstr> Kontrole  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Kowalczyk</dc:creator>
  <cp:lastModifiedBy>Jan Krzesiński</cp:lastModifiedBy>
  <cp:revision>37</cp:revision>
  <cp:lastPrinted>2017-07-25T09:57:22Z</cp:lastPrinted>
  <dcterms:created xsi:type="dcterms:W3CDTF">2017-05-30T08:43:19Z</dcterms:created>
  <dcterms:modified xsi:type="dcterms:W3CDTF">2018-02-26T12:16:46Z</dcterms:modified>
</cp:coreProperties>
</file>