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0"/>
  </p:notesMasterIdLst>
  <p:handoutMasterIdLst>
    <p:handoutMasterId r:id="rId21"/>
  </p:handoutMasterIdLst>
  <p:sldIdLst>
    <p:sldId id="256" r:id="rId3"/>
    <p:sldId id="262" r:id="rId4"/>
    <p:sldId id="280" r:id="rId5"/>
    <p:sldId id="282" r:id="rId6"/>
    <p:sldId id="279" r:id="rId7"/>
    <p:sldId id="278" r:id="rId8"/>
    <p:sldId id="263" r:id="rId9"/>
    <p:sldId id="264" r:id="rId10"/>
    <p:sldId id="265" r:id="rId11"/>
    <p:sldId id="266" r:id="rId12"/>
    <p:sldId id="268" r:id="rId13"/>
    <p:sldId id="269" r:id="rId14"/>
    <p:sldId id="281" r:id="rId15"/>
    <p:sldId id="270" r:id="rId16"/>
    <p:sldId id="272" r:id="rId17"/>
    <p:sldId id="273" r:id="rId18"/>
    <p:sldId id="261" r:id="rId19"/>
  </p:sldIdLst>
  <p:sldSz cx="12192000" cy="6858000"/>
  <p:notesSz cx="6669088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226DC9"/>
    <a:srgbClr val="1560BD"/>
    <a:srgbClr val="0651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660" autoAdjust="0"/>
  </p:normalViewPr>
  <p:slideViewPr>
    <p:cSldViewPr snapToGrid="0">
      <p:cViewPr varScale="1">
        <p:scale>
          <a:sx n="121" d="100"/>
          <a:sy n="121" d="100"/>
        </p:scale>
        <p:origin x="1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8056"/>
          </a:xfrm>
          <a:prstGeom prst="rect">
            <a:avLst/>
          </a:prstGeom>
        </p:spPr>
        <p:txBody>
          <a:bodyPr vert="horz" lIns="91432" tIns="45717" rIns="91432" bIns="45717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32" tIns="45717" rIns="91432" bIns="45717" rtlCol="0"/>
          <a:lstStyle>
            <a:lvl1pPr algn="r">
              <a:defRPr sz="1200"/>
            </a:lvl1pPr>
          </a:lstStyle>
          <a:p>
            <a:fld id="{CE372276-094D-4D05-9869-3E40EFCBBAFC}" type="datetimeFigureOut">
              <a:rPr lang="pl-PL" smtClean="0"/>
              <a:t>2018-02-27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889938" cy="498055"/>
          </a:xfrm>
          <a:prstGeom prst="rect">
            <a:avLst/>
          </a:prstGeom>
        </p:spPr>
        <p:txBody>
          <a:bodyPr vert="horz" lIns="91432" tIns="45717" rIns="91432" bIns="45717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32" tIns="45717" rIns="91432" bIns="45717" rtlCol="0" anchor="b"/>
          <a:lstStyle>
            <a:lvl1pPr algn="r">
              <a:defRPr sz="1200"/>
            </a:lvl1pPr>
          </a:lstStyle>
          <a:p>
            <a:fld id="{D9C21E64-935E-4B91-AC65-9B8EB62CDC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165419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8056"/>
          </a:xfrm>
          <a:prstGeom prst="rect">
            <a:avLst/>
          </a:prstGeom>
        </p:spPr>
        <p:txBody>
          <a:bodyPr vert="horz" lIns="91432" tIns="45717" rIns="91432" bIns="45717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32" tIns="45717" rIns="91432" bIns="45717" rtlCol="0"/>
          <a:lstStyle>
            <a:lvl1pPr algn="r">
              <a:defRPr sz="1200"/>
            </a:lvl1pPr>
          </a:lstStyle>
          <a:p>
            <a:fld id="{1A07C1D7-3E67-43DE-9FA2-43E9DBEEF698}" type="datetimeFigureOut">
              <a:rPr lang="pl-PL" smtClean="0"/>
              <a:t>2018-02-27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7" rIns="91432" bIns="45717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32" tIns="45717" rIns="91432" bIns="45717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889938" cy="498055"/>
          </a:xfrm>
          <a:prstGeom prst="rect">
            <a:avLst/>
          </a:prstGeom>
        </p:spPr>
        <p:txBody>
          <a:bodyPr vert="horz" lIns="91432" tIns="45717" rIns="91432" bIns="45717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32" tIns="45717" rIns="91432" bIns="45717" rtlCol="0" anchor="b"/>
          <a:lstStyle>
            <a:lvl1pPr algn="r">
              <a:defRPr sz="1200"/>
            </a:lvl1pPr>
          </a:lstStyle>
          <a:p>
            <a:fld id="{61B3D8E8-6A96-4867-B440-16F7C26183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667842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1340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6467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272954" y="64761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6237701D-9FDF-4E72-9E1B-010C5347299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9767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515814"/>
            <a:ext cx="4079040" cy="2336863"/>
          </a:xfrm>
          <a:prstGeom prst="rect">
            <a:avLst/>
          </a:prstGeom>
        </p:spPr>
      </p:pic>
      <p:sp>
        <p:nvSpPr>
          <p:cNvPr id="10" name="Prostokąt 9"/>
          <p:cNvSpPr/>
          <p:nvPr userDrawn="1"/>
        </p:nvSpPr>
        <p:spPr>
          <a:xfrm>
            <a:off x="0" y="5076093"/>
            <a:ext cx="12192000" cy="1781908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 userDrawn="1"/>
        </p:nvSpPr>
        <p:spPr>
          <a:xfrm>
            <a:off x="0" y="0"/>
            <a:ext cx="12192000" cy="515814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3" name="Prostokąt 12"/>
          <p:cNvSpPr/>
          <p:nvPr userDrawn="1"/>
        </p:nvSpPr>
        <p:spPr>
          <a:xfrm>
            <a:off x="0" y="0"/>
            <a:ext cx="3357563" cy="247651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4" name="Prostokąt 12"/>
          <p:cNvSpPr/>
          <p:nvPr userDrawn="1"/>
        </p:nvSpPr>
        <p:spPr>
          <a:xfrm>
            <a:off x="-4763" y="0"/>
            <a:ext cx="3362326" cy="1214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9" name="Prostokąt 12"/>
          <p:cNvSpPr/>
          <p:nvPr userDrawn="1"/>
        </p:nvSpPr>
        <p:spPr>
          <a:xfrm flipV="1">
            <a:off x="-514" y="6208855"/>
            <a:ext cx="2995889" cy="6491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1" name="Prostokąt 12"/>
          <p:cNvSpPr/>
          <p:nvPr userDrawn="1"/>
        </p:nvSpPr>
        <p:spPr>
          <a:xfrm flipV="1">
            <a:off x="-4763" y="6530391"/>
            <a:ext cx="3000139" cy="327609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pic>
        <p:nvPicPr>
          <p:cNvPr id="3" name="Obraz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5101" y="5634917"/>
            <a:ext cx="2527300" cy="67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63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 cap="small" baseline="0">
          <a:solidFill>
            <a:srgbClr val="003399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-23751"/>
            <a:ext cx="12192000" cy="950851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27099" cy="927099"/>
          </a:xfrm>
          <a:prstGeom prst="rect">
            <a:avLst/>
          </a:prstGeom>
        </p:spPr>
      </p:pic>
      <p:sp>
        <p:nvSpPr>
          <p:cNvPr id="12" name="Prostokąt 12"/>
          <p:cNvSpPr/>
          <p:nvPr userDrawn="1"/>
        </p:nvSpPr>
        <p:spPr>
          <a:xfrm flipH="1">
            <a:off x="9502793" y="-23753"/>
            <a:ext cx="2686285" cy="547898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3" name="Prostokąt 12"/>
          <p:cNvSpPr/>
          <p:nvPr userDrawn="1"/>
        </p:nvSpPr>
        <p:spPr>
          <a:xfrm flipH="1">
            <a:off x="9501904" y="-23751"/>
            <a:ext cx="2690096" cy="276512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4" name="Prostokąt 13"/>
          <p:cNvSpPr/>
          <p:nvPr userDrawn="1"/>
        </p:nvSpPr>
        <p:spPr>
          <a:xfrm flipV="1">
            <a:off x="-2922" y="6476144"/>
            <a:ext cx="12192000" cy="381856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5" name="Prostokąt 12"/>
          <p:cNvSpPr/>
          <p:nvPr userDrawn="1"/>
        </p:nvSpPr>
        <p:spPr>
          <a:xfrm flipV="1">
            <a:off x="-2922" y="6674663"/>
            <a:ext cx="3357563" cy="183336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6" name="Prostokąt 12"/>
          <p:cNvSpPr/>
          <p:nvPr userDrawn="1"/>
        </p:nvSpPr>
        <p:spPr>
          <a:xfrm flipV="1">
            <a:off x="-7685" y="6768095"/>
            <a:ext cx="3362326" cy="8990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272954" y="64761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6237701D-9FDF-4E72-9E1B-010C53472997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7" name="Obraz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729" y="252761"/>
            <a:ext cx="1985708" cy="36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56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ytułu 1"/>
          <p:cNvSpPr txBox="1">
            <a:spLocks/>
          </p:cNvSpPr>
          <p:nvPr/>
        </p:nvSpPr>
        <p:spPr>
          <a:xfrm>
            <a:off x="376472" y="2541954"/>
            <a:ext cx="11421828" cy="237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 cap="small" baseline="0">
                <a:solidFill>
                  <a:srgbClr val="003399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pl-PL" altLang="pl-PL" dirty="0" smtClean="0"/>
              <a:t>Raport kwartalny/końcowy – część finansowa </a:t>
            </a:r>
            <a:endParaRPr lang="pl-PL" altLang="pl-PL" dirty="0"/>
          </a:p>
          <a:p>
            <a:pPr algn="ctr"/>
            <a:endParaRPr lang="pl-PL" dirty="0"/>
          </a:p>
        </p:txBody>
      </p:sp>
      <p:sp>
        <p:nvSpPr>
          <p:cNvPr id="8" name="Symbol zastępczy tytułu 1"/>
          <p:cNvSpPr txBox="1">
            <a:spLocks/>
          </p:cNvSpPr>
          <p:nvPr/>
        </p:nvSpPr>
        <p:spPr>
          <a:xfrm>
            <a:off x="376472" y="5376183"/>
            <a:ext cx="4277008" cy="4618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>
                <a:solidFill>
                  <a:schemeClr val="bg1"/>
                </a:solidFill>
                <a:latin typeface="+mn-lt"/>
              </a:rPr>
              <a:t>Warszawa,  lutego 2018r.</a:t>
            </a:r>
            <a:endParaRPr lang="pl-PL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956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889000" y="1104900"/>
            <a:ext cx="1082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2800" b="1" dirty="0"/>
              <a:t>POŚWIADCZANIE DOKUMENTÓW </a:t>
            </a:r>
            <a:br>
              <a:rPr lang="pl-PL" altLang="pl-PL" sz="2800" b="1" dirty="0"/>
            </a:br>
            <a:r>
              <a:rPr lang="pl-PL" altLang="pl-PL" sz="2800" b="1" dirty="0"/>
              <a:t>ZA ZGODNOŚĆ Z ORYGINAŁEM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889000" y="2006600"/>
            <a:ext cx="10820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2400" dirty="0"/>
              <a:t>Celem poświadczania za zgodność z oryginałem kserokopii dokumentów </a:t>
            </a:r>
            <a:r>
              <a:rPr lang="pl-PL" altLang="pl-PL" sz="2400" dirty="0" smtClean="0"/>
              <a:t>przez </a:t>
            </a:r>
            <a:r>
              <a:rPr lang="pl-PL" altLang="pl-PL" sz="2400" dirty="0"/>
              <a:t>upoważnione do tego osoby jest ich uwierzytelnienie dla celów kontroli.  </a:t>
            </a:r>
          </a:p>
          <a:p>
            <a:endParaRPr lang="pl-PL" altLang="pl-PL" sz="2400" dirty="0"/>
          </a:p>
          <a:p>
            <a:r>
              <a:rPr lang="pl-PL" altLang="pl-PL" sz="2200" dirty="0"/>
              <a:t>Dokumenty</a:t>
            </a:r>
            <a:r>
              <a:rPr lang="pl-PL" altLang="pl-PL" sz="2400" dirty="0"/>
              <a:t> winny być poświadczane jedynie przez upoważnione do tego osoby.</a:t>
            </a:r>
          </a:p>
          <a:p>
            <a:endParaRPr lang="pl-PL" altLang="pl-PL" sz="2400" dirty="0"/>
          </a:p>
          <a:p>
            <a:r>
              <a:rPr lang="pl-PL" sz="2400" dirty="0"/>
              <a:t>Dokumenty w formie elektronicznych kopii (skanów) przekazywanych do Organu Delegowanego, Beneficjent opatruje </a:t>
            </a:r>
            <a:r>
              <a:rPr lang="pl-PL" sz="2400" u="sng" dirty="0"/>
              <a:t>kwalifikowanym  podpisem elektronicznym</a:t>
            </a:r>
            <a:r>
              <a:rPr lang="pl-PL" sz="2400" dirty="0"/>
              <a:t>, w celu poświadczenia ich zgodności z oryginałem.</a:t>
            </a:r>
          </a:p>
          <a:p>
            <a:endParaRPr lang="pl-PL" altLang="pl-PL" sz="2400" dirty="0"/>
          </a:p>
          <a:p>
            <a:endParaRPr lang="pl-PL" altLang="pl-PL" sz="2400" dirty="0"/>
          </a:p>
          <a:p>
            <a:endParaRPr lang="pl-PL" sz="2400" dirty="0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753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790146" y="1137851"/>
            <a:ext cx="1082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2800" b="1" dirty="0"/>
              <a:t>NANOSZENIE POPRAWEK/UZUPEŁNIEŃ </a:t>
            </a:r>
          </a:p>
          <a:p>
            <a:r>
              <a:rPr lang="pl-PL" altLang="pl-PL" sz="2800" b="1" dirty="0"/>
              <a:t>NA DOKUMENTACH</a:t>
            </a:r>
            <a:endParaRPr lang="pl-PL" sz="2800" b="1" dirty="0">
              <a:solidFill>
                <a:srgbClr val="003399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889000" y="2006600"/>
            <a:ext cx="108204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altLang="pl-PL" sz="2400" dirty="0" smtClean="0"/>
          </a:p>
          <a:p>
            <a:r>
              <a:rPr lang="pl-PL" altLang="pl-PL" sz="2200" dirty="0" smtClean="0"/>
              <a:t>Wszelkie </a:t>
            </a:r>
            <a:r>
              <a:rPr lang="pl-PL" altLang="pl-PL" sz="2200" dirty="0"/>
              <a:t>uzupełnienia  bądź poprawki w treści dokumentów  księgowych zewnętrznych (nie dotyczy  treści faktur VAT) bądź w ich opisach należy nanosić  wyłącznie na oryginale </a:t>
            </a:r>
            <a:r>
              <a:rPr lang="pl-PL" altLang="pl-PL" sz="2200" dirty="0" smtClean="0"/>
              <a:t>dokumentu.</a:t>
            </a:r>
          </a:p>
          <a:p>
            <a:endParaRPr lang="pl-PL" altLang="pl-PL" sz="2200" dirty="0"/>
          </a:p>
          <a:p>
            <a:r>
              <a:rPr lang="pl-PL" altLang="pl-PL" sz="2200" dirty="0" smtClean="0"/>
              <a:t>Poprawki  </a:t>
            </a:r>
            <a:r>
              <a:rPr lang="pl-PL" altLang="pl-PL" sz="2200" dirty="0"/>
              <a:t>wprowadza się poprzez przekreślenie treści niewłaściwej, wpisanie treści poprawnej oraz zaparafowanie zmiany z podaniem daty oraz imienia i nazwiska osoby wprowadzającej poprawkę. 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altLang="pl-PL" sz="2200" dirty="0"/>
          </a:p>
          <a:p>
            <a:r>
              <a:rPr lang="pl-PL" altLang="pl-PL" sz="2200" dirty="0"/>
              <a:t>Poprawki w odniesieniu do faktur VAT wprowadza się w zależności od rodzaju korygowanej informacji  poprzez fakturę VAT korygującą lub poprzez notę korygującą</a:t>
            </a:r>
            <a:r>
              <a:rPr lang="pl-PL" altLang="pl-PL" sz="2200" dirty="0" smtClean="0"/>
              <a:t>.</a:t>
            </a:r>
            <a:endParaRPr lang="pl-PL" altLang="pl-PL" sz="2200" dirty="0"/>
          </a:p>
          <a:p>
            <a:pPr eaLnBrk="0" fontAlgn="base" hangingPunct="0"/>
            <a:endParaRPr lang="pl-PL" sz="2400" dirty="0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953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889000" y="1104900"/>
            <a:ext cx="1082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2800" b="1" dirty="0"/>
              <a:t>NANOSZENIE POPRAWEK/UZUPEŁNIEŃ </a:t>
            </a:r>
          </a:p>
          <a:p>
            <a:r>
              <a:rPr lang="pl-PL" altLang="pl-PL" sz="2800" b="1" dirty="0"/>
              <a:t>NA DOKUMENTACH</a:t>
            </a:r>
            <a:endParaRPr lang="pl-PL" sz="2800" b="1" dirty="0">
              <a:solidFill>
                <a:srgbClr val="003399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889000" y="2006600"/>
            <a:ext cx="1082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altLang="pl-PL" sz="2400" dirty="0" smtClean="0"/>
          </a:p>
          <a:p>
            <a:endParaRPr lang="pl-PL" altLang="pl-PL" sz="2400" dirty="0"/>
          </a:p>
          <a:p>
            <a:endParaRPr lang="pl-PL" altLang="pl-PL" sz="2400" dirty="0" smtClean="0"/>
          </a:p>
          <a:p>
            <a:r>
              <a:rPr lang="pl-PL" altLang="pl-PL" sz="2400" dirty="0" smtClean="0"/>
              <a:t>UWAGA!</a:t>
            </a:r>
          </a:p>
          <a:p>
            <a:endParaRPr lang="pl-PL" altLang="pl-PL" sz="2400" dirty="0"/>
          </a:p>
          <a:p>
            <a:r>
              <a:rPr lang="pl-PL" altLang="pl-PL" sz="2400" dirty="0"/>
              <a:t>Nie wolno </a:t>
            </a:r>
            <a:r>
              <a:rPr lang="pl-PL" altLang="pl-PL" sz="2400" dirty="0" smtClean="0"/>
              <a:t>na dokumentach nanosić </a:t>
            </a:r>
            <a:r>
              <a:rPr lang="pl-PL" altLang="pl-PL" sz="2400" dirty="0"/>
              <a:t>poprawek z użyciem korektora lub poprzez całkowite zamazanie niepoprawnej treści.</a:t>
            </a:r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082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889000" y="1104900"/>
            <a:ext cx="1082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2800" b="1" dirty="0"/>
              <a:t>SYSTEM FINANSOWO-KSIĘGOWY</a:t>
            </a:r>
            <a:endParaRPr lang="pl-PL" sz="2800" b="1" dirty="0">
              <a:solidFill>
                <a:srgbClr val="003399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97708" y="2006600"/>
            <a:ext cx="11818445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Wszystkie wydatki i koszty kwalifikowane projektu, a także przychody projektu </a:t>
            </a:r>
            <a:r>
              <a:rPr lang="pl-PL" sz="2000" dirty="0" smtClean="0"/>
              <a:t>być winny </a:t>
            </a:r>
            <a:r>
              <a:rPr lang="pl-PL" sz="2000" dirty="0"/>
              <a:t>być rzetelnie i wiarygodnie odzwierciedlone w systemie finansowo-księgowym </a:t>
            </a:r>
            <a:r>
              <a:rPr lang="pl-PL" sz="2000" dirty="0" smtClean="0"/>
              <a:t>Beneficjenta.</a:t>
            </a:r>
          </a:p>
          <a:p>
            <a:endParaRPr lang="pl-PL" altLang="pl-PL" sz="1900" dirty="0" smtClean="0"/>
          </a:p>
          <a:p>
            <a:r>
              <a:rPr lang="pl-PL" altLang="pl-PL" sz="1900" u="sng" dirty="0" smtClean="0"/>
              <a:t>Wymogi </a:t>
            </a:r>
            <a:r>
              <a:rPr lang="pl-PL" altLang="pl-PL" sz="1900" u="sng" dirty="0"/>
              <a:t>odnośnie ewidencji księgowej dotyczącej projektu</a:t>
            </a:r>
            <a:r>
              <a:rPr lang="pl-PL" altLang="pl-PL" sz="1900" dirty="0" smtClean="0"/>
              <a:t>:</a:t>
            </a:r>
          </a:p>
          <a:p>
            <a:endParaRPr lang="pl-PL" altLang="pl-PL" sz="19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1900" dirty="0" smtClean="0"/>
              <a:t> należy wydzielić konta księgowe analityczne do projektu </a:t>
            </a:r>
            <a:r>
              <a:rPr lang="pl-PL" altLang="pl-PL" sz="1900" dirty="0"/>
              <a:t>według:		</a:t>
            </a:r>
            <a:endParaRPr lang="pl-PL" altLang="pl-PL" sz="1900" dirty="0" smtClean="0"/>
          </a:p>
          <a:p>
            <a:r>
              <a:rPr lang="pl-PL" altLang="pl-PL" sz="1900" dirty="0" smtClean="0"/>
              <a:t>	- </a:t>
            </a:r>
            <a:r>
              <a:rPr lang="pl-PL" altLang="pl-PL" sz="1900" dirty="0"/>
              <a:t>wydatków (zespół 1 - konta rachunku </a:t>
            </a:r>
            <a:r>
              <a:rPr lang="pl-PL" altLang="pl-PL" sz="1900" dirty="0" smtClean="0"/>
              <a:t>bankowego/kasy</a:t>
            </a:r>
            <a:r>
              <a:rPr lang="pl-PL" altLang="pl-PL" sz="1900" dirty="0"/>
              <a:t>), </a:t>
            </a:r>
          </a:p>
          <a:p>
            <a:pPr lvl="2"/>
            <a:r>
              <a:rPr lang="pl-PL" altLang="pl-PL" sz="1900" dirty="0"/>
              <a:t>- kosztów (zespół 4 lub 5)</a:t>
            </a:r>
          </a:p>
          <a:p>
            <a:pPr lvl="2"/>
            <a:r>
              <a:rPr lang="pl-PL" altLang="pl-PL" sz="1900" dirty="0"/>
              <a:t>- przychodów finansowych (zespół 7)</a:t>
            </a:r>
          </a:p>
          <a:p>
            <a:endParaRPr lang="pl-PL" altLang="pl-PL" sz="19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1900" dirty="0"/>
              <a:t>n</a:t>
            </a:r>
            <a:r>
              <a:rPr lang="pl-PL" altLang="pl-PL" sz="1900" dirty="0" smtClean="0"/>
              <a:t>ależy księgować </a:t>
            </a:r>
            <a:r>
              <a:rPr lang="pl-PL" altLang="pl-PL" sz="1900" dirty="0"/>
              <a:t>zgodnie z klasyfikacją budżetową w podziale na finansowanie UE (czwarta cyfra klasyfikacji 1) oraz współfinansowanie krajowe (czwarta cyfra klasyfikacji 2) </a:t>
            </a:r>
            <a:r>
              <a:rPr lang="pl-PL" altLang="pl-PL" sz="1900" dirty="0" smtClean="0"/>
              <a:t>– w proporcjach zgodnych </a:t>
            </a:r>
            <a:r>
              <a:rPr lang="pl-PL" altLang="pl-PL" sz="1900" dirty="0"/>
              <a:t>z </a:t>
            </a:r>
            <a:r>
              <a:rPr lang="pl-PL" altLang="pl-PL" sz="1900" dirty="0" smtClean="0"/>
              <a:t>wnioskiem o dofinasowanie</a:t>
            </a:r>
            <a:endParaRPr lang="pl-PL" altLang="pl-PL" sz="1900" dirty="0"/>
          </a:p>
          <a:p>
            <a:endParaRPr lang="pl-PL" altLang="pl-PL" sz="19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1900" dirty="0" smtClean="0"/>
              <a:t>kwoty </a:t>
            </a:r>
            <a:r>
              <a:rPr lang="pl-PL" altLang="pl-PL" sz="1900" dirty="0"/>
              <a:t>wykazane </a:t>
            </a:r>
            <a:r>
              <a:rPr lang="pl-PL" altLang="pl-PL" sz="1900" dirty="0" smtClean="0"/>
              <a:t>w części finansowej raportu powinny </a:t>
            </a:r>
            <a:r>
              <a:rPr lang="pl-PL" altLang="pl-PL" sz="1900" dirty="0"/>
              <a:t>być </a:t>
            </a:r>
            <a:r>
              <a:rPr lang="pl-PL" altLang="pl-PL" sz="1900" u="sng" dirty="0"/>
              <a:t>zgodne z kwotami zaksięgowanymi </a:t>
            </a:r>
            <a:r>
              <a:rPr lang="pl-PL" altLang="pl-PL" sz="1900" dirty="0"/>
              <a:t>w systemie finansowo-księgowym </a:t>
            </a:r>
            <a:r>
              <a:rPr lang="pl-PL" altLang="pl-PL" sz="1900" dirty="0" smtClean="0"/>
              <a:t>Beneficjenta </a:t>
            </a:r>
            <a:endParaRPr lang="pl-PL" altLang="pl-PL" sz="1900" dirty="0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70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889000" y="1104900"/>
            <a:ext cx="1082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2800" b="1" dirty="0" smtClean="0"/>
              <a:t>PRZEKAZYWANIE </a:t>
            </a:r>
            <a:r>
              <a:rPr lang="pl-PL" altLang="pl-PL" sz="2800" b="1" dirty="0"/>
              <a:t>DOKUMENTÓW</a:t>
            </a:r>
            <a:endParaRPr lang="pl-PL" sz="2800" b="1" dirty="0">
              <a:solidFill>
                <a:srgbClr val="003399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63827" y="1366510"/>
            <a:ext cx="9613557" cy="4932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/>
            <a:endParaRPr lang="pl-PL" sz="2400" b="1" dirty="0" smtClean="0"/>
          </a:p>
          <a:p>
            <a:r>
              <a:rPr lang="pl-PL" altLang="pl-PL" sz="2400" dirty="0"/>
              <a:t>Dokumenty przekazywane do kontroli </a:t>
            </a:r>
            <a:r>
              <a:rPr lang="pl-PL" altLang="pl-PL" sz="2400" dirty="0" smtClean="0"/>
              <a:t>Organowi Delegowanemu </a:t>
            </a:r>
            <a:r>
              <a:rPr lang="pl-PL" altLang="pl-PL" sz="2400" dirty="0"/>
              <a:t>winny być ułożone w logiczny i przejrzysty sposób  zgodnie z poniższymi zasadami:</a:t>
            </a:r>
          </a:p>
          <a:p>
            <a:endParaRPr lang="pl-PL" altLang="pl-P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400" dirty="0" smtClean="0"/>
              <a:t>dokumenty </a:t>
            </a:r>
            <a:r>
              <a:rPr lang="pl-PL" altLang="pl-PL" sz="2400" dirty="0"/>
              <a:t>przesyłane zawsze za pismem przewodnim - także w przypadku dostarczania uzupełnień/poprawek dokumentacji 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altLang="pl-P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400" dirty="0"/>
              <a:t> w piśmie przewodnim </a:t>
            </a:r>
            <a:r>
              <a:rPr lang="pl-PL" altLang="pl-PL" sz="2400" dirty="0" smtClean="0"/>
              <a:t>zawsze powinien zawarty być: okres sprawozdawczy, numer </a:t>
            </a:r>
            <a:r>
              <a:rPr lang="pl-PL" altLang="pl-PL" sz="2400" dirty="0"/>
              <a:t>oraz nazwa projektu, a także </a:t>
            </a:r>
            <a:r>
              <a:rPr lang="pl-PL" altLang="pl-PL" sz="2400" dirty="0" smtClean="0"/>
              <a:t>cel szczegółowy i krajowy, którego dokumenty dotyczą</a:t>
            </a:r>
            <a:endParaRPr lang="pl-PL" altLang="pl-PL" sz="2400" dirty="0"/>
          </a:p>
          <a:p>
            <a:endParaRPr lang="pl-PL" sz="2400" dirty="0"/>
          </a:p>
          <a:p>
            <a:pPr marL="698500" indent="-342900" fontAlgn="base">
              <a:spcAft>
                <a:spcPts val="300"/>
              </a:spcAft>
              <a:buClr>
                <a:srgbClr val="003399"/>
              </a:buClr>
              <a:buFont typeface="Wingdings" panose="05000000000000000000" pitchFamily="2" charset="2"/>
              <a:buChar char="§"/>
            </a:pPr>
            <a:endParaRPr lang="pl-PL" sz="2400" dirty="0"/>
          </a:p>
          <a:p>
            <a:pPr eaLnBrk="0" fontAlgn="base" hangingPunct="0"/>
            <a:endParaRPr lang="pl-PL" sz="2400" dirty="0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475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933569" y="1483380"/>
            <a:ext cx="1082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2800" b="1" dirty="0"/>
              <a:t>NAJCZĘSTSZE </a:t>
            </a:r>
            <a:r>
              <a:rPr lang="pl-PL" altLang="pl-PL" sz="2800" b="1" dirty="0" smtClean="0"/>
              <a:t>BŁĘDY:</a:t>
            </a:r>
            <a:endParaRPr lang="pl-PL" altLang="pl-PL" sz="2800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554776" y="1659758"/>
            <a:ext cx="10873946" cy="596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endParaRPr lang="pl-PL" altLang="pl-PL" sz="2400" dirty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pl-PL" altLang="pl-PL" sz="2400" dirty="0" smtClean="0"/>
              <a:t>budżet </a:t>
            </a:r>
            <a:r>
              <a:rPr lang="pl-PL" altLang="pl-PL" sz="2400" dirty="0"/>
              <a:t>projekt niezgodny z </a:t>
            </a:r>
            <a:r>
              <a:rPr lang="pl-PL" altLang="pl-PL" sz="2400" dirty="0" smtClean="0"/>
              <a:t>aktualnym wnioskiem o dofinansowanie</a:t>
            </a:r>
            <a:endParaRPr lang="pl-PL" altLang="pl-PL" sz="2400" dirty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pl-PL" altLang="pl-PL" sz="2400" dirty="0" smtClean="0"/>
              <a:t>brak </a:t>
            </a:r>
            <a:r>
              <a:rPr lang="pl-PL" altLang="pl-PL" sz="2400" dirty="0"/>
              <a:t>zaznaczenia czy projekt wygenerował </a:t>
            </a:r>
            <a:r>
              <a:rPr lang="pl-PL" altLang="pl-PL" sz="2400" dirty="0" smtClean="0"/>
              <a:t>przychód</a:t>
            </a:r>
            <a:endParaRPr lang="pl-PL" altLang="pl-PL" sz="2400" dirty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pl-PL" altLang="pl-PL" sz="2400" dirty="0" smtClean="0"/>
              <a:t>brak </a:t>
            </a:r>
            <a:r>
              <a:rPr lang="pl-PL" altLang="pl-PL" sz="2400" dirty="0"/>
              <a:t>rozbicia wydatków wg źródeł </a:t>
            </a:r>
            <a:r>
              <a:rPr lang="pl-PL" altLang="pl-PL" sz="2400" dirty="0" smtClean="0"/>
              <a:t>finansowania</a:t>
            </a:r>
            <a:endParaRPr lang="pl-PL" altLang="pl-PL" sz="2400" dirty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pl-PL" altLang="pl-PL" sz="2400" dirty="0" smtClean="0"/>
              <a:t>błędy arytmetyczne (kwota netto + kwota vat nie równa się kwocie brutto)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pl-PL" altLang="pl-PL" sz="2400" dirty="0" smtClean="0"/>
              <a:t>brak </a:t>
            </a:r>
            <a:r>
              <a:rPr lang="pl-PL" altLang="pl-PL" sz="2400" dirty="0"/>
              <a:t>nazw kategorii budżetowych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pl-PL" altLang="pl-PL" sz="2400" dirty="0" smtClean="0"/>
              <a:t>pomyłki </a:t>
            </a:r>
            <a:r>
              <a:rPr lang="pl-PL" altLang="pl-PL" sz="2400" dirty="0"/>
              <a:t>w nazwach wykonawców/dostawców  (dane </a:t>
            </a:r>
            <a:r>
              <a:rPr lang="pl-PL" altLang="pl-PL" sz="2400" dirty="0" smtClean="0"/>
              <a:t>wykonawców/dostawców </a:t>
            </a:r>
            <a:r>
              <a:rPr lang="pl-PL" altLang="pl-PL" sz="2400" dirty="0"/>
              <a:t>powinny być zgodne z danymi na fakturach VAT lub </a:t>
            </a:r>
            <a:r>
              <a:rPr lang="pl-PL" altLang="pl-PL" sz="2400" dirty="0" smtClean="0"/>
              <a:t>innych </a:t>
            </a:r>
            <a:r>
              <a:rPr lang="pl-PL" altLang="pl-PL" sz="2400" dirty="0"/>
              <a:t>dokumentach o równoważnej mocy dowodowej) </a:t>
            </a:r>
            <a:endParaRPr lang="pl-PL" altLang="pl-PL" sz="2400" dirty="0" smtClean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pl-PL" altLang="pl-PL" sz="2400" dirty="0" smtClean="0"/>
              <a:t>zbędne jest wpisywanie adresów wykonawców/dostawców</a:t>
            </a:r>
          </a:p>
          <a:p>
            <a:pPr>
              <a:spcBef>
                <a:spcPct val="20000"/>
              </a:spcBef>
            </a:pPr>
            <a:r>
              <a:rPr lang="pl-PL" altLang="pl-PL" sz="2400" dirty="0"/>
              <a:t>	</a:t>
            </a:r>
          </a:p>
          <a:p>
            <a:pPr>
              <a:spcBef>
                <a:spcPct val="20000"/>
              </a:spcBef>
            </a:pPr>
            <a:r>
              <a:rPr lang="pl-PL" altLang="pl-PL" sz="2400" dirty="0"/>
              <a:t>	</a:t>
            </a:r>
            <a:endParaRPr lang="pl-PL" sz="2400" dirty="0"/>
          </a:p>
          <a:p>
            <a:pPr marL="698500" indent="-342900" fontAlgn="base">
              <a:spcAft>
                <a:spcPts val="300"/>
              </a:spcAft>
              <a:buClr>
                <a:srgbClr val="003399"/>
              </a:buClr>
              <a:buFont typeface="Wingdings" panose="05000000000000000000" pitchFamily="2" charset="2"/>
              <a:buChar char="§"/>
            </a:pPr>
            <a:endParaRPr lang="pl-PL" sz="2400" dirty="0"/>
          </a:p>
          <a:p>
            <a:pPr eaLnBrk="0" fontAlgn="base" hangingPunct="0"/>
            <a:endParaRPr lang="pl-PL" sz="2400" dirty="0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791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1078470" y="1052948"/>
            <a:ext cx="1082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2800" b="1" dirty="0"/>
              <a:t>NAJCZĘSTSZE BŁĘDY: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889000" y="2006600"/>
            <a:ext cx="10820400" cy="401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pl-PL" altLang="pl-PL" sz="2400" dirty="0" smtClean="0"/>
              <a:t>brak </a:t>
            </a:r>
            <a:r>
              <a:rPr lang="pl-PL" altLang="pl-PL" sz="2400" dirty="0"/>
              <a:t>numerów dowodów </a:t>
            </a:r>
            <a:r>
              <a:rPr lang="pl-PL" altLang="pl-PL" sz="2400" dirty="0" smtClean="0"/>
              <a:t>księgowych, </a:t>
            </a:r>
            <a:r>
              <a:rPr lang="pl-PL" altLang="pl-PL" sz="2400" dirty="0"/>
              <a:t>pod którymi koszt został zaewidencjonowany w księgach rachunkowych </a:t>
            </a:r>
            <a:r>
              <a:rPr lang="pl-PL" altLang="pl-PL" sz="2400" dirty="0" smtClean="0"/>
              <a:t>instytucji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pl-PL" altLang="pl-PL" sz="2400" dirty="0" smtClean="0"/>
              <a:t>niewłaściwy podział na finansowanie i współfinansowanie (inny od zapisu w księgach rachunkowych)</a:t>
            </a:r>
            <a:endParaRPr lang="pl-PL" altLang="pl-PL" sz="2400" dirty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pl-PL" altLang="pl-PL" sz="2400" dirty="0" smtClean="0"/>
              <a:t>brak </a:t>
            </a:r>
            <a:r>
              <a:rPr lang="pl-PL" altLang="pl-PL" sz="2400" dirty="0"/>
              <a:t>podpisów osób sporządzających i/lub zatwierdzających zestawienie</a:t>
            </a:r>
          </a:p>
          <a:p>
            <a:pPr marL="698500" indent="-342900" fontAlgn="base">
              <a:spcAft>
                <a:spcPts val="300"/>
              </a:spcAft>
              <a:buClr>
                <a:srgbClr val="003399"/>
              </a:buClr>
              <a:buFont typeface="Wingdings" panose="05000000000000000000" pitchFamily="2" charset="2"/>
              <a:buChar char="§"/>
            </a:pPr>
            <a:endParaRPr lang="pl-PL" sz="2400" dirty="0"/>
          </a:p>
          <a:p>
            <a:pPr algn="ctr" eaLnBrk="0" fontAlgn="base" hangingPunct="0"/>
            <a:endParaRPr lang="pl-PL" sz="2400" b="1" dirty="0" smtClean="0"/>
          </a:p>
          <a:p>
            <a:pPr algn="ctr" eaLnBrk="0" fontAlgn="base" hangingPunct="0"/>
            <a:endParaRPr lang="pl-PL" sz="2400" dirty="0"/>
          </a:p>
          <a:p>
            <a:pPr marL="698500" indent="-342900" fontAlgn="base">
              <a:spcAft>
                <a:spcPts val="300"/>
              </a:spcAft>
              <a:buClr>
                <a:srgbClr val="003399"/>
              </a:buClr>
              <a:buFont typeface="Wingdings" panose="05000000000000000000" pitchFamily="2" charset="2"/>
              <a:buChar char="§"/>
            </a:pPr>
            <a:endParaRPr lang="pl-PL" sz="2400" dirty="0"/>
          </a:p>
          <a:p>
            <a:pPr eaLnBrk="0" fontAlgn="base" hangingPunct="0"/>
            <a:endParaRPr lang="pl-PL" sz="2400" dirty="0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162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17</a:t>
            </a:fld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2247900" y="2005461"/>
            <a:ext cx="77724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003399"/>
                </a:solidFill>
              </a:rPr>
              <a:t>Dziękuję za uwagę</a:t>
            </a:r>
          </a:p>
          <a:p>
            <a:pPr algn="ctr"/>
            <a:endParaRPr lang="pl-PL" sz="1400" b="1" dirty="0">
              <a:solidFill>
                <a:srgbClr val="003399"/>
              </a:solidFill>
            </a:endParaRPr>
          </a:p>
          <a:p>
            <a:pPr algn="ctr"/>
            <a:r>
              <a:rPr lang="pl-PL" sz="2400" b="1" dirty="0" smtClean="0">
                <a:solidFill>
                  <a:srgbClr val="003399"/>
                </a:solidFill>
              </a:rPr>
              <a:t>Katarzyna Staniaszek-Kos</a:t>
            </a:r>
          </a:p>
          <a:p>
            <a:pPr algn="ctr"/>
            <a:endParaRPr lang="pl-PL" sz="2800" b="1" dirty="0">
              <a:solidFill>
                <a:srgbClr val="003399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247900" y="35560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03399"/>
                </a:solidFill>
              </a:rPr>
              <a:t>Centrum Obsługi Projektów Europejskich </a:t>
            </a:r>
            <a:r>
              <a:rPr lang="pl-PL" sz="2000" dirty="0" smtClean="0">
                <a:solidFill>
                  <a:srgbClr val="003399"/>
                </a:solidFill>
              </a:rPr>
              <a:t/>
            </a:r>
            <a:br>
              <a:rPr lang="pl-PL" sz="2000" dirty="0" smtClean="0">
                <a:solidFill>
                  <a:srgbClr val="003399"/>
                </a:solidFill>
              </a:rPr>
            </a:br>
            <a:r>
              <a:rPr lang="pl-PL" sz="2000" b="1" dirty="0" smtClean="0">
                <a:solidFill>
                  <a:srgbClr val="003399"/>
                </a:solidFill>
              </a:rPr>
              <a:t>Ministerstwa Spraw Wewnętrznych</a:t>
            </a:r>
            <a:r>
              <a:rPr lang="pl-PL" sz="2000" dirty="0" smtClean="0">
                <a:solidFill>
                  <a:srgbClr val="003399"/>
                </a:solidFill>
              </a:rPr>
              <a:t> </a:t>
            </a:r>
            <a:r>
              <a:rPr lang="pl-PL" sz="2000" b="1" dirty="0" smtClean="0">
                <a:solidFill>
                  <a:srgbClr val="003399"/>
                </a:solidFill>
              </a:rPr>
              <a:t>i Administracji</a:t>
            </a:r>
            <a:r>
              <a:rPr lang="pl-PL" sz="2000" dirty="0" smtClean="0">
                <a:solidFill>
                  <a:srgbClr val="003399"/>
                </a:solidFill>
              </a:rPr>
              <a:t> </a:t>
            </a:r>
            <a:br>
              <a:rPr lang="pl-PL" sz="2000" dirty="0" smtClean="0">
                <a:solidFill>
                  <a:srgbClr val="003399"/>
                </a:solidFill>
              </a:rPr>
            </a:br>
            <a:r>
              <a:rPr lang="pl-PL" sz="2000" dirty="0" smtClean="0">
                <a:solidFill>
                  <a:srgbClr val="003399"/>
                </a:solidFill>
              </a:rPr>
              <a:t/>
            </a:r>
            <a:br>
              <a:rPr lang="pl-PL" sz="2000" dirty="0" smtClean="0">
                <a:solidFill>
                  <a:srgbClr val="003399"/>
                </a:solidFill>
              </a:rPr>
            </a:br>
            <a:r>
              <a:rPr lang="pl-PL" sz="2000" b="1" dirty="0" smtClean="0">
                <a:solidFill>
                  <a:srgbClr val="003399"/>
                </a:solidFill>
              </a:rPr>
              <a:t>www.copemswia.gov.pl</a:t>
            </a:r>
            <a:endParaRPr lang="pl-PL" sz="20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22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1070233" y="1145281"/>
            <a:ext cx="1082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2800" b="1" dirty="0" smtClean="0"/>
              <a:t>Raport Kwartalny/Końcowy część finansowa</a:t>
            </a:r>
            <a:endParaRPr lang="en-US" altLang="pl-PL" sz="2800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394138" y="2006600"/>
            <a:ext cx="11622016" cy="5917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altLang="pl-PL" sz="2400" dirty="0" smtClean="0"/>
              <a:t>Beneficjent wraz z raportem kwartalnym/końcowym </a:t>
            </a:r>
          </a:p>
          <a:p>
            <a:pPr algn="just"/>
            <a:r>
              <a:rPr lang="pl-PL" altLang="pl-PL" sz="2400" b="1" u="sng" dirty="0" smtClean="0"/>
              <a:t>składa elektronicznie do Organu Delegowanego:</a:t>
            </a:r>
          </a:p>
          <a:p>
            <a:pPr algn="just"/>
            <a:endParaRPr lang="pl-PL" altLang="pl-PL" sz="2400" dirty="0" smtClean="0"/>
          </a:p>
          <a:p>
            <a:pPr marL="342900" indent="-342900" algn="just">
              <a:buFontTx/>
              <a:buChar char="-"/>
            </a:pPr>
            <a:r>
              <a:rPr lang="pl-PL" altLang="pl-PL" sz="2400" dirty="0" smtClean="0"/>
              <a:t>wypełnioną część finansową raportu</a:t>
            </a:r>
          </a:p>
          <a:p>
            <a:pPr algn="just"/>
            <a:endParaRPr lang="pl-PL" altLang="pl-PL" sz="2400" dirty="0" smtClean="0"/>
          </a:p>
          <a:p>
            <a:pPr marL="342900" indent="-342900" algn="just">
              <a:buFontTx/>
              <a:buChar char="-"/>
            </a:pPr>
            <a:r>
              <a:rPr lang="pl-PL" sz="2400" dirty="0" smtClean="0"/>
              <a:t>dokumenty </a:t>
            </a:r>
            <a:r>
              <a:rPr lang="pl-PL" sz="2400" dirty="0"/>
              <a:t>w formie </a:t>
            </a:r>
            <a:r>
              <a:rPr lang="pl-PL" sz="2400" dirty="0" smtClean="0"/>
              <a:t>kopii </a:t>
            </a:r>
            <a:r>
              <a:rPr lang="pl-PL" sz="2400" dirty="0"/>
              <a:t>(skanów</a:t>
            </a:r>
            <a:r>
              <a:rPr lang="pl-PL" sz="2400" dirty="0" smtClean="0"/>
              <a:t>):</a:t>
            </a:r>
          </a:p>
          <a:p>
            <a:pPr lvl="3">
              <a:buFontTx/>
              <a:buChar char="•"/>
            </a:pPr>
            <a:r>
              <a:rPr lang="pl-PL" altLang="pl-PL" sz="2400" dirty="0" smtClean="0"/>
              <a:t>   wyciągów  </a:t>
            </a:r>
            <a:r>
              <a:rPr lang="pl-PL" altLang="pl-PL" sz="2400" dirty="0"/>
              <a:t>bankowych (strona z przelewem) lub /i </a:t>
            </a:r>
          </a:p>
          <a:p>
            <a:pPr lvl="3">
              <a:buFontTx/>
              <a:buChar char="•"/>
            </a:pPr>
            <a:r>
              <a:rPr lang="pl-PL" altLang="pl-PL" sz="2400" dirty="0"/>
              <a:t>   przelewów bankowych lub /i </a:t>
            </a:r>
          </a:p>
          <a:p>
            <a:pPr lvl="3">
              <a:buFontTx/>
              <a:buChar char="•"/>
            </a:pPr>
            <a:r>
              <a:rPr lang="pl-PL" altLang="pl-PL" sz="2400" dirty="0"/>
              <a:t>   dowodów kasowych (raport kasowy/KW/KP) </a:t>
            </a:r>
            <a:endParaRPr lang="pl-PL" altLang="pl-PL" sz="2400" dirty="0" smtClean="0"/>
          </a:p>
          <a:p>
            <a:pPr lvl="3">
              <a:buFontTx/>
              <a:buChar char="•"/>
            </a:pPr>
            <a:endParaRPr lang="pl-PL" altLang="pl-PL" sz="2400" dirty="0" smtClean="0"/>
          </a:p>
          <a:p>
            <a:r>
              <a:rPr lang="pl-PL" altLang="pl-PL" sz="2400" u="sng" dirty="0" smtClean="0"/>
              <a:t>Wszystkie pozostałe dokumenty finansowo-księgowe Beneficjent przechowuje w swojej siedzibie, gdyż może zostać poproszony o ich przedstawienie do kontroli.</a:t>
            </a:r>
            <a:endParaRPr lang="pl-PL" altLang="pl-PL" sz="2400" u="sng" dirty="0"/>
          </a:p>
          <a:p>
            <a:pPr algn="just"/>
            <a:endParaRPr lang="pl-PL" altLang="pl-PL" sz="2000" dirty="0"/>
          </a:p>
          <a:p>
            <a:endParaRPr lang="pl-PL" altLang="pl-PL" sz="2000" dirty="0"/>
          </a:p>
          <a:p>
            <a:pPr>
              <a:spcAft>
                <a:spcPts val="300"/>
              </a:spcAft>
            </a:pPr>
            <a:endParaRPr lang="pl-PL" sz="2400" dirty="0" smtClean="0"/>
          </a:p>
          <a:p>
            <a:pPr marL="698500" indent="-342900">
              <a:spcAft>
                <a:spcPts val="300"/>
              </a:spcAft>
              <a:buClr>
                <a:srgbClr val="003399"/>
              </a:buClr>
              <a:buFont typeface="Wingdings" panose="05000000000000000000" pitchFamily="2" charset="2"/>
              <a:buChar char="§"/>
            </a:pPr>
            <a:endParaRPr lang="pl-PL" sz="2400" dirty="0">
              <a:solidFill>
                <a:srgbClr val="003399"/>
              </a:solidFill>
            </a:endParaRPr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149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1070233" y="1145281"/>
            <a:ext cx="1082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2800" b="1" dirty="0" smtClean="0"/>
              <a:t>Raport Kwartalny/Końcowy część finansowa</a:t>
            </a:r>
          </a:p>
          <a:p>
            <a:endParaRPr lang="en-US" altLang="pl-PL" sz="2800" b="1" dirty="0"/>
          </a:p>
          <a:p>
            <a:endParaRPr lang="pl-PL" sz="2800" b="1" dirty="0">
              <a:solidFill>
                <a:srgbClr val="003399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436605" y="2006600"/>
            <a:ext cx="11516497" cy="487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2400" b="1" dirty="0"/>
              <a:t>Koszty </a:t>
            </a:r>
            <a:r>
              <a:rPr lang="pl-PL" altLang="pl-PL" sz="2400" b="1" dirty="0" smtClean="0"/>
              <a:t>Pośrednie:</a:t>
            </a:r>
          </a:p>
          <a:p>
            <a:endParaRPr lang="pl-PL" altLang="pl-PL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dirty="0" smtClean="0"/>
              <a:t>obejmują </a:t>
            </a:r>
            <a:r>
              <a:rPr lang="pl-PL" sz="2400" dirty="0"/>
              <a:t>wszystkie działania związane z obsługą projektu, które nie zostały przyporządkowane do kosztów </a:t>
            </a:r>
            <a:r>
              <a:rPr lang="pl-PL" sz="2400" dirty="0" smtClean="0"/>
              <a:t>bezpośrednich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altLang="pl-PL" sz="2400" dirty="0" smtClean="0"/>
              <a:t>powinny być raportowane w części finansowej raportu w jednym wierszu, jedną pozycją „koszty pośrednie”</a:t>
            </a:r>
          </a:p>
          <a:p>
            <a:pPr algn="just"/>
            <a:endParaRPr lang="pl-PL" altLang="pl-PL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altLang="pl-PL" sz="2400" dirty="0"/>
              <a:t>nie mogą przekraczać kwoty kosztów pośrednich zawartych w Porozumieniu Finansowym</a:t>
            </a:r>
          </a:p>
          <a:p>
            <a:pPr algn="just"/>
            <a:endParaRPr lang="pl-PL" altLang="pl-PL" sz="2200" dirty="0"/>
          </a:p>
          <a:p>
            <a:endParaRPr lang="pl-PL" altLang="pl-PL" sz="2200" dirty="0"/>
          </a:p>
          <a:p>
            <a:pPr>
              <a:spcAft>
                <a:spcPts val="300"/>
              </a:spcAft>
            </a:pPr>
            <a:endParaRPr lang="pl-PL" sz="2400" dirty="0" smtClean="0"/>
          </a:p>
          <a:p>
            <a:pPr marL="698500" indent="-342900">
              <a:spcAft>
                <a:spcPts val="300"/>
              </a:spcAft>
              <a:buClr>
                <a:srgbClr val="003399"/>
              </a:buClr>
              <a:buFont typeface="Wingdings" panose="05000000000000000000" pitchFamily="2" charset="2"/>
              <a:buChar char="§"/>
            </a:pPr>
            <a:endParaRPr lang="pl-PL" sz="2400" dirty="0">
              <a:solidFill>
                <a:srgbClr val="003399"/>
              </a:solidFill>
            </a:endParaRPr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336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1070233" y="1145281"/>
            <a:ext cx="1082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2800" b="1" dirty="0" smtClean="0"/>
              <a:t>Raport Kwartalny/Końcowy część finansowa</a:t>
            </a:r>
          </a:p>
          <a:p>
            <a:endParaRPr lang="en-US" altLang="pl-PL" sz="2800" b="1" dirty="0"/>
          </a:p>
          <a:p>
            <a:endParaRPr lang="pl-PL" sz="2800" b="1" dirty="0">
              <a:solidFill>
                <a:srgbClr val="003399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436605" y="2006600"/>
            <a:ext cx="11516497" cy="4162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2400" b="1" dirty="0"/>
              <a:t>Koszty </a:t>
            </a:r>
            <a:r>
              <a:rPr lang="pl-PL" altLang="pl-PL" sz="2400" b="1" dirty="0" smtClean="0"/>
              <a:t>Pośrednie:</a:t>
            </a:r>
            <a:endParaRPr lang="pl-PL" altLang="pl-PL" sz="2400" dirty="0" smtClean="0"/>
          </a:p>
          <a:p>
            <a:pPr algn="just"/>
            <a:endParaRPr lang="pl-PL" altLang="pl-P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 smtClean="0"/>
              <a:t>są </a:t>
            </a:r>
            <a:r>
              <a:rPr lang="pl-PL" sz="2400" dirty="0"/>
              <a:t>rozliczane w kolejnych raportach w zależności od wysokości przedstawianych do rozliczenia kosztów </a:t>
            </a:r>
            <a:r>
              <a:rPr lang="pl-PL" sz="2400" dirty="0" smtClean="0"/>
              <a:t>bezpośrednich</a:t>
            </a:r>
          </a:p>
          <a:p>
            <a:endParaRPr lang="pl-P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n</a:t>
            </a:r>
            <a:r>
              <a:rPr lang="pl-PL" sz="2400" dirty="0" smtClean="0"/>
              <a:t>a </a:t>
            </a:r>
            <a:r>
              <a:rPr lang="pl-PL" sz="2400" dirty="0"/>
              <a:t>wysokość </a:t>
            </a:r>
            <a:r>
              <a:rPr lang="pl-PL" sz="2400" dirty="0" smtClean="0"/>
              <a:t>ostatecznie </a:t>
            </a:r>
            <a:r>
              <a:rPr lang="pl-PL" sz="2400" dirty="0"/>
              <a:t>rozliczonych </a:t>
            </a:r>
            <a:r>
              <a:rPr lang="pl-PL" sz="2400" dirty="0" smtClean="0"/>
              <a:t>kosztów </a:t>
            </a:r>
            <a:r>
              <a:rPr lang="pl-PL" sz="2400" dirty="0"/>
              <a:t>pośrednich mają wpływ nie tylko koszty bezpośrednie projektu, ale też ewentualne pomniejszenia (np. korekty finansowe dotyczące zamówień </a:t>
            </a:r>
            <a:r>
              <a:rPr lang="pl-PL" sz="2400" dirty="0" smtClean="0"/>
              <a:t>publicznych</a:t>
            </a:r>
            <a:r>
              <a:rPr lang="pl-PL" sz="2400" dirty="0"/>
              <a:t>)</a:t>
            </a:r>
          </a:p>
          <a:p>
            <a:endParaRPr lang="pl-PL" altLang="pl-PL" sz="2200" dirty="0"/>
          </a:p>
          <a:p>
            <a:pPr>
              <a:spcAft>
                <a:spcPts val="300"/>
              </a:spcAft>
            </a:pPr>
            <a:endParaRPr lang="pl-PL" sz="2400" dirty="0" smtClean="0"/>
          </a:p>
          <a:p>
            <a:pPr marL="698500" indent="-342900">
              <a:spcAft>
                <a:spcPts val="300"/>
              </a:spcAft>
              <a:buClr>
                <a:srgbClr val="003399"/>
              </a:buClr>
              <a:buFont typeface="Wingdings" panose="05000000000000000000" pitchFamily="2" charset="2"/>
              <a:buChar char="§"/>
            </a:pPr>
            <a:endParaRPr lang="pl-PL" sz="2400" dirty="0">
              <a:solidFill>
                <a:srgbClr val="003399"/>
              </a:solidFill>
            </a:endParaRPr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155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1070233" y="1145281"/>
            <a:ext cx="1082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2800" b="1" dirty="0"/>
              <a:t>DOKUMENTOWANIE </a:t>
            </a:r>
            <a:r>
              <a:rPr lang="pl-PL" altLang="pl-PL" sz="2800" b="1" dirty="0" smtClean="0"/>
              <a:t>KOSZTÓW</a:t>
            </a:r>
            <a:endParaRPr lang="en-US" altLang="pl-PL" sz="2800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889000" y="2006600"/>
            <a:ext cx="10820400" cy="4809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altLang="pl-PL" sz="2000" dirty="0" smtClean="0"/>
          </a:p>
          <a:p>
            <a:pPr algn="just"/>
            <a:r>
              <a:rPr lang="pl-PL" altLang="pl-PL" sz="2400" dirty="0"/>
              <a:t>Koszty ponoszone w ramach projektu winny być udokumentowane co do zasady fakturą VAT. </a:t>
            </a:r>
            <a:endParaRPr lang="pl-PL" altLang="pl-PL" sz="2400" dirty="0" smtClean="0"/>
          </a:p>
          <a:p>
            <a:pPr algn="just"/>
            <a:r>
              <a:rPr lang="pl-PL" altLang="pl-PL" sz="2400" dirty="0" smtClean="0"/>
              <a:t>Jeśli </a:t>
            </a:r>
            <a:r>
              <a:rPr lang="pl-PL" altLang="pl-PL" sz="2400" dirty="0"/>
              <a:t>jest to niemożliwe, poniesienie kosztu winno być udowodnione dokumentami księgowymi o równorzędnej wartości dowodowej. </a:t>
            </a:r>
          </a:p>
          <a:p>
            <a:pPr algn="just"/>
            <a:endParaRPr lang="pl-PL" altLang="pl-PL" sz="2400" dirty="0"/>
          </a:p>
          <a:p>
            <a:pPr algn="just"/>
            <a:r>
              <a:rPr lang="pl-PL" altLang="pl-PL" sz="2400" dirty="0"/>
              <a:t>Takimi dokumentami między innymi są: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pl-PL" altLang="pl-PL" sz="2400" dirty="0" smtClean="0"/>
              <a:t>lista </a:t>
            </a:r>
            <a:r>
              <a:rPr lang="pl-PL" altLang="pl-PL" sz="2400" dirty="0"/>
              <a:t>płac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pl-PL" altLang="pl-PL" sz="2400" dirty="0" smtClean="0"/>
              <a:t>delegacja </a:t>
            </a:r>
            <a:r>
              <a:rPr lang="pl-PL" altLang="pl-PL" sz="2400" dirty="0"/>
              <a:t>krajowa wraz z niezbędnymi załącznikami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pl-PL" altLang="pl-PL" sz="2400" dirty="0" smtClean="0"/>
              <a:t>delegacja </a:t>
            </a:r>
            <a:r>
              <a:rPr lang="pl-PL" altLang="pl-PL" sz="2400" dirty="0"/>
              <a:t>zagraniczna wraz z niezbędnymi załącznikami</a:t>
            </a:r>
            <a:endParaRPr lang="pl-PL" altLang="pl-PL" sz="2400" u="sng" dirty="0"/>
          </a:p>
          <a:p>
            <a:endParaRPr lang="pl-PL" altLang="pl-PL" sz="2000" dirty="0"/>
          </a:p>
          <a:p>
            <a:pPr>
              <a:spcAft>
                <a:spcPts val="300"/>
              </a:spcAft>
            </a:pPr>
            <a:endParaRPr lang="pl-PL" sz="2400" dirty="0" smtClean="0"/>
          </a:p>
          <a:p>
            <a:pPr marL="698500" indent="-342900">
              <a:spcAft>
                <a:spcPts val="300"/>
              </a:spcAft>
              <a:buClr>
                <a:srgbClr val="003399"/>
              </a:buClr>
              <a:buFont typeface="Wingdings" panose="05000000000000000000" pitchFamily="2" charset="2"/>
              <a:buChar char="§"/>
            </a:pPr>
            <a:endParaRPr lang="pl-PL" sz="2400" dirty="0">
              <a:solidFill>
                <a:srgbClr val="003399"/>
              </a:solidFill>
            </a:endParaRPr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513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1070233" y="1145281"/>
            <a:ext cx="1082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2800" b="1" dirty="0"/>
              <a:t>DOKUMENTOWANIE </a:t>
            </a:r>
            <a:r>
              <a:rPr lang="pl-PL" altLang="pl-PL" sz="2800" b="1" dirty="0" smtClean="0"/>
              <a:t>WYDATKÓW</a:t>
            </a:r>
            <a:endParaRPr lang="en-US" altLang="pl-PL" sz="2800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889000" y="2006600"/>
            <a:ext cx="10820400" cy="4901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altLang="pl-PL" sz="2000" dirty="0"/>
          </a:p>
          <a:p>
            <a:r>
              <a:rPr lang="pl-PL" altLang="pl-PL" sz="2200" dirty="0" smtClean="0"/>
              <a:t>Wydatek </a:t>
            </a:r>
            <a:r>
              <a:rPr lang="pl-PL" altLang="pl-PL" sz="2200" dirty="0"/>
              <a:t>kwalifikowalny to wydatek faktycznie poniesiony przez instytucję. </a:t>
            </a:r>
            <a:endParaRPr lang="pl-PL" altLang="pl-PL" sz="2200" dirty="0" smtClean="0"/>
          </a:p>
          <a:p>
            <a:r>
              <a:rPr lang="pl-PL" altLang="pl-PL" sz="2200" dirty="0" smtClean="0"/>
              <a:t>Wyjątek </a:t>
            </a:r>
            <a:r>
              <a:rPr lang="pl-PL" altLang="pl-PL" sz="2200" dirty="0"/>
              <a:t>– amortyzacja!</a:t>
            </a:r>
          </a:p>
          <a:p>
            <a:endParaRPr lang="pl-PL" altLang="pl-PL" sz="2200" dirty="0"/>
          </a:p>
          <a:p>
            <a:r>
              <a:rPr lang="pl-PL" altLang="pl-PL" sz="2200" dirty="0"/>
              <a:t>Wydatek faktycznie poniesiony to wydatek poniesiony w znaczeniu kasowym tj. rozchód środków pieniężnych z kasy lub rachunku bankowego partnera projektu.</a:t>
            </a:r>
          </a:p>
          <a:p>
            <a:endParaRPr lang="pl-PL" altLang="pl-PL" sz="2200" dirty="0"/>
          </a:p>
          <a:p>
            <a:r>
              <a:rPr lang="pl-PL" altLang="pl-PL" sz="2200" dirty="0"/>
              <a:t>Do dokumentów potwierdzających poniesienie wydatku zalicza się</a:t>
            </a:r>
            <a:r>
              <a:rPr lang="pl-PL" altLang="pl-PL" sz="2200" dirty="0" smtClean="0"/>
              <a:t>:</a:t>
            </a:r>
          </a:p>
          <a:p>
            <a:endParaRPr lang="pl-PL" altLang="pl-PL" sz="2200" dirty="0"/>
          </a:p>
          <a:p>
            <a:pPr lvl="3">
              <a:buFontTx/>
              <a:buChar char="•"/>
            </a:pPr>
            <a:r>
              <a:rPr lang="pl-PL" altLang="pl-PL" sz="2200" dirty="0"/>
              <a:t>  wyciągi bankowe oraz ew. przelewy </a:t>
            </a:r>
            <a:r>
              <a:rPr lang="pl-PL" altLang="pl-PL" sz="2200" dirty="0" smtClean="0"/>
              <a:t>bankowe</a:t>
            </a:r>
          </a:p>
          <a:p>
            <a:pPr lvl="3"/>
            <a:endParaRPr lang="pl-PL" altLang="pl-PL" sz="2200" dirty="0"/>
          </a:p>
          <a:p>
            <a:pPr lvl="3">
              <a:buFontTx/>
              <a:buChar char="•"/>
            </a:pPr>
            <a:r>
              <a:rPr lang="pl-PL" altLang="pl-PL" sz="2200" dirty="0"/>
              <a:t>  dowody kasowe (raport kasowy/KW/KP) </a:t>
            </a:r>
          </a:p>
          <a:p>
            <a:pPr>
              <a:spcAft>
                <a:spcPts val="300"/>
              </a:spcAft>
            </a:pPr>
            <a:endParaRPr lang="pl-PL" sz="2400" dirty="0" smtClean="0"/>
          </a:p>
          <a:p>
            <a:pPr marL="698500" indent="-342900">
              <a:spcAft>
                <a:spcPts val="300"/>
              </a:spcAft>
              <a:buClr>
                <a:srgbClr val="003399"/>
              </a:buClr>
              <a:buFont typeface="Wingdings" panose="05000000000000000000" pitchFamily="2" charset="2"/>
              <a:buChar char="§"/>
            </a:pPr>
            <a:endParaRPr lang="pl-PL" sz="2400" dirty="0">
              <a:solidFill>
                <a:srgbClr val="003399"/>
              </a:solidFill>
            </a:endParaRPr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038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889000" y="1104900"/>
            <a:ext cx="1082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2800" b="1" dirty="0"/>
              <a:t>OPISYWANIE </a:t>
            </a:r>
            <a:r>
              <a:rPr lang="pl-PL" altLang="pl-PL" sz="2800" b="1" dirty="0" smtClean="0"/>
              <a:t>DOKUMENTÓW</a:t>
            </a:r>
            <a:endParaRPr lang="pl-PL" altLang="pl-PL" sz="2800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889000" y="2006600"/>
            <a:ext cx="10820400" cy="5301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2400" dirty="0"/>
              <a:t>Dokumenty księgowe dotyczące ponoszonych kosztów projektu muszą być właściwie opisane, tak aby z opisu jednoznacznie wynikał związek z </a:t>
            </a:r>
            <a:r>
              <a:rPr lang="pl-PL" altLang="pl-PL" sz="2400" dirty="0" smtClean="0"/>
              <a:t>projektem.</a:t>
            </a:r>
          </a:p>
          <a:p>
            <a:endParaRPr lang="pl-PL" altLang="pl-PL" sz="2400" dirty="0"/>
          </a:p>
          <a:p>
            <a:r>
              <a:rPr lang="pl-PL" altLang="pl-PL" sz="2400" u="sng" dirty="0" smtClean="0"/>
              <a:t>Opis </a:t>
            </a:r>
            <a:r>
              <a:rPr lang="pl-PL" altLang="pl-PL" sz="2400" u="sng" dirty="0"/>
              <a:t>dokumentu księgowego powinien zawierać co najmniej</a:t>
            </a:r>
            <a:r>
              <a:rPr lang="pl-PL" altLang="pl-PL" sz="2400" dirty="0"/>
              <a:t>:</a:t>
            </a:r>
          </a:p>
          <a:p>
            <a:endParaRPr lang="pl-PL" altLang="pl-PL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altLang="pl-PL" sz="2400" dirty="0"/>
              <a:t>nr i tytuł </a:t>
            </a:r>
            <a:r>
              <a:rPr lang="pl-PL" altLang="pl-PL" sz="2400" dirty="0" smtClean="0"/>
              <a:t>projektu, cel szczegółowy i cel krajowy </a:t>
            </a:r>
            <a:r>
              <a:rPr lang="pl-PL" altLang="pl-PL" sz="2400" dirty="0"/>
              <a:t>oraz (opcjonalnie) nr i datę zawarcia Porozumienia Finansowego, na podstawie którego projekt jest realizowany 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altLang="pl-PL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altLang="pl-PL" sz="2400" dirty="0"/>
              <a:t>opis bezpośredniego związku poniesionego kosztu z realizacją danego projektu (opis rzeczowy, powiązanie z </a:t>
            </a:r>
            <a:r>
              <a:rPr lang="pl-PL" altLang="pl-PL" sz="2400" dirty="0" smtClean="0"/>
              <a:t>umową, </a:t>
            </a:r>
            <a:r>
              <a:rPr lang="pl-PL" altLang="pl-PL" sz="2400" dirty="0"/>
              <a:t>z wykonawcą)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altLang="pl-PL" sz="2400" dirty="0"/>
          </a:p>
          <a:p>
            <a:pPr>
              <a:spcAft>
                <a:spcPts val="300"/>
              </a:spcAft>
            </a:pPr>
            <a:endParaRPr lang="pl-PL" sz="2400" dirty="0" smtClean="0"/>
          </a:p>
          <a:p>
            <a:pPr marL="698500" indent="-342900">
              <a:spcAft>
                <a:spcPts val="300"/>
              </a:spcAft>
              <a:buClr>
                <a:srgbClr val="003399"/>
              </a:buClr>
              <a:buFont typeface="Wingdings" panose="05000000000000000000" pitchFamily="2" charset="2"/>
              <a:buChar char="§"/>
            </a:pPr>
            <a:endParaRPr lang="pl-PL" sz="2400" dirty="0">
              <a:solidFill>
                <a:srgbClr val="003399"/>
              </a:solidFill>
            </a:endParaRPr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290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823097" y="1104900"/>
            <a:ext cx="1082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2800" b="1" dirty="0"/>
              <a:t>OPISYWANIE </a:t>
            </a:r>
            <a:r>
              <a:rPr lang="pl-PL" altLang="pl-PL" sz="2800" b="1" dirty="0" smtClean="0"/>
              <a:t>DOKUMENTÓW</a:t>
            </a:r>
            <a:endParaRPr lang="pl-PL" altLang="pl-PL" sz="2800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889000" y="2006600"/>
            <a:ext cx="10820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altLang="pl-PL" sz="2400" dirty="0"/>
              <a:t>informację, że projekt jest współfinansowany ze środków Unii Europejskiej </a:t>
            </a:r>
          </a:p>
          <a:p>
            <a:pPr lvl="1"/>
            <a:endParaRPr lang="pl-PL" altLang="pl-PL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altLang="pl-PL" sz="2400" dirty="0" smtClean="0"/>
              <a:t>pieczątkę „Fundusz Bezpieczeństwa Wewnętrznego”</a:t>
            </a:r>
          </a:p>
          <a:p>
            <a:pPr lvl="1"/>
            <a:endParaRPr lang="pl-PL" altLang="pl-PL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altLang="pl-PL" sz="2400" dirty="0"/>
              <a:t>informację o</a:t>
            </a:r>
            <a:r>
              <a:rPr lang="pl-PL" sz="2400" dirty="0" smtClean="0"/>
              <a:t> </a:t>
            </a:r>
            <a:r>
              <a:rPr lang="pl-PL" sz="2400" dirty="0"/>
              <a:t>kategorii budżetowej, której wydatek dotyczy</a:t>
            </a:r>
            <a:endParaRPr lang="pl-PL" altLang="pl-PL" sz="2400" dirty="0"/>
          </a:p>
          <a:p>
            <a:pPr>
              <a:buFont typeface="Wingdings" panose="05000000000000000000" pitchFamily="2" charset="2"/>
              <a:buChar char="ü"/>
            </a:pPr>
            <a:endParaRPr lang="pl-PL" altLang="pl-PL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altLang="pl-PL" sz="2400" dirty="0"/>
              <a:t>informację o wysokości kosztu kwalifikowalnego wynikającego z opisywanego dokumentu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pl-PL" altLang="pl-PL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altLang="pl-PL" sz="2400" dirty="0" smtClean="0"/>
              <a:t>informację </a:t>
            </a:r>
            <a:r>
              <a:rPr lang="pl-PL" altLang="pl-PL" sz="2400" dirty="0"/>
              <a:t>o poprawności merytorycznej oraz formalno-rachunkowej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altLang="pl-PL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sz="2400" dirty="0"/>
              <a:t>informację o trybie wyboru wykonawcy wraz z numerem </a:t>
            </a:r>
            <a:r>
              <a:rPr lang="pl-PL" sz="2400" dirty="0" smtClean="0"/>
              <a:t>umowy</a:t>
            </a:r>
            <a:endParaRPr lang="pl-PL" altLang="pl-PL" sz="2400" dirty="0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412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889000" y="1104900"/>
            <a:ext cx="1082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2800" b="1" dirty="0"/>
              <a:t>KOPIOWANIE DOKUMENTÓW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141890" y="2006600"/>
            <a:ext cx="115675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2400" dirty="0" smtClean="0"/>
              <a:t>Dokumenty </a:t>
            </a:r>
            <a:r>
              <a:rPr lang="pl-PL" altLang="pl-PL" sz="2400" dirty="0"/>
              <a:t>jakie mają zostać przesłane do kontroli </a:t>
            </a:r>
            <a:r>
              <a:rPr lang="pl-PL" altLang="pl-PL" sz="2400" dirty="0" smtClean="0"/>
              <a:t>Organu Delegowanego </a:t>
            </a:r>
            <a:r>
              <a:rPr lang="pl-PL" altLang="pl-PL" sz="2400" dirty="0"/>
              <a:t>należy kopiować zgodnie z poniższymi zasadami:</a:t>
            </a:r>
          </a:p>
          <a:p>
            <a:endParaRPr lang="pl-PL" altLang="pl-P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400" dirty="0" smtClean="0"/>
              <a:t> </a:t>
            </a:r>
            <a:r>
              <a:rPr lang="pl-PL" altLang="pl-PL" sz="2400" dirty="0"/>
              <a:t>kserokopie </a:t>
            </a:r>
            <a:r>
              <a:rPr lang="pl-PL" altLang="pl-PL" sz="2400" dirty="0" smtClean="0"/>
              <a:t>dokumentów (WB/potwierdzenia przelewów/raporty kasowe KW i KP) </a:t>
            </a:r>
            <a:r>
              <a:rPr lang="pl-PL" altLang="pl-PL" sz="2400" dirty="0"/>
              <a:t>muszą być całkowicie czytelne tj.</a:t>
            </a:r>
          </a:p>
          <a:p>
            <a:pPr lvl="2"/>
            <a:r>
              <a:rPr lang="pl-PL" altLang="pl-PL" sz="2400" dirty="0"/>
              <a:t>-  czytelna czcionka</a:t>
            </a:r>
          </a:p>
          <a:p>
            <a:r>
              <a:rPr lang="pl-PL" altLang="pl-PL" sz="2400" dirty="0"/>
              <a:t>	-  widoczna całość dokumentu wraz z opisami i adnotacjami </a:t>
            </a:r>
            <a:r>
              <a:rPr lang="pl-PL" altLang="pl-PL" sz="2400" dirty="0" smtClean="0"/>
              <a:t>na </a:t>
            </a:r>
            <a:r>
              <a:rPr lang="pl-PL" altLang="pl-PL" sz="2400" dirty="0"/>
              <a:t>nim się znajdującymi </a:t>
            </a:r>
            <a:endParaRPr lang="pl-PL" altLang="pl-PL" sz="2400" dirty="0" smtClean="0"/>
          </a:p>
          <a:p>
            <a:r>
              <a:rPr lang="pl-PL" altLang="pl-PL" sz="2400" dirty="0"/>
              <a:t>	</a:t>
            </a:r>
            <a:r>
              <a:rPr lang="pl-PL" altLang="pl-PL" sz="2400" dirty="0" smtClean="0"/>
              <a:t>(</a:t>
            </a:r>
            <a:r>
              <a:rPr lang="pl-PL" altLang="pl-PL" sz="2400" dirty="0"/>
              <a:t>ważne w przypadku, gdy opisy </a:t>
            </a:r>
            <a:r>
              <a:rPr lang="pl-PL" altLang="pl-PL" sz="2400" dirty="0" smtClean="0"/>
              <a:t>znajdują </a:t>
            </a:r>
            <a:r>
              <a:rPr lang="pl-PL" altLang="pl-PL" sz="2400" dirty="0"/>
              <a:t>się na samym brzegu dokumentu)</a:t>
            </a:r>
          </a:p>
          <a:p>
            <a:endParaRPr lang="pl-PL" altLang="pl-P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400" dirty="0"/>
              <a:t> jeśli dokument posiada załączniki należy skserować również załączniki do niego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altLang="pl-P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400" dirty="0" smtClean="0"/>
              <a:t>wyciągi </a:t>
            </a:r>
            <a:r>
              <a:rPr lang="pl-PL" altLang="pl-PL" sz="2400" dirty="0"/>
              <a:t>bankowe – kserujemy </a:t>
            </a:r>
            <a:r>
              <a:rPr lang="pl-PL" altLang="pl-PL" sz="2400" dirty="0" smtClean="0"/>
              <a:t>strony, </a:t>
            </a:r>
            <a:r>
              <a:rPr lang="pl-PL" altLang="pl-PL" sz="2400" dirty="0"/>
              <a:t>na których znajdują się przelewy dotyczące </a:t>
            </a:r>
            <a:r>
              <a:rPr lang="pl-PL" altLang="pl-PL" sz="2400" dirty="0" smtClean="0"/>
              <a:t>projektu</a:t>
            </a:r>
            <a:endParaRPr lang="pl-PL" sz="2400" dirty="0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964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791</Words>
  <Application>Microsoft Office PowerPoint</Application>
  <PresentationFormat>Panoramiczny</PresentationFormat>
  <Paragraphs>170</Paragraphs>
  <Slides>17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17</vt:i4>
      </vt:variant>
    </vt:vector>
  </HeadingPairs>
  <TitlesOfParts>
    <vt:vector size="22" baseType="lpstr">
      <vt:lpstr>Arial</vt:lpstr>
      <vt:lpstr>Calibri</vt:lpstr>
      <vt:lpstr>Wingdings</vt:lpstr>
      <vt:lpstr>Motyw pakietu Office</vt:lpstr>
      <vt:lpstr>Projekt niestandardowy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Jakub Kowalczyk</dc:creator>
  <cp:lastModifiedBy>Katarzyna Staniaszek</cp:lastModifiedBy>
  <cp:revision>71</cp:revision>
  <cp:lastPrinted>2018-02-27T14:34:06Z</cp:lastPrinted>
  <dcterms:created xsi:type="dcterms:W3CDTF">2017-05-30T08:43:19Z</dcterms:created>
  <dcterms:modified xsi:type="dcterms:W3CDTF">2018-02-27T14:35:50Z</dcterms:modified>
</cp:coreProperties>
</file>