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3" r:id="rId3"/>
  </p:sldMasterIdLst>
  <p:notesMasterIdLst>
    <p:notesMasterId r:id="rId28"/>
  </p:notesMasterIdLst>
  <p:handoutMasterIdLst>
    <p:handoutMasterId r:id="rId29"/>
  </p:handoutMasterIdLst>
  <p:sldIdLst>
    <p:sldId id="256" r:id="rId4"/>
    <p:sldId id="258" r:id="rId5"/>
    <p:sldId id="259" r:id="rId6"/>
    <p:sldId id="260" r:id="rId7"/>
    <p:sldId id="262" r:id="rId8"/>
    <p:sldId id="266" r:id="rId9"/>
    <p:sldId id="264" r:id="rId10"/>
    <p:sldId id="267" r:id="rId11"/>
    <p:sldId id="268" r:id="rId12"/>
    <p:sldId id="269" r:id="rId13"/>
    <p:sldId id="270" r:id="rId14"/>
    <p:sldId id="271" r:id="rId15"/>
    <p:sldId id="272" r:id="rId16"/>
    <p:sldId id="282" r:id="rId17"/>
    <p:sldId id="278" r:id="rId18"/>
    <p:sldId id="273" r:id="rId19"/>
    <p:sldId id="274" r:id="rId20"/>
    <p:sldId id="286" r:id="rId21"/>
    <p:sldId id="287" r:id="rId22"/>
    <p:sldId id="275" r:id="rId23"/>
    <p:sldId id="276" r:id="rId24"/>
    <p:sldId id="277" r:id="rId25"/>
    <p:sldId id="283" r:id="rId26"/>
    <p:sldId id="284" r:id="rId2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226DC9"/>
    <a:srgbClr val="1560BD"/>
    <a:srgbClr val="0651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4660"/>
  </p:normalViewPr>
  <p:slideViewPr>
    <p:cSldViewPr snapToGrid="0">
      <p:cViewPr varScale="1">
        <p:scale>
          <a:sx n="122" d="100"/>
          <a:sy n="122" d="100"/>
        </p:scale>
        <p:origin x="102" y="2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E372276-094D-4D05-9869-3E40EFCBBAFC}" type="datetimeFigureOut">
              <a:rPr lang="pl-PL" smtClean="0"/>
              <a:t>2017-09-12</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C21E64-935E-4B91-AC65-9B8EB62CDC77}" type="slidenum">
              <a:rPr lang="pl-PL" smtClean="0"/>
              <a:t>‹#›</a:t>
            </a:fld>
            <a:endParaRPr lang="pl-PL"/>
          </a:p>
        </p:txBody>
      </p:sp>
    </p:spTree>
    <p:extLst>
      <p:ext uri="{BB962C8B-B14F-4D97-AF65-F5344CB8AC3E}">
        <p14:creationId xmlns:p14="http://schemas.microsoft.com/office/powerpoint/2010/main" val="246165419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07C1D7-3E67-43DE-9FA2-43E9DBEEF698}" type="datetimeFigureOut">
              <a:rPr lang="pl-PL" smtClean="0"/>
              <a:t>2017-09-12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B3D8E8-6A96-4867-B440-16F7C2618371}" type="slidenum">
              <a:rPr lang="pl-PL" smtClean="0"/>
              <a:t>‹#›</a:t>
            </a:fld>
            <a:endParaRPr lang="pl-PL"/>
          </a:p>
        </p:txBody>
      </p:sp>
    </p:spTree>
    <p:extLst>
      <p:ext uri="{BB962C8B-B14F-4D97-AF65-F5344CB8AC3E}">
        <p14:creationId xmlns:p14="http://schemas.microsoft.com/office/powerpoint/2010/main" val="415667842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1B3D8E8-6A96-4867-B440-16F7C2618371}" type="slidenum">
              <a:rPr lang="pl-PL" smtClean="0"/>
              <a:t>3</a:t>
            </a:fld>
            <a:endParaRPr lang="pl-PL"/>
          </a:p>
        </p:txBody>
      </p:sp>
      <p:sp>
        <p:nvSpPr>
          <p:cNvPr id="5" name="Symbol zastępczy stopki 4"/>
          <p:cNvSpPr>
            <a:spLocks noGrp="1"/>
          </p:cNvSpPr>
          <p:nvPr>
            <p:ph type="ftr" sz="quarter" idx="11"/>
          </p:nvPr>
        </p:nvSpPr>
        <p:spPr/>
        <p:txBody>
          <a:bodyPr/>
          <a:lstStyle/>
          <a:p>
            <a:endParaRPr lang="pl-PL"/>
          </a:p>
        </p:txBody>
      </p:sp>
    </p:spTree>
    <p:extLst>
      <p:ext uri="{BB962C8B-B14F-4D97-AF65-F5344CB8AC3E}">
        <p14:creationId xmlns:p14="http://schemas.microsoft.com/office/powerpoint/2010/main" val="455678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1B3D8E8-6A96-4867-B440-16F7C2618371}" type="slidenum">
              <a:rPr lang="pl-PL" smtClean="0"/>
              <a:t>6</a:t>
            </a:fld>
            <a:endParaRPr lang="pl-PL"/>
          </a:p>
        </p:txBody>
      </p:sp>
      <p:sp>
        <p:nvSpPr>
          <p:cNvPr id="5" name="Symbol zastępczy stopki 4"/>
          <p:cNvSpPr>
            <a:spLocks noGrp="1"/>
          </p:cNvSpPr>
          <p:nvPr>
            <p:ph type="ftr" sz="quarter" idx="11"/>
          </p:nvPr>
        </p:nvSpPr>
        <p:spPr/>
        <p:txBody>
          <a:bodyPr/>
          <a:lstStyle/>
          <a:p>
            <a:endParaRPr lang="pl-PL"/>
          </a:p>
        </p:txBody>
      </p:sp>
    </p:spTree>
    <p:extLst>
      <p:ext uri="{BB962C8B-B14F-4D97-AF65-F5344CB8AC3E}">
        <p14:creationId xmlns:p14="http://schemas.microsoft.com/office/powerpoint/2010/main" val="3811784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64674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3043571-E378-4792-908D-F63243E64F72}" type="datetimeFigureOut">
              <a:rPr lang="pl-PL" smtClean="0"/>
              <a:t>2017-09-12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100755395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3043571-E378-4792-908D-F63243E64F72}" type="datetimeFigureOut">
              <a:rPr lang="pl-PL" smtClean="0"/>
              <a:t>2017-09-12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64443227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3043571-E378-4792-908D-F63243E64F72}" type="datetimeFigureOut">
              <a:rPr lang="pl-PL" smtClean="0"/>
              <a:t>2017-09-12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132641220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3043571-E378-4792-908D-F63243E64F72}" type="datetimeFigureOut">
              <a:rPr lang="pl-PL" smtClean="0"/>
              <a:t>2017-09-12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272658748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Slajd tytułowy">
    <p:spTree>
      <p:nvGrpSpPr>
        <p:cNvPr id="1" name=""/>
        <p:cNvGrpSpPr/>
        <p:nvPr/>
      </p:nvGrpSpPr>
      <p:grpSpPr>
        <a:xfrm>
          <a:off x="0" y="0"/>
          <a:ext cx="0" cy="0"/>
          <a:chOff x="0" y="0"/>
          <a:chExt cx="0" cy="0"/>
        </a:xfrm>
      </p:grpSpPr>
      <p:sp>
        <p:nvSpPr>
          <p:cNvPr id="9" name="Symbol zastępczy numeru slajdu 5"/>
          <p:cNvSpPr>
            <a:spLocks noGrp="1"/>
          </p:cNvSpPr>
          <p:nvPr>
            <p:ph type="sldNum" sz="quarter" idx="4"/>
          </p:nvPr>
        </p:nvSpPr>
        <p:spPr>
          <a:xfrm>
            <a:off x="9272954" y="6476144"/>
            <a:ext cx="2743200" cy="365125"/>
          </a:xfrm>
          <a:prstGeom prst="rect">
            <a:avLst/>
          </a:prstGeom>
        </p:spPr>
        <p:txBody>
          <a:bodyPr vert="horz" lIns="91440" tIns="45720" rIns="91440" bIns="45720" rtlCol="0" anchor="ctr"/>
          <a:lstStyle>
            <a:lvl1pPr algn="r">
              <a:defRPr sz="1600">
                <a:solidFill>
                  <a:schemeClr val="bg1"/>
                </a:solidFill>
              </a:defRPr>
            </a:lvl1p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194863260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Slajd tytułowy">
    <p:spTree>
      <p:nvGrpSpPr>
        <p:cNvPr id="1" name=""/>
        <p:cNvGrpSpPr/>
        <p:nvPr/>
      </p:nvGrpSpPr>
      <p:grpSpPr>
        <a:xfrm>
          <a:off x="0" y="0"/>
          <a:ext cx="0" cy="0"/>
          <a:chOff x="0" y="0"/>
          <a:chExt cx="0" cy="0"/>
        </a:xfrm>
      </p:grpSpPr>
      <p:sp>
        <p:nvSpPr>
          <p:cNvPr id="9" name="Symbol zastępczy numeru slajdu 5"/>
          <p:cNvSpPr>
            <a:spLocks noGrp="1"/>
          </p:cNvSpPr>
          <p:nvPr>
            <p:ph type="sldNum" sz="quarter" idx="4"/>
          </p:nvPr>
        </p:nvSpPr>
        <p:spPr>
          <a:xfrm>
            <a:off x="9272954" y="6476144"/>
            <a:ext cx="2743200" cy="365125"/>
          </a:xfrm>
          <a:prstGeom prst="rect">
            <a:avLst/>
          </a:prstGeom>
        </p:spPr>
        <p:txBody>
          <a:bodyPr vert="horz" lIns="91440" tIns="45720" rIns="91440" bIns="45720" rtlCol="0" anchor="ctr"/>
          <a:lstStyle>
            <a:lvl1pPr algn="r">
              <a:defRPr sz="1600">
                <a:solidFill>
                  <a:schemeClr val="bg1"/>
                </a:solidFill>
              </a:defRPr>
            </a:lvl1p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242590689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Slajd tytułowy">
    <p:spTree>
      <p:nvGrpSpPr>
        <p:cNvPr id="1" name=""/>
        <p:cNvGrpSpPr/>
        <p:nvPr/>
      </p:nvGrpSpPr>
      <p:grpSpPr>
        <a:xfrm>
          <a:off x="0" y="0"/>
          <a:ext cx="0" cy="0"/>
          <a:chOff x="0" y="0"/>
          <a:chExt cx="0" cy="0"/>
        </a:xfrm>
      </p:grpSpPr>
      <p:sp>
        <p:nvSpPr>
          <p:cNvPr id="9" name="Symbol zastępczy numeru slajdu 5"/>
          <p:cNvSpPr>
            <a:spLocks noGrp="1"/>
          </p:cNvSpPr>
          <p:nvPr>
            <p:ph type="sldNum" sz="quarter" idx="4"/>
          </p:nvPr>
        </p:nvSpPr>
        <p:spPr>
          <a:xfrm>
            <a:off x="9272954" y="6476144"/>
            <a:ext cx="2743200" cy="365125"/>
          </a:xfrm>
          <a:prstGeom prst="rect">
            <a:avLst/>
          </a:prstGeom>
        </p:spPr>
        <p:txBody>
          <a:bodyPr vert="horz" lIns="91440" tIns="45720" rIns="91440" bIns="45720" rtlCol="0" anchor="ctr"/>
          <a:lstStyle>
            <a:lvl1pPr algn="r">
              <a:defRPr sz="1600">
                <a:solidFill>
                  <a:schemeClr val="bg1"/>
                </a:solidFill>
              </a:defRPr>
            </a:lvl1p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109197058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Slajd tytułowy">
    <p:spTree>
      <p:nvGrpSpPr>
        <p:cNvPr id="1" name=""/>
        <p:cNvGrpSpPr/>
        <p:nvPr/>
      </p:nvGrpSpPr>
      <p:grpSpPr>
        <a:xfrm>
          <a:off x="0" y="0"/>
          <a:ext cx="0" cy="0"/>
          <a:chOff x="0" y="0"/>
          <a:chExt cx="0" cy="0"/>
        </a:xfrm>
      </p:grpSpPr>
      <p:sp>
        <p:nvSpPr>
          <p:cNvPr id="9" name="Symbol zastępczy numeru slajdu 5"/>
          <p:cNvSpPr>
            <a:spLocks noGrp="1"/>
          </p:cNvSpPr>
          <p:nvPr>
            <p:ph type="sldNum" sz="quarter" idx="4"/>
          </p:nvPr>
        </p:nvSpPr>
        <p:spPr>
          <a:xfrm>
            <a:off x="9272954" y="6476144"/>
            <a:ext cx="2743200" cy="365125"/>
          </a:xfrm>
          <a:prstGeom prst="rect">
            <a:avLst/>
          </a:prstGeom>
        </p:spPr>
        <p:txBody>
          <a:bodyPr vert="horz" lIns="91440" tIns="45720" rIns="91440" bIns="45720" rtlCol="0" anchor="ctr"/>
          <a:lstStyle>
            <a:lvl1pPr algn="r">
              <a:defRPr sz="1600">
                <a:solidFill>
                  <a:schemeClr val="bg1"/>
                </a:solidFill>
              </a:defRPr>
            </a:lvl1p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394754719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Slajd tytułowy">
    <p:spTree>
      <p:nvGrpSpPr>
        <p:cNvPr id="1" name=""/>
        <p:cNvGrpSpPr/>
        <p:nvPr/>
      </p:nvGrpSpPr>
      <p:grpSpPr>
        <a:xfrm>
          <a:off x="0" y="0"/>
          <a:ext cx="0" cy="0"/>
          <a:chOff x="0" y="0"/>
          <a:chExt cx="0" cy="0"/>
        </a:xfrm>
      </p:grpSpPr>
      <p:sp>
        <p:nvSpPr>
          <p:cNvPr id="9" name="Symbol zastępczy numeru slajdu 5"/>
          <p:cNvSpPr>
            <a:spLocks noGrp="1"/>
          </p:cNvSpPr>
          <p:nvPr>
            <p:ph type="sldNum" sz="quarter" idx="4"/>
          </p:nvPr>
        </p:nvSpPr>
        <p:spPr>
          <a:xfrm>
            <a:off x="9272954" y="6476144"/>
            <a:ext cx="2743200" cy="365125"/>
          </a:xfrm>
          <a:prstGeom prst="rect">
            <a:avLst/>
          </a:prstGeom>
        </p:spPr>
        <p:txBody>
          <a:bodyPr vert="horz" lIns="91440" tIns="45720" rIns="91440" bIns="45720" rtlCol="0" anchor="ctr"/>
          <a:lstStyle>
            <a:lvl1pPr algn="r">
              <a:defRPr sz="1600">
                <a:solidFill>
                  <a:schemeClr val="bg1"/>
                </a:solidFill>
              </a:defRPr>
            </a:lvl1p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331816287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Slajd tytułowy">
    <p:spTree>
      <p:nvGrpSpPr>
        <p:cNvPr id="1" name=""/>
        <p:cNvGrpSpPr/>
        <p:nvPr/>
      </p:nvGrpSpPr>
      <p:grpSpPr>
        <a:xfrm>
          <a:off x="0" y="0"/>
          <a:ext cx="0" cy="0"/>
          <a:chOff x="0" y="0"/>
          <a:chExt cx="0" cy="0"/>
        </a:xfrm>
      </p:grpSpPr>
      <p:sp>
        <p:nvSpPr>
          <p:cNvPr id="9" name="Symbol zastępczy numeru slajdu 5"/>
          <p:cNvSpPr>
            <a:spLocks noGrp="1"/>
          </p:cNvSpPr>
          <p:nvPr>
            <p:ph type="sldNum" sz="quarter" idx="4"/>
          </p:nvPr>
        </p:nvSpPr>
        <p:spPr>
          <a:xfrm>
            <a:off x="9272954" y="6476144"/>
            <a:ext cx="2743200" cy="365125"/>
          </a:xfrm>
          <a:prstGeom prst="rect">
            <a:avLst/>
          </a:prstGeom>
        </p:spPr>
        <p:txBody>
          <a:bodyPr vert="horz" lIns="91440" tIns="45720" rIns="91440" bIns="45720" rtlCol="0" anchor="ctr"/>
          <a:lstStyle>
            <a:lvl1pPr algn="r">
              <a:defRPr sz="1600">
                <a:solidFill>
                  <a:schemeClr val="bg1"/>
                </a:solidFill>
              </a:defRPr>
            </a:lvl1p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17039566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9" name="Symbol zastępczy numeru slajdu 5"/>
          <p:cNvSpPr>
            <a:spLocks noGrp="1"/>
          </p:cNvSpPr>
          <p:nvPr>
            <p:ph type="sldNum" sz="quarter" idx="4"/>
          </p:nvPr>
        </p:nvSpPr>
        <p:spPr>
          <a:xfrm>
            <a:off x="9272954" y="6476144"/>
            <a:ext cx="2743200" cy="365125"/>
          </a:xfrm>
          <a:prstGeom prst="rect">
            <a:avLst/>
          </a:prstGeom>
        </p:spPr>
        <p:txBody>
          <a:bodyPr vert="horz" lIns="91440" tIns="45720" rIns="91440" bIns="45720" rtlCol="0" anchor="ctr"/>
          <a:lstStyle>
            <a:lvl1pPr algn="r">
              <a:defRPr sz="1600">
                <a:solidFill>
                  <a:schemeClr val="bg1"/>
                </a:solidFill>
              </a:defRPr>
            </a:lvl1p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29097679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3043571-E378-4792-908D-F63243E64F72}" type="datetimeFigureOut">
              <a:rPr lang="pl-PL" smtClean="0"/>
              <a:t>2017-09-12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253331922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3043571-E378-4792-908D-F63243E64F72}" type="datetimeFigureOut">
              <a:rPr lang="pl-PL" smtClean="0"/>
              <a:t>2017-09-12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345596781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3043571-E378-4792-908D-F63243E64F72}" type="datetimeFigureOut">
              <a:rPr lang="pl-PL" smtClean="0"/>
              <a:t>2017-09-12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313090076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73043571-E378-4792-908D-F63243E64F72}" type="datetimeFigureOut">
              <a:rPr lang="pl-PL" smtClean="0"/>
              <a:t>2017-09-12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217160858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73043571-E378-4792-908D-F63243E64F72}" type="datetimeFigureOut">
              <a:rPr lang="pl-PL" smtClean="0"/>
              <a:t>2017-09-12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372143088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73043571-E378-4792-908D-F63243E64F72}" type="datetimeFigureOut">
              <a:rPr lang="pl-PL" smtClean="0"/>
              <a:t>2017-09-12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385008847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3043571-E378-4792-908D-F63243E64F72}" type="datetimeFigureOut">
              <a:rPr lang="pl-PL" smtClean="0"/>
              <a:t>2017-09-12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237701D-9FDF-4E72-9E1B-010C53472997}" type="slidenum">
              <a:rPr lang="pl-PL" smtClean="0"/>
              <a:pPr/>
              <a:t>‹#›</a:t>
            </a:fld>
            <a:endParaRPr lang="pl-PL" dirty="0"/>
          </a:p>
        </p:txBody>
      </p:sp>
    </p:spTree>
    <p:extLst>
      <p:ext uri="{BB962C8B-B14F-4D97-AF65-F5344CB8AC3E}">
        <p14:creationId xmlns:p14="http://schemas.microsoft.com/office/powerpoint/2010/main" val="142262535"/>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 Type="http://schemas.openxmlformats.org/officeDocument/2006/relationships/slideLayout" Target="../slideLayouts/slideLayout4.xml"/><Relationship Id="rId16" Type="http://schemas.openxmlformats.org/officeDocument/2006/relationships/slideLayout" Target="../slideLayouts/slideLayout18.xml"/><Relationship Id="rId20"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19" Type="http://schemas.openxmlformats.org/officeDocument/2006/relationships/image" Target="../media/image3.png"/><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Obraz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900" y="515814"/>
            <a:ext cx="4079040" cy="2336863"/>
          </a:xfrm>
          <a:prstGeom prst="rect">
            <a:avLst/>
          </a:prstGeom>
        </p:spPr>
      </p:pic>
      <p:sp>
        <p:nvSpPr>
          <p:cNvPr id="10" name="Prostokąt 9"/>
          <p:cNvSpPr/>
          <p:nvPr userDrawn="1"/>
        </p:nvSpPr>
        <p:spPr>
          <a:xfrm>
            <a:off x="0" y="5076093"/>
            <a:ext cx="12192000" cy="1781908"/>
          </a:xfrm>
          <a:prstGeom prst="rect">
            <a:avLst/>
          </a:prstGeom>
          <a:solidFill>
            <a:srgbClr val="0651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p:cNvSpPr/>
          <p:nvPr userDrawn="1"/>
        </p:nvSpPr>
        <p:spPr>
          <a:xfrm>
            <a:off x="0" y="0"/>
            <a:ext cx="12192000" cy="515814"/>
          </a:xfrm>
          <a:prstGeom prst="rect">
            <a:avLst/>
          </a:prstGeom>
          <a:solidFill>
            <a:srgbClr val="0651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aseline="0" dirty="0"/>
          </a:p>
        </p:txBody>
      </p:sp>
      <p:sp>
        <p:nvSpPr>
          <p:cNvPr id="13" name="Prostokąt 12"/>
          <p:cNvSpPr/>
          <p:nvPr userDrawn="1"/>
        </p:nvSpPr>
        <p:spPr>
          <a:xfrm>
            <a:off x="0" y="0"/>
            <a:ext cx="3357563" cy="247651"/>
          </a:xfrm>
          <a:custGeom>
            <a:avLst/>
            <a:gdLst>
              <a:gd name="connsiteX0" fmla="*/ 0 w 3357563"/>
              <a:gd name="connsiteY0" fmla="*/ 0 h 242888"/>
              <a:gd name="connsiteX1" fmla="*/ 3357563 w 3357563"/>
              <a:gd name="connsiteY1" fmla="*/ 0 h 242888"/>
              <a:gd name="connsiteX2" fmla="*/ 3357563 w 3357563"/>
              <a:gd name="connsiteY2" fmla="*/ 242888 h 242888"/>
              <a:gd name="connsiteX3" fmla="*/ 0 w 3357563"/>
              <a:gd name="connsiteY3" fmla="*/ 242888 h 242888"/>
              <a:gd name="connsiteX4" fmla="*/ 0 w 3357563"/>
              <a:gd name="connsiteY4" fmla="*/ 0 h 242888"/>
              <a:gd name="connsiteX0" fmla="*/ 0 w 3357563"/>
              <a:gd name="connsiteY0" fmla="*/ 0 h 247651"/>
              <a:gd name="connsiteX1" fmla="*/ 3357563 w 3357563"/>
              <a:gd name="connsiteY1" fmla="*/ 0 h 247651"/>
              <a:gd name="connsiteX2" fmla="*/ 3109913 w 3357563"/>
              <a:gd name="connsiteY2" fmla="*/ 247651 h 247651"/>
              <a:gd name="connsiteX3" fmla="*/ 0 w 3357563"/>
              <a:gd name="connsiteY3" fmla="*/ 242888 h 247651"/>
              <a:gd name="connsiteX4" fmla="*/ 0 w 3357563"/>
              <a:gd name="connsiteY4" fmla="*/ 0 h 24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7563" h="247651">
                <a:moveTo>
                  <a:pt x="0" y="0"/>
                </a:moveTo>
                <a:lnTo>
                  <a:pt x="3357563" y="0"/>
                </a:lnTo>
                <a:lnTo>
                  <a:pt x="3109913" y="247651"/>
                </a:lnTo>
                <a:lnTo>
                  <a:pt x="0" y="242888"/>
                </a:lnTo>
                <a:lnTo>
                  <a:pt x="0" y="0"/>
                </a:lnTo>
                <a:close/>
              </a:path>
            </a:pathLst>
          </a:custGeom>
          <a:solidFill>
            <a:srgbClr val="1560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aseline="0" dirty="0"/>
          </a:p>
        </p:txBody>
      </p:sp>
      <p:sp>
        <p:nvSpPr>
          <p:cNvPr id="14" name="Prostokąt 12"/>
          <p:cNvSpPr/>
          <p:nvPr userDrawn="1"/>
        </p:nvSpPr>
        <p:spPr>
          <a:xfrm>
            <a:off x="-4763" y="0"/>
            <a:ext cx="3362326" cy="121445"/>
          </a:xfrm>
          <a:custGeom>
            <a:avLst/>
            <a:gdLst>
              <a:gd name="connsiteX0" fmla="*/ 0 w 3357563"/>
              <a:gd name="connsiteY0" fmla="*/ 0 h 242888"/>
              <a:gd name="connsiteX1" fmla="*/ 3357563 w 3357563"/>
              <a:gd name="connsiteY1" fmla="*/ 0 h 242888"/>
              <a:gd name="connsiteX2" fmla="*/ 3357563 w 3357563"/>
              <a:gd name="connsiteY2" fmla="*/ 242888 h 242888"/>
              <a:gd name="connsiteX3" fmla="*/ 0 w 3357563"/>
              <a:gd name="connsiteY3" fmla="*/ 242888 h 242888"/>
              <a:gd name="connsiteX4" fmla="*/ 0 w 3357563"/>
              <a:gd name="connsiteY4" fmla="*/ 0 h 242888"/>
              <a:gd name="connsiteX0" fmla="*/ 0 w 3357563"/>
              <a:gd name="connsiteY0" fmla="*/ 0 h 247651"/>
              <a:gd name="connsiteX1" fmla="*/ 3357563 w 3357563"/>
              <a:gd name="connsiteY1" fmla="*/ 0 h 247651"/>
              <a:gd name="connsiteX2" fmla="*/ 3109913 w 3357563"/>
              <a:gd name="connsiteY2" fmla="*/ 247651 h 247651"/>
              <a:gd name="connsiteX3" fmla="*/ 0 w 3357563"/>
              <a:gd name="connsiteY3" fmla="*/ 242888 h 247651"/>
              <a:gd name="connsiteX4" fmla="*/ 0 w 3357563"/>
              <a:gd name="connsiteY4" fmla="*/ 0 h 247651"/>
              <a:gd name="connsiteX0" fmla="*/ 0 w 3357563"/>
              <a:gd name="connsiteY0" fmla="*/ 0 h 242888"/>
              <a:gd name="connsiteX1" fmla="*/ 3357563 w 3357563"/>
              <a:gd name="connsiteY1" fmla="*/ 0 h 242888"/>
              <a:gd name="connsiteX2" fmla="*/ 3228975 w 3357563"/>
              <a:gd name="connsiteY2" fmla="*/ 128589 h 242888"/>
              <a:gd name="connsiteX3" fmla="*/ 0 w 3357563"/>
              <a:gd name="connsiteY3" fmla="*/ 242888 h 242888"/>
              <a:gd name="connsiteX4" fmla="*/ 0 w 3357563"/>
              <a:gd name="connsiteY4" fmla="*/ 0 h 242888"/>
              <a:gd name="connsiteX0" fmla="*/ 4763 w 3362326"/>
              <a:gd name="connsiteY0" fmla="*/ 0 h 133351"/>
              <a:gd name="connsiteX1" fmla="*/ 3362326 w 3362326"/>
              <a:gd name="connsiteY1" fmla="*/ 0 h 133351"/>
              <a:gd name="connsiteX2" fmla="*/ 3233738 w 3362326"/>
              <a:gd name="connsiteY2" fmla="*/ 128589 h 133351"/>
              <a:gd name="connsiteX3" fmla="*/ 0 w 3362326"/>
              <a:gd name="connsiteY3" fmla="*/ 133351 h 133351"/>
              <a:gd name="connsiteX4" fmla="*/ 4763 w 3362326"/>
              <a:gd name="connsiteY4" fmla="*/ 0 h 133351"/>
              <a:gd name="connsiteX0" fmla="*/ 4763 w 3362326"/>
              <a:gd name="connsiteY0" fmla="*/ 0 h 128589"/>
              <a:gd name="connsiteX1" fmla="*/ 3362326 w 3362326"/>
              <a:gd name="connsiteY1" fmla="*/ 0 h 128589"/>
              <a:gd name="connsiteX2" fmla="*/ 3233738 w 3362326"/>
              <a:gd name="connsiteY2" fmla="*/ 128589 h 128589"/>
              <a:gd name="connsiteX3" fmla="*/ 0 w 3362326"/>
              <a:gd name="connsiteY3" fmla="*/ 114301 h 128589"/>
              <a:gd name="connsiteX4" fmla="*/ 4763 w 3362326"/>
              <a:gd name="connsiteY4" fmla="*/ 0 h 128589"/>
              <a:gd name="connsiteX0" fmla="*/ 4763 w 3362326"/>
              <a:gd name="connsiteY0" fmla="*/ 0 h 114301"/>
              <a:gd name="connsiteX1" fmla="*/ 3362326 w 3362326"/>
              <a:gd name="connsiteY1" fmla="*/ 0 h 114301"/>
              <a:gd name="connsiteX2" fmla="*/ 3236119 w 3362326"/>
              <a:gd name="connsiteY2" fmla="*/ 111920 h 114301"/>
              <a:gd name="connsiteX3" fmla="*/ 0 w 3362326"/>
              <a:gd name="connsiteY3" fmla="*/ 114301 h 114301"/>
              <a:gd name="connsiteX4" fmla="*/ 4763 w 3362326"/>
              <a:gd name="connsiteY4" fmla="*/ 0 h 114301"/>
              <a:gd name="connsiteX0" fmla="*/ 4763 w 3362326"/>
              <a:gd name="connsiteY0" fmla="*/ 0 h 121445"/>
              <a:gd name="connsiteX1" fmla="*/ 3362326 w 3362326"/>
              <a:gd name="connsiteY1" fmla="*/ 0 h 121445"/>
              <a:gd name="connsiteX2" fmla="*/ 3240881 w 3362326"/>
              <a:gd name="connsiteY2" fmla="*/ 121445 h 121445"/>
              <a:gd name="connsiteX3" fmla="*/ 0 w 3362326"/>
              <a:gd name="connsiteY3" fmla="*/ 114301 h 121445"/>
              <a:gd name="connsiteX4" fmla="*/ 4763 w 3362326"/>
              <a:gd name="connsiteY4" fmla="*/ 0 h 1214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2326" h="121445">
                <a:moveTo>
                  <a:pt x="4763" y="0"/>
                </a:moveTo>
                <a:lnTo>
                  <a:pt x="3362326" y="0"/>
                </a:lnTo>
                <a:lnTo>
                  <a:pt x="3240881" y="121445"/>
                </a:lnTo>
                <a:lnTo>
                  <a:pt x="0" y="114301"/>
                </a:lnTo>
                <a:lnTo>
                  <a:pt x="4763" y="0"/>
                </a:lnTo>
                <a:close/>
              </a:path>
            </a:pathLst>
          </a:custGeom>
          <a:solidFill>
            <a:srgbClr val="226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aseline="0" dirty="0"/>
          </a:p>
        </p:txBody>
      </p:sp>
      <p:sp>
        <p:nvSpPr>
          <p:cNvPr id="9" name="Prostokąt 12"/>
          <p:cNvSpPr/>
          <p:nvPr userDrawn="1"/>
        </p:nvSpPr>
        <p:spPr>
          <a:xfrm flipV="1">
            <a:off x="-514" y="6208855"/>
            <a:ext cx="2995889" cy="649145"/>
          </a:xfrm>
          <a:custGeom>
            <a:avLst/>
            <a:gdLst>
              <a:gd name="connsiteX0" fmla="*/ 0 w 3357563"/>
              <a:gd name="connsiteY0" fmla="*/ 0 h 242888"/>
              <a:gd name="connsiteX1" fmla="*/ 3357563 w 3357563"/>
              <a:gd name="connsiteY1" fmla="*/ 0 h 242888"/>
              <a:gd name="connsiteX2" fmla="*/ 3357563 w 3357563"/>
              <a:gd name="connsiteY2" fmla="*/ 242888 h 242888"/>
              <a:gd name="connsiteX3" fmla="*/ 0 w 3357563"/>
              <a:gd name="connsiteY3" fmla="*/ 242888 h 242888"/>
              <a:gd name="connsiteX4" fmla="*/ 0 w 3357563"/>
              <a:gd name="connsiteY4" fmla="*/ 0 h 242888"/>
              <a:gd name="connsiteX0" fmla="*/ 0 w 3357563"/>
              <a:gd name="connsiteY0" fmla="*/ 0 h 247651"/>
              <a:gd name="connsiteX1" fmla="*/ 3357563 w 3357563"/>
              <a:gd name="connsiteY1" fmla="*/ 0 h 247651"/>
              <a:gd name="connsiteX2" fmla="*/ 3109913 w 3357563"/>
              <a:gd name="connsiteY2" fmla="*/ 247651 h 247651"/>
              <a:gd name="connsiteX3" fmla="*/ 0 w 3357563"/>
              <a:gd name="connsiteY3" fmla="*/ 242888 h 247651"/>
              <a:gd name="connsiteX4" fmla="*/ 0 w 3357563"/>
              <a:gd name="connsiteY4" fmla="*/ 0 h 247651"/>
              <a:gd name="connsiteX0" fmla="*/ 0 w 3357563"/>
              <a:gd name="connsiteY0" fmla="*/ 0 h 245299"/>
              <a:gd name="connsiteX1" fmla="*/ 3357563 w 3357563"/>
              <a:gd name="connsiteY1" fmla="*/ 0 h 245299"/>
              <a:gd name="connsiteX2" fmla="*/ 2427150 w 3357563"/>
              <a:gd name="connsiteY2" fmla="*/ 245299 h 245299"/>
              <a:gd name="connsiteX3" fmla="*/ 0 w 3357563"/>
              <a:gd name="connsiteY3" fmla="*/ 242888 h 245299"/>
              <a:gd name="connsiteX4" fmla="*/ 0 w 3357563"/>
              <a:gd name="connsiteY4" fmla="*/ 0 h 245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7563" h="245299">
                <a:moveTo>
                  <a:pt x="0" y="0"/>
                </a:moveTo>
                <a:lnTo>
                  <a:pt x="3357563" y="0"/>
                </a:lnTo>
                <a:lnTo>
                  <a:pt x="2427150" y="245299"/>
                </a:lnTo>
                <a:lnTo>
                  <a:pt x="0" y="242888"/>
                </a:lnTo>
                <a:lnTo>
                  <a:pt x="0" y="0"/>
                </a:lnTo>
                <a:close/>
              </a:path>
            </a:pathLst>
          </a:custGeom>
          <a:solidFill>
            <a:srgbClr val="1560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aseline="0" dirty="0"/>
          </a:p>
        </p:txBody>
      </p:sp>
      <p:sp>
        <p:nvSpPr>
          <p:cNvPr id="11" name="Prostokąt 12"/>
          <p:cNvSpPr/>
          <p:nvPr userDrawn="1"/>
        </p:nvSpPr>
        <p:spPr>
          <a:xfrm flipV="1">
            <a:off x="-4763" y="6530391"/>
            <a:ext cx="3000139" cy="327609"/>
          </a:xfrm>
          <a:custGeom>
            <a:avLst/>
            <a:gdLst>
              <a:gd name="connsiteX0" fmla="*/ 0 w 3357563"/>
              <a:gd name="connsiteY0" fmla="*/ 0 h 242888"/>
              <a:gd name="connsiteX1" fmla="*/ 3357563 w 3357563"/>
              <a:gd name="connsiteY1" fmla="*/ 0 h 242888"/>
              <a:gd name="connsiteX2" fmla="*/ 3357563 w 3357563"/>
              <a:gd name="connsiteY2" fmla="*/ 242888 h 242888"/>
              <a:gd name="connsiteX3" fmla="*/ 0 w 3357563"/>
              <a:gd name="connsiteY3" fmla="*/ 242888 h 242888"/>
              <a:gd name="connsiteX4" fmla="*/ 0 w 3357563"/>
              <a:gd name="connsiteY4" fmla="*/ 0 h 242888"/>
              <a:gd name="connsiteX0" fmla="*/ 0 w 3357563"/>
              <a:gd name="connsiteY0" fmla="*/ 0 h 247651"/>
              <a:gd name="connsiteX1" fmla="*/ 3357563 w 3357563"/>
              <a:gd name="connsiteY1" fmla="*/ 0 h 247651"/>
              <a:gd name="connsiteX2" fmla="*/ 3109913 w 3357563"/>
              <a:gd name="connsiteY2" fmla="*/ 247651 h 247651"/>
              <a:gd name="connsiteX3" fmla="*/ 0 w 3357563"/>
              <a:gd name="connsiteY3" fmla="*/ 242888 h 247651"/>
              <a:gd name="connsiteX4" fmla="*/ 0 w 3357563"/>
              <a:gd name="connsiteY4" fmla="*/ 0 h 247651"/>
              <a:gd name="connsiteX0" fmla="*/ 0 w 3357563"/>
              <a:gd name="connsiteY0" fmla="*/ 0 h 242888"/>
              <a:gd name="connsiteX1" fmla="*/ 3357563 w 3357563"/>
              <a:gd name="connsiteY1" fmla="*/ 0 h 242888"/>
              <a:gd name="connsiteX2" fmla="*/ 3228975 w 3357563"/>
              <a:gd name="connsiteY2" fmla="*/ 128589 h 242888"/>
              <a:gd name="connsiteX3" fmla="*/ 0 w 3357563"/>
              <a:gd name="connsiteY3" fmla="*/ 242888 h 242888"/>
              <a:gd name="connsiteX4" fmla="*/ 0 w 3357563"/>
              <a:gd name="connsiteY4" fmla="*/ 0 h 242888"/>
              <a:gd name="connsiteX0" fmla="*/ 4763 w 3362326"/>
              <a:gd name="connsiteY0" fmla="*/ 0 h 133351"/>
              <a:gd name="connsiteX1" fmla="*/ 3362326 w 3362326"/>
              <a:gd name="connsiteY1" fmla="*/ 0 h 133351"/>
              <a:gd name="connsiteX2" fmla="*/ 3233738 w 3362326"/>
              <a:gd name="connsiteY2" fmla="*/ 128589 h 133351"/>
              <a:gd name="connsiteX3" fmla="*/ 0 w 3362326"/>
              <a:gd name="connsiteY3" fmla="*/ 133351 h 133351"/>
              <a:gd name="connsiteX4" fmla="*/ 4763 w 3362326"/>
              <a:gd name="connsiteY4" fmla="*/ 0 h 133351"/>
              <a:gd name="connsiteX0" fmla="*/ 4763 w 3362326"/>
              <a:gd name="connsiteY0" fmla="*/ 0 h 128589"/>
              <a:gd name="connsiteX1" fmla="*/ 3362326 w 3362326"/>
              <a:gd name="connsiteY1" fmla="*/ 0 h 128589"/>
              <a:gd name="connsiteX2" fmla="*/ 3233738 w 3362326"/>
              <a:gd name="connsiteY2" fmla="*/ 128589 h 128589"/>
              <a:gd name="connsiteX3" fmla="*/ 0 w 3362326"/>
              <a:gd name="connsiteY3" fmla="*/ 114301 h 128589"/>
              <a:gd name="connsiteX4" fmla="*/ 4763 w 3362326"/>
              <a:gd name="connsiteY4" fmla="*/ 0 h 128589"/>
              <a:gd name="connsiteX0" fmla="*/ 4763 w 3362326"/>
              <a:gd name="connsiteY0" fmla="*/ 0 h 114301"/>
              <a:gd name="connsiteX1" fmla="*/ 3362326 w 3362326"/>
              <a:gd name="connsiteY1" fmla="*/ 0 h 114301"/>
              <a:gd name="connsiteX2" fmla="*/ 3236119 w 3362326"/>
              <a:gd name="connsiteY2" fmla="*/ 111920 h 114301"/>
              <a:gd name="connsiteX3" fmla="*/ 0 w 3362326"/>
              <a:gd name="connsiteY3" fmla="*/ 114301 h 114301"/>
              <a:gd name="connsiteX4" fmla="*/ 4763 w 3362326"/>
              <a:gd name="connsiteY4" fmla="*/ 0 h 114301"/>
              <a:gd name="connsiteX0" fmla="*/ 4763 w 3362326"/>
              <a:gd name="connsiteY0" fmla="*/ 0 h 121445"/>
              <a:gd name="connsiteX1" fmla="*/ 3362326 w 3362326"/>
              <a:gd name="connsiteY1" fmla="*/ 0 h 121445"/>
              <a:gd name="connsiteX2" fmla="*/ 3240881 w 3362326"/>
              <a:gd name="connsiteY2" fmla="*/ 121445 h 121445"/>
              <a:gd name="connsiteX3" fmla="*/ 0 w 3362326"/>
              <a:gd name="connsiteY3" fmla="*/ 114301 h 121445"/>
              <a:gd name="connsiteX4" fmla="*/ 4763 w 3362326"/>
              <a:gd name="connsiteY4" fmla="*/ 0 h 121445"/>
              <a:gd name="connsiteX0" fmla="*/ 4763 w 3362326"/>
              <a:gd name="connsiteY0" fmla="*/ 0 h 123797"/>
              <a:gd name="connsiteX1" fmla="*/ 3362326 w 3362326"/>
              <a:gd name="connsiteY1" fmla="*/ 0 h 123797"/>
              <a:gd name="connsiteX2" fmla="*/ 2899499 w 3362326"/>
              <a:gd name="connsiteY2" fmla="*/ 123797 h 123797"/>
              <a:gd name="connsiteX3" fmla="*/ 0 w 3362326"/>
              <a:gd name="connsiteY3" fmla="*/ 114301 h 123797"/>
              <a:gd name="connsiteX4" fmla="*/ 4763 w 3362326"/>
              <a:gd name="connsiteY4" fmla="*/ 0 h 1237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2326" h="123797">
                <a:moveTo>
                  <a:pt x="4763" y="0"/>
                </a:moveTo>
                <a:lnTo>
                  <a:pt x="3362326" y="0"/>
                </a:lnTo>
                <a:lnTo>
                  <a:pt x="2899499" y="123797"/>
                </a:lnTo>
                <a:lnTo>
                  <a:pt x="0" y="114301"/>
                </a:lnTo>
                <a:lnTo>
                  <a:pt x="4763" y="0"/>
                </a:lnTo>
                <a:close/>
              </a:path>
            </a:pathLst>
          </a:custGeom>
          <a:solidFill>
            <a:srgbClr val="226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aseline="0" dirty="0"/>
          </a:p>
        </p:txBody>
      </p:sp>
      <p:pic>
        <p:nvPicPr>
          <p:cNvPr id="2" name="Obraz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26400" y="5640852"/>
            <a:ext cx="3541687" cy="657411"/>
          </a:xfrm>
          <a:prstGeom prst="rect">
            <a:avLst/>
          </a:prstGeom>
        </p:spPr>
      </p:pic>
    </p:spTree>
    <p:extLst>
      <p:ext uri="{BB962C8B-B14F-4D97-AF65-F5344CB8AC3E}">
        <p14:creationId xmlns:p14="http://schemas.microsoft.com/office/powerpoint/2010/main" val="3065632673"/>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600" b="1" i="0" kern="1200" cap="small" baseline="0">
          <a:solidFill>
            <a:srgbClr val="003399"/>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Prostokąt 9"/>
          <p:cNvSpPr/>
          <p:nvPr userDrawn="1"/>
        </p:nvSpPr>
        <p:spPr>
          <a:xfrm>
            <a:off x="0" y="-23751"/>
            <a:ext cx="12192000" cy="950851"/>
          </a:xfrm>
          <a:prstGeom prst="rect">
            <a:avLst/>
          </a:prstGeom>
          <a:solidFill>
            <a:srgbClr val="0651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1" name="Obraz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1"/>
            <a:ext cx="927099" cy="927099"/>
          </a:xfrm>
          <a:prstGeom prst="rect">
            <a:avLst/>
          </a:prstGeom>
        </p:spPr>
      </p:pic>
      <p:sp>
        <p:nvSpPr>
          <p:cNvPr id="12" name="Prostokąt 12"/>
          <p:cNvSpPr/>
          <p:nvPr userDrawn="1"/>
        </p:nvSpPr>
        <p:spPr>
          <a:xfrm flipH="1">
            <a:off x="9502793" y="-23753"/>
            <a:ext cx="2686285" cy="547898"/>
          </a:xfrm>
          <a:custGeom>
            <a:avLst/>
            <a:gdLst>
              <a:gd name="connsiteX0" fmla="*/ 0 w 3357563"/>
              <a:gd name="connsiteY0" fmla="*/ 0 h 242888"/>
              <a:gd name="connsiteX1" fmla="*/ 3357563 w 3357563"/>
              <a:gd name="connsiteY1" fmla="*/ 0 h 242888"/>
              <a:gd name="connsiteX2" fmla="*/ 3357563 w 3357563"/>
              <a:gd name="connsiteY2" fmla="*/ 242888 h 242888"/>
              <a:gd name="connsiteX3" fmla="*/ 0 w 3357563"/>
              <a:gd name="connsiteY3" fmla="*/ 242888 h 242888"/>
              <a:gd name="connsiteX4" fmla="*/ 0 w 3357563"/>
              <a:gd name="connsiteY4" fmla="*/ 0 h 242888"/>
              <a:gd name="connsiteX0" fmla="*/ 0 w 3357563"/>
              <a:gd name="connsiteY0" fmla="*/ 0 h 247651"/>
              <a:gd name="connsiteX1" fmla="*/ 3357563 w 3357563"/>
              <a:gd name="connsiteY1" fmla="*/ 0 h 247651"/>
              <a:gd name="connsiteX2" fmla="*/ 3109913 w 3357563"/>
              <a:gd name="connsiteY2" fmla="*/ 247651 h 247651"/>
              <a:gd name="connsiteX3" fmla="*/ 0 w 3357563"/>
              <a:gd name="connsiteY3" fmla="*/ 242888 h 247651"/>
              <a:gd name="connsiteX4" fmla="*/ 0 w 3357563"/>
              <a:gd name="connsiteY4" fmla="*/ 0 h 247651"/>
              <a:gd name="connsiteX0" fmla="*/ 0 w 3357563"/>
              <a:gd name="connsiteY0" fmla="*/ 0 h 245299"/>
              <a:gd name="connsiteX1" fmla="*/ 3357563 w 3357563"/>
              <a:gd name="connsiteY1" fmla="*/ 0 h 245299"/>
              <a:gd name="connsiteX2" fmla="*/ 2427150 w 3357563"/>
              <a:gd name="connsiteY2" fmla="*/ 245299 h 245299"/>
              <a:gd name="connsiteX3" fmla="*/ 0 w 3357563"/>
              <a:gd name="connsiteY3" fmla="*/ 242888 h 245299"/>
              <a:gd name="connsiteX4" fmla="*/ 0 w 3357563"/>
              <a:gd name="connsiteY4" fmla="*/ 0 h 245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7563" h="245299">
                <a:moveTo>
                  <a:pt x="0" y="0"/>
                </a:moveTo>
                <a:lnTo>
                  <a:pt x="3357563" y="0"/>
                </a:lnTo>
                <a:lnTo>
                  <a:pt x="2427150" y="245299"/>
                </a:lnTo>
                <a:lnTo>
                  <a:pt x="0" y="242888"/>
                </a:lnTo>
                <a:lnTo>
                  <a:pt x="0" y="0"/>
                </a:lnTo>
                <a:close/>
              </a:path>
            </a:pathLst>
          </a:custGeom>
          <a:solidFill>
            <a:srgbClr val="1560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aseline="0" dirty="0"/>
          </a:p>
        </p:txBody>
      </p:sp>
      <p:sp>
        <p:nvSpPr>
          <p:cNvPr id="13" name="Prostokąt 12"/>
          <p:cNvSpPr/>
          <p:nvPr userDrawn="1"/>
        </p:nvSpPr>
        <p:spPr>
          <a:xfrm flipH="1">
            <a:off x="9501904" y="-23751"/>
            <a:ext cx="2690096" cy="276512"/>
          </a:xfrm>
          <a:custGeom>
            <a:avLst/>
            <a:gdLst>
              <a:gd name="connsiteX0" fmla="*/ 0 w 3357563"/>
              <a:gd name="connsiteY0" fmla="*/ 0 h 242888"/>
              <a:gd name="connsiteX1" fmla="*/ 3357563 w 3357563"/>
              <a:gd name="connsiteY1" fmla="*/ 0 h 242888"/>
              <a:gd name="connsiteX2" fmla="*/ 3357563 w 3357563"/>
              <a:gd name="connsiteY2" fmla="*/ 242888 h 242888"/>
              <a:gd name="connsiteX3" fmla="*/ 0 w 3357563"/>
              <a:gd name="connsiteY3" fmla="*/ 242888 h 242888"/>
              <a:gd name="connsiteX4" fmla="*/ 0 w 3357563"/>
              <a:gd name="connsiteY4" fmla="*/ 0 h 242888"/>
              <a:gd name="connsiteX0" fmla="*/ 0 w 3357563"/>
              <a:gd name="connsiteY0" fmla="*/ 0 h 247651"/>
              <a:gd name="connsiteX1" fmla="*/ 3357563 w 3357563"/>
              <a:gd name="connsiteY1" fmla="*/ 0 h 247651"/>
              <a:gd name="connsiteX2" fmla="*/ 3109913 w 3357563"/>
              <a:gd name="connsiteY2" fmla="*/ 247651 h 247651"/>
              <a:gd name="connsiteX3" fmla="*/ 0 w 3357563"/>
              <a:gd name="connsiteY3" fmla="*/ 242888 h 247651"/>
              <a:gd name="connsiteX4" fmla="*/ 0 w 3357563"/>
              <a:gd name="connsiteY4" fmla="*/ 0 h 247651"/>
              <a:gd name="connsiteX0" fmla="*/ 0 w 3357563"/>
              <a:gd name="connsiteY0" fmla="*/ 0 h 242888"/>
              <a:gd name="connsiteX1" fmla="*/ 3357563 w 3357563"/>
              <a:gd name="connsiteY1" fmla="*/ 0 h 242888"/>
              <a:gd name="connsiteX2" fmla="*/ 3228975 w 3357563"/>
              <a:gd name="connsiteY2" fmla="*/ 128589 h 242888"/>
              <a:gd name="connsiteX3" fmla="*/ 0 w 3357563"/>
              <a:gd name="connsiteY3" fmla="*/ 242888 h 242888"/>
              <a:gd name="connsiteX4" fmla="*/ 0 w 3357563"/>
              <a:gd name="connsiteY4" fmla="*/ 0 h 242888"/>
              <a:gd name="connsiteX0" fmla="*/ 4763 w 3362326"/>
              <a:gd name="connsiteY0" fmla="*/ 0 h 133351"/>
              <a:gd name="connsiteX1" fmla="*/ 3362326 w 3362326"/>
              <a:gd name="connsiteY1" fmla="*/ 0 h 133351"/>
              <a:gd name="connsiteX2" fmla="*/ 3233738 w 3362326"/>
              <a:gd name="connsiteY2" fmla="*/ 128589 h 133351"/>
              <a:gd name="connsiteX3" fmla="*/ 0 w 3362326"/>
              <a:gd name="connsiteY3" fmla="*/ 133351 h 133351"/>
              <a:gd name="connsiteX4" fmla="*/ 4763 w 3362326"/>
              <a:gd name="connsiteY4" fmla="*/ 0 h 133351"/>
              <a:gd name="connsiteX0" fmla="*/ 4763 w 3362326"/>
              <a:gd name="connsiteY0" fmla="*/ 0 h 128589"/>
              <a:gd name="connsiteX1" fmla="*/ 3362326 w 3362326"/>
              <a:gd name="connsiteY1" fmla="*/ 0 h 128589"/>
              <a:gd name="connsiteX2" fmla="*/ 3233738 w 3362326"/>
              <a:gd name="connsiteY2" fmla="*/ 128589 h 128589"/>
              <a:gd name="connsiteX3" fmla="*/ 0 w 3362326"/>
              <a:gd name="connsiteY3" fmla="*/ 114301 h 128589"/>
              <a:gd name="connsiteX4" fmla="*/ 4763 w 3362326"/>
              <a:gd name="connsiteY4" fmla="*/ 0 h 128589"/>
              <a:gd name="connsiteX0" fmla="*/ 4763 w 3362326"/>
              <a:gd name="connsiteY0" fmla="*/ 0 h 114301"/>
              <a:gd name="connsiteX1" fmla="*/ 3362326 w 3362326"/>
              <a:gd name="connsiteY1" fmla="*/ 0 h 114301"/>
              <a:gd name="connsiteX2" fmla="*/ 3236119 w 3362326"/>
              <a:gd name="connsiteY2" fmla="*/ 111920 h 114301"/>
              <a:gd name="connsiteX3" fmla="*/ 0 w 3362326"/>
              <a:gd name="connsiteY3" fmla="*/ 114301 h 114301"/>
              <a:gd name="connsiteX4" fmla="*/ 4763 w 3362326"/>
              <a:gd name="connsiteY4" fmla="*/ 0 h 114301"/>
              <a:gd name="connsiteX0" fmla="*/ 4763 w 3362326"/>
              <a:gd name="connsiteY0" fmla="*/ 0 h 121445"/>
              <a:gd name="connsiteX1" fmla="*/ 3362326 w 3362326"/>
              <a:gd name="connsiteY1" fmla="*/ 0 h 121445"/>
              <a:gd name="connsiteX2" fmla="*/ 3240881 w 3362326"/>
              <a:gd name="connsiteY2" fmla="*/ 121445 h 121445"/>
              <a:gd name="connsiteX3" fmla="*/ 0 w 3362326"/>
              <a:gd name="connsiteY3" fmla="*/ 114301 h 121445"/>
              <a:gd name="connsiteX4" fmla="*/ 4763 w 3362326"/>
              <a:gd name="connsiteY4" fmla="*/ 0 h 121445"/>
              <a:gd name="connsiteX0" fmla="*/ 4763 w 3362326"/>
              <a:gd name="connsiteY0" fmla="*/ 0 h 123797"/>
              <a:gd name="connsiteX1" fmla="*/ 3362326 w 3362326"/>
              <a:gd name="connsiteY1" fmla="*/ 0 h 123797"/>
              <a:gd name="connsiteX2" fmla="*/ 2899499 w 3362326"/>
              <a:gd name="connsiteY2" fmla="*/ 123797 h 123797"/>
              <a:gd name="connsiteX3" fmla="*/ 0 w 3362326"/>
              <a:gd name="connsiteY3" fmla="*/ 114301 h 123797"/>
              <a:gd name="connsiteX4" fmla="*/ 4763 w 3362326"/>
              <a:gd name="connsiteY4" fmla="*/ 0 h 1237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2326" h="123797">
                <a:moveTo>
                  <a:pt x="4763" y="0"/>
                </a:moveTo>
                <a:lnTo>
                  <a:pt x="3362326" y="0"/>
                </a:lnTo>
                <a:lnTo>
                  <a:pt x="2899499" y="123797"/>
                </a:lnTo>
                <a:lnTo>
                  <a:pt x="0" y="114301"/>
                </a:lnTo>
                <a:lnTo>
                  <a:pt x="4763" y="0"/>
                </a:lnTo>
                <a:close/>
              </a:path>
            </a:pathLst>
          </a:custGeom>
          <a:solidFill>
            <a:srgbClr val="226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aseline="0" dirty="0"/>
          </a:p>
        </p:txBody>
      </p:sp>
      <p:sp>
        <p:nvSpPr>
          <p:cNvPr id="14" name="Prostokąt 13"/>
          <p:cNvSpPr/>
          <p:nvPr userDrawn="1"/>
        </p:nvSpPr>
        <p:spPr>
          <a:xfrm flipV="1">
            <a:off x="-2922" y="6476144"/>
            <a:ext cx="12192000" cy="381856"/>
          </a:xfrm>
          <a:prstGeom prst="rect">
            <a:avLst/>
          </a:prstGeom>
          <a:solidFill>
            <a:srgbClr val="0651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aseline="0" dirty="0"/>
          </a:p>
        </p:txBody>
      </p:sp>
      <p:sp>
        <p:nvSpPr>
          <p:cNvPr id="15" name="Prostokąt 12"/>
          <p:cNvSpPr/>
          <p:nvPr userDrawn="1"/>
        </p:nvSpPr>
        <p:spPr>
          <a:xfrm flipV="1">
            <a:off x="-2922" y="6674663"/>
            <a:ext cx="3357563" cy="183336"/>
          </a:xfrm>
          <a:custGeom>
            <a:avLst/>
            <a:gdLst>
              <a:gd name="connsiteX0" fmla="*/ 0 w 3357563"/>
              <a:gd name="connsiteY0" fmla="*/ 0 h 242888"/>
              <a:gd name="connsiteX1" fmla="*/ 3357563 w 3357563"/>
              <a:gd name="connsiteY1" fmla="*/ 0 h 242888"/>
              <a:gd name="connsiteX2" fmla="*/ 3357563 w 3357563"/>
              <a:gd name="connsiteY2" fmla="*/ 242888 h 242888"/>
              <a:gd name="connsiteX3" fmla="*/ 0 w 3357563"/>
              <a:gd name="connsiteY3" fmla="*/ 242888 h 242888"/>
              <a:gd name="connsiteX4" fmla="*/ 0 w 3357563"/>
              <a:gd name="connsiteY4" fmla="*/ 0 h 242888"/>
              <a:gd name="connsiteX0" fmla="*/ 0 w 3357563"/>
              <a:gd name="connsiteY0" fmla="*/ 0 h 247651"/>
              <a:gd name="connsiteX1" fmla="*/ 3357563 w 3357563"/>
              <a:gd name="connsiteY1" fmla="*/ 0 h 247651"/>
              <a:gd name="connsiteX2" fmla="*/ 3109913 w 3357563"/>
              <a:gd name="connsiteY2" fmla="*/ 247651 h 247651"/>
              <a:gd name="connsiteX3" fmla="*/ 0 w 3357563"/>
              <a:gd name="connsiteY3" fmla="*/ 242888 h 247651"/>
              <a:gd name="connsiteX4" fmla="*/ 0 w 3357563"/>
              <a:gd name="connsiteY4" fmla="*/ 0 h 24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7563" h="247651">
                <a:moveTo>
                  <a:pt x="0" y="0"/>
                </a:moveTo>
                <a:lnTo>
                  <a:pt x="3357563" y="0"/>
                </a:lnTo>
                <a:lnTo>
                  <a:pt x="3109913" y="247651"/>
                </a:lnTo>
                <a:lnTo>
                  <a:pt x="0" y="242888"/>
                </a:lnTo>
                <a:lnTo>
                  <a:pt x="0" y="0"/>
                </a:lnTo>
                <a:close/>
              </a:path>
            </a:pathLst>
          </a:custGeom>
          <a:solidFill>
            <a:srgbClr val="1560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aseline="0" dirty="0"/>
          </a:p>
        </p:txBody>
      </p:sp>
      <p:sp>
        <p:nvSpPr>
          <p:cNvPr id="16" name="Prostokąt 12"/>
          <p:cNvSpPr/>
          <p:nvPr userDrawn="1"/>
        </p:nvSpPr>
        <p:spPr>
          <a:xfrm flipV="1">
            <a:off x="-7685" y="6768095"/>
            <a:ext cx="3362326" cy="89905"/>
          </a:xfrm>
          <a:custGeom>
            <a:avLst/>
            <a:gdLst>
              <a:gd name="connsiteX0" fmla="*/ 0 w 3357563"/>
              <a:gd name="connsiteY0" fmla="*/ 0 h 242888"/>
              <a:gd name="connsiteX1" fmla="*/ 3357563 w 3357563"/>
              <a:gd name="connsiteY1" fmla="*/ 0 h 242888"/>
              <a:gd name="connsiteX2" fmla="*/ 3357563 w 3357563"/>
              <a:gd name="connsiteY2" fmla="*/ 242888 h 242888"/>
              <a:gd name="connsiteX3" fmla="*/ 0 w 3357563"/>
              <a:gd name="connsiteY3" fmla="*/ 242888 h 242888"/>
              <a:gd name="connsiteX4" fmla="*/ 0 w 3357563"/>
              <a:gd name="connsiteY4" fmla="*/ 0 h 242888"/>
              <a:gd name="connsiteX0" fmla="*/ 0 w 3357563"/>
              <a:gd name="connsiteY0" fmla="*/ 0 h 247651"/>
              <a:gd name="connsiteX1" fmla="*/ 3357563 w 3357563"/>
              <a:gd name="connsiteY1" fmla="*/ 0 h 247651"/>
              <a:gd name="connsiteX2" fmla="*/ 3109913 w 3357563"/>
              <a:gd name="connsiteY2" fmla="*/ 247651 h 247651"/>
              <a:gd name="connsiteX3" fmla="*/ 0 w 3357563"/>
              <a:gd name="connsiteY3" fmla="*/ 242888 h 247651"/>
              <a:gd name="connsiteX4" fmla="*/ 0 w 3357563"/>
              <a:gd name="connsiteY4" fmla="*/ 0 h 247651"/>
              <a:gd name="connsiteX0" fmla="*/ 0 w 3357563"/>
              <a:gd name="connsiteY0" fmla="*/ 0 h 242888"/>
              <a:gd name="connsiteX1" fmla="*/ 3357563 w 3357563"/>
              <a:gd name="connsiteY1" fmla="*/ 0 h 242888"/>
              <a:gd name="connsiteX2" fmla="*/ 3228975 w 3357563"/>
              <a:gd name="connsiteY2" fmla="*/ 128589 h 242888"/>
              <a:gd name="connsiteX3" fmla="*/ 0 w 3357563"/>
              <a:gd name="connsiteY3" fmla="*/ 242888 h 242888"/>
              <a:gd name="connsiteX4" fmla="*/ 0 w 3357563"/>
              <a:gd name="connsiteY4" fmla="*/ 0 h 242888"/>
              <a:gd name="connsiteX0" fmla="*/ 4763 w 3362326"/>
              <a:gd name="connsiteY0" fmla="*/ 0 h 133351"/>
              <a:gd name="connsiteX1" fmla="*/ 3362326 w 3362326"/>
              <a:gd name="connsiteY1" fmla="*/ 0 h 133351"/>
              <a:gd name="connsiteX2" fmla="*/ 3233738 w 3362326"/>
              <a:gd name="connsiteY2" fmla="*/ 128589 h 133351"/>
              <a:gd name="connsiteX3" fmla="*/ 0 w 3362326"/>
              <a:gd name="connsiteY3" fmla="*/ 133351 h 133351"/>
              <a:gd name="connsiteX4" fmla="*/ 4763 w 3362326"/>
              <a:gd name="connsiteY4" fmla="*/ 0 h 133351"/>
              <a:gd name="connsiteX0" fmla="*/ 4763 w 3362326"/>
              <a:gd name="connsiteY0" fmla="*/ 0 h 128589"/>
              <a:gd name="connsiteX1" fmla="*/ 3362326 w 3362326"/>
              <a:gd name="connsiteY1" fmla="*/ 0 h 128589"/>
              <a:gd name="connsiteX2" fmla="*/ 3233738 w 3362326"/>
              <a:gd name="connsiteY2" fmla="*/ 128589 h 128589"/>
              <a:gd name="connsiteX3" fmla="*/ 0 w 3362326"/>
              <a:gd name="connsiteY3" fmla="*/ 114301 h 128589"/>
              <a:gd name="connsiteX4" fmla="*/ 4763 w 3362326"/>
              <a:gd name="connsiteY4" fmla="*/ 0 h 128589"/>
              <a:gd name="connsiteX0" fmla="*/ 4763 w 3362326"/>
              <a:gd name="connsiteY0" fmla="*/ 0 h 114301"/>
              <a:gd name="connsiteX1" fmla="*/ 3362326 w 3362326"/>
              <a:gd name="connsiteY1" fmla="*/ 0 h 114301"/>
              <a:gd name="connsiteX2" fmla="*/ 3236119 w 3362326"/>
              <a:gd name="connsiteY2" fmla="*/ 111920 h 114301"/>
              <a:gd name="connsiteX3" fmla="*/ 0 w 3362326"/>
              <a:gd name="connsiteY3" fmla="*/ 114301 h 114301"/>
              <a:gd name="connsiteX4" fmla="*/ 4763 w 3362326"/>
              <a:gd name="connsiteY4" fmla="*/ 0 h 114301"/>
              <a:gd name="connsiteX0" fmla="*/ 4763 w 3362326"/>
              <a:gd name="connsiteY0" fmla="*/ 0 h 121445"/>
              <a:gd name="connsiteX1" fmla="*/ 3362326 w 3362326"/>
              <a:gd name="connsiteY1" fmla="*/ 0 h 121445"/>
              <a:gd name="connsiteX2" fmla="*/ 3240881 w 3362326"/>
              <a:gd name="connsiteY2" fmla="*/ 121445 h 121445"/>
              <a:gd name="connsiteX3" fmla="*/ 0 w 3362326"/>
              <a:gd name="connsiteY3" fmla="*/ 114301 h 121445"/>
              <a:gd name="connsiteX4" fmla="*/ 4763 w 3362326"/>
              <a:gd name="connsiteY4" fmla="*/ 0 h 1214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2326" h="121445">
                <a:moveTo>
                  <a:pt x="4763" y="0"/>
                </a:moveTo>
                <a:lnTo>
                  <a:pt x="3362326" y="0"/>
                </a:lnTo>
                <a:lnTo>
                  <a:pt x="3240881" y="121445"/>
                </a:lnTo>
                <a:lnTo>
                  <a:pt x="0" y="114301"/>
                </a:lnTo>
                <a:lnTo>
                  <a:pt x="4763" y="0"/>
                </a:lnTo>
                <a:close/>
              </a:path>
            </a:pathLst>
          </a:custGeom>
          <a:solidFill>
            <a:srgbClr val="226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aseline="0" dirty="0"/>
          </a:p>
        </p:txBody>
      </p:sp>
      <p:sp>
        <p:nvSpPr>
          <p:cNvPr id="6" name="Symbol zastępczy numeru slajdu 5"/>
          <p:cNvSpPr>
            <a:spLocks noGrp="1"/>
          </p:cNvSpPr>
          <p:nvPr>
            <p:ph type="sldNum" sz="quarter" idx="4"/>
          </p:nvPr>
        </p:nvSpPr>
        <p:spPr>
          <a:xfrm>
            <a:off x="9272954" y="6476144"/>
            <a:ext cx="2743200" cy="365125"/>
          </a:xfrm>
          <a:prstGeom prst="rect">
            <a:avLst/>
          </a:prstGeom>
        </p:spPr>
        <p:txBody>
          <a:bodyPr vert="horz" lIns="91440" tIns="45720" rIns="91440" bIns="45720" rtlCol="0" anchor="ctr"/>
          <a:lstStyle>
            <a:lvl1pPr algn="r">
              <a:defRPr sz="1600">
                <a:solidFill>
                  <a:schemeClr val="bg1"/>
                </a:solidFill>
              </a:defRPr>
            </a:lvl1pPr>
          </a:lstStyle>
          <a:p>
            <a:fld id="{6237701D-9FDF-4E72-9E1B-010C53472997}" type="slidenum">
              <a:rPr lang="pl-PL" smtClean="0"/>
              <a:pPr/>
              <a:t>‹#›</a:t>
            </a:fld>
            <a:endParaRPr lang="pl-PL" dirty="0"/>
          </a:p>
        </p:txBody>
      </p:sp>
      <p:pic>
        <p:nvPicPr>
          <p:cNvPr id="17" name="Obraz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74729" y="252761"/>
            <a:ext cx="1985708" cy="368589"/>
          </a:xfrm>
          <a:prstGeom prst="rect">
            <a:avLst/>
          </a:prstGeom>
        </p:spPr>
      </p:pic>
    </p:spTree>
    <p:extLst>
      <p:ext uri="{BB962C8B-B14F-4D97-AF65-F5344CB8AC3E}">
        <p14:creationId xmlns:p14="http://schemas.microsoft.com/office/powerpoint/2010/main" val="923562985"/>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43571-E378-4792-908D-F63243E64F72}" type="datetimeFigureOut">
              <a:rPr lang="pl-PL" smtClean="0"/>
              <a:t>2017-09-12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D4D1A-C3C6-407B-B46A-A48CD4ECBE60}" type="slidenum">
              <a:rPr lang="pl-PL" smtClean="0"/>
              <a:t>‹#›</a:t>
            </a:fld>
            <a:endParaRPr lang="pl-PL"/>
          </a:p>
        </p:txBody>
      </p:sp>
      <p:sp>
        <p:nvSpPr>
          <p:cNvPr id="7" name="Prostokąt 6"/>
          <p:cNvSpPr/>
          <p:nvPr userDrawn="1"/>
        </p:nvSpPr>
        <p:spPr>
          <a:xfrm>
            <a:off x="0" y="-23751"/>
            <a:ext cx="12192000" cy="950851"/>
          </a:xfrm>
          <a:prstGeom prst="rect">
            <a:avLst/>
          </a:prstGeom>
          <a:solidFill>
            <a:srgbClr val="0651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8" name="Obraz 7"/>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 y="1"/>
            <a:ext cx="927099" cy="927099"/>
          </a:xfrm>
          <a:prstGeom prst="rect">
            <a:avLst/>
          </a:prstGeom>
        </p:spPr>
      </p:pic>
      <p:sp>
        <p:nvSpPr>
          <p:cNvPr id="9" name="Prostokąt 12"/>
          <p:cNvSpPr/>
          <p:nvPr userDrawn="1"/>
        </p:nvSpPr>
        <p:spPr>
          <a:xfrm flipH="1">
            <a:off x="9502793" y="-23753"/>
            <a:ext cx="2686285" cy="547898"/>
          </a:xfrm>
          <a:custGeom>
            <a:avLst/>
            <a:gdLst>
              <a:gd name="connsiteX0" fmla="*/ 0 w 3357563"/>
              <a:gd name="connsiteY0" fmla="*/ 0 h 242888"/>
              <a:gd name="connsiteX1" fmla="*/ 3357563 w 3357563"/>
              <a:gd name="connsiteY1" fmla="*/ 0 h 242888"/>
              <a:gd name="connsiteX2" fmla="*/ 3357563 w 3357563"/>
              <a:gd name="connsiteY2" fmla="*/ 242888 h 242888"/>
              <a:gd name="connsiteX3" fmla="*/ 0 w 3357563"/>
              <a:gd name="connsiteY3" fmla="*/ 242888 h 242888"/>
              <a:gd name="connsiteX4" fmla="*/ 0 w 3357563"/>
              <a:gd name="connsiteY4" fmla="*/ 0 h 242888"/>
              <a:gd name="connsiteX0" fmla="*/ 0 w 3357563"/>
              <a:gd name="connsiteY0" fmla="*/ 0 h 247651"/>
              <a:gd name="connsiteX1" fmla="*/ 3357563 w 3357563"/>
              <a:gd name="connsiteY1" fmla="*/ 0 h 247651"/>
              <a:gd name="connsiteX2" fmla="*/ 3109913 w 3357563"/>
              <a:gd name="connsiteY2" fmla="*/ 247651 h 247651"/>
              <a:gd name="connsiteX3" fmla="*/ 0 w 3357563"/>
              <a:gd name="connsiteY3" fmla="*/ 242888 h 247651"/>
              <a:gd name="connsiteX4" fmla="*/ 0 w 3357563"/>
              <a:gd name="connsiteY4" fmla="*/ 0 h 247651"/>
              <a:gd name="connsiteX0" fmla="*/ 0 w 3357563"/>
              <a:gd name="connsiteY0" fmla="*/ 0 h 245299"/>
              <a:gd name="connsiteX1" fmla="*/ 3357563 w 3357563"/>
              <a:gd name="connsiteY1" fmla="*/ 0 h 245299"/>
              <a:gd name="connsiteX2" fmla="*/ 2427150 w 3357563"/>
              <a:gd name="connsiteY2" fmla="*/ 245299 h 245299"/>
              <a:gd name="connsiteX3" fmla="*/ 0 w 3357563"/>
              <a:gd name="connsiteY3" fmla="*/ 242888 h 245299"/>
              <a:gd name="connsiteX4" fmla="*/ 0 w 3357563"/>
              <a:gd name="connsiteY4" fmla="*/ 0 h 245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7563" h="245299">
                <a:moveTo>
                  <a:pt x="0" y="0"/>
                </a:moveTo>
                <a:lnTo>
                  <a:pt x="3357563" y="0"/>
                </a:lnTo>
                <a:lnTo>
                  <a:pt x="2427150" y="245299"/>
                </a:lnTo>
                <a:lnTo>
                  <a:pt x="0" y="242888"/>
                </a:lnTo>
                <a:lnTo>
                  <a:pt x="0" y="0"/>
                </a:lnTo>
                <a:close/>
              </a:path>
            </a:pathLst>
          </a:custGeom>
          <a:solidFill>
            <a:srgbClr val="1560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aseline="0" dirty="0"/>
          </a:p>
        </p:txBody>
      </p:sp>
      <p:sp>
        <p:nvSpPr>
          <p:cNvPr id="10" name="Prostokąt 12"/>
          <p:cNvSpPr/>
          <p:nvPr userDrawn="1"/>
        </p:nvSpPr>
        <p:spPr>
          <a:xfrm flipH="1">
            <a:off x="9501904" y="-23751"/>
            <a:ext cx="2690096" cy="276512"/>
          </a:xfrm>
          <a:custGeom>
            <a:avLst/>
            <a:gdLst>
              <a:gd name="connsiteX0" fmla="*/ 0 w 3357563"/>
              <a:gd name="connsiteY0" fmla="*/ 0 h 242888"/>
              <a:gd name="connsiteX1" fmla="*/ 3357563 w 3357563"/>
              <a:gd name="connsiteY1" fmla="*/ 0 h 242888"/>
              <a:gd name="connsiteX2" fmla="*/ 3357563 w 3357563"/>
              <a:gd name="connsiteY2" fmla="*/ 242888 h 242888"/>
              <a:gd name="connsiteX3" fmla="*/ 0 w 3357563"/>
              <a:gd name="connsiteY3" fmla="*/ 242888 h 242888"/>
              <a:gd name="connsiteX4" fmla="*/ 0 w 3357563"/>
              <a:gd name="connsiteY4" fmla="*/ 0 h 242888"/>
              <a:gd name="connsiteX0" fmla="*/ 0 w 3357563"/>
              <a:gd name="connsiteY0" fmla="*/ 0 h 247651"/>
              <a:gd name="connsiteX1" fmla="*/ 3357563 w 3357563"/>
              <a:gd name="connsiteY1" fmla="*/ 0 h 247651"/>
              <a:gd name="connsiteX2" fmla="*/ 3109913 w 3357563"/>
              <a:gd name="connsiteY2" fmla="*/ 247651 h 247651"/>
              <a:gd name="connsiteX3" fmla="*/ 0 w 3357563"/>
              <a:gd name="connsiteY3" fmla="*/ 242888 h 247651"/>
              <a:gd name="connsiteX4" fmla="*/ 0 w 3357563"/>
              <a:gd name="connsiteY4" fmla="*/ 0 h 247651"/>
              <a:gd name="connsiteX0" fmla="*/ 0 w 3357563"/>
              <a:gd name="connsiteY0" fmla="*/ 0 h 242888"/>
              <a:gd name="connsiteX1" fmla="*/ 3357563 w 3357563"/>
              <a:gd name="connsiteY1" fmla="*/ 0 h 242888"/>
              <a:gd name="connsiteX2" fmla="*/ 3228975 w 3357563"/>
              <a:gd name="connsiteY2" fmla="*/ 128589 h 242888"/>
              <a:gd name="connsiteX3" fmla="*/ 0 w 3357563"/>
              <a:gd name="connsiteY3" fmla="*/ 242888 h 242888"/>
              <a:gd name="connsiteX4" fmla="*/ 0 w 3357563"/>
              <a:gd name="connsiteY4" fmla="*/ 0 h 242888"/>
              <a:gd name="connsiteX0" fmla="*/ 4763 w 3362326"/>
              <a:gd name="connsiteY0" fmla="*/ 0 h 133351"/>
              <a:gd name="connsiteX1" fmla="*/ 3362326 w 3362326"/>
              <a:gd name="connsiteY1" fmla="*/ 0 h 133351"/>
              <a:gd name="connsiteX2" fmla="*/ 3233738 w 3362326"/>
              <a:gd name="connsiteY2" fmla="*/ 128589 h 133351"/>
              <a:gd name="connsiteX3" fmla="*/ 0 w 3362326"/>
              <a:gd name="connsiteY3" fmla="*/ 133351 h 133351"/>
              <a:gd name="connsiteX4" fmla="*/ 4763 w 3362326"/>
              <a:gd name="connsiteY4" fmla="*/ 0 h 133351"/>
              <a:gd name="connsiteX0" fmla="*/ 4763 w 3362326"/>
              <a:gd name="connsiteY0" fmla="*/ 0 h 128589"/>
              <a:gd name="connsiteX1" fmla="*/ 3362326 w 3362326"/>
              <a:gd name="connsiteY1" fmla="*/ 0 h 128589"/>
              <a:gd name="connsiteX2" fmla="*/ 3233738 w 3362326"/>
              <a:gd name="connsiteY2" fmla="*/ 128589 h 128589"/>
              <a:gd name="connsiteX3" fmla="*/ 0 w 3362326"/>
              <a:gd name="connsiteY3" fmla="*/ 114301 h 128589"/>
              <a:gd name="connsiteX4" fmla="*/ 4763 w 3362326"/>
              <a:gd name="connsiteY4" fmla="*/ 0 h 128589"/>
              <a:gd name="connsiteX0" fmla="*/ 4763 w 3362326"/>
              <a:gd name="connsiteY0" fmla="*/ 0 h 114301"/>
              <a:gd name="connsiteX1" fmla="*/ 3362326 w 3362326"/>
              <a:gd name="connsiteY1" fmla="*/ 0 h 114301"/>
              <a:gd name="connsiteX2" fmla="*/ 3236119 w 3362326"/>
              <a:gd name="connsiteY2" fmla="*/ 111920 h 114301"/>
              <a:gd name="connsiteX3" fmla="*/ 0 w 3362326"/>
              <a:gd name="connsiteY3" fmla="*/ 114301 h 114301"/>
              <a:gd name="connsiteX4" fmla="*/ 4763 w 3362326"/>
              <a:gd name="connsiteY4" fmla="*/ 0 h 114301"/>
              <a:gd name="connsiteX0" fmla="*/ 4763 w 3362326"/>
              <a:gd name="connsiteY0" fmla="*/ 0 h 121445"/>
              <a:gd name="connsiteX1" fmla="*/ 3362326 w 3362326"/>
              <a:gd name="connsiteY1" fmla="*/ 0 h 121445"/>
              <a:gd name="connsiteX2" fmla="*/ 3240881 w 3362326"/>
              <a:gd name="connsiteY2" fmla="*/ 121445 h 121445"/>
              <a:gd name="connsiteX3" fmla="*/ 0 w 3362326"/>
              <a:gd name="connsiteY3" fmla="*/ 114301 h 121445"/>
              <a:gd name="connsiteX4" fmla="*/ 4763 w 3362326"/>
              <a:gd name="connsiteY4" fmla="*/ 0 h 121445"/>
              <a:gd name="connsiteX0" fmla="*/ 4763 w 3362326"/>
              <a:gd name="connsiteY0" fmla="*/ 0 h 123797"/>
              <a:gd name="connsiteX1" fmla="*/ 3362326 w 3362326"/>
              <a:gd name="connsiteY1" fmla="*/ 0 h 123797"/>
              <a:gd name="connsiteX2" fmla="*/ 2899499 w 3362326"/>
              <a:gd name="connsiteY2" fmla="*/ 123797 h 123797"/>
              <a:gd name="connsiteX3" fmla="*/ 0 w 3362326"/>
              <a:gd name="connsiteY3" fmla="*/ 114301 h 123797"/>
              <a:gd name="connsiteX4" fmla="*/ 4763 w 3362326"/>
              <a:gd name="connsiteY4" fmla="*/ 0 h 1237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2326" h="123797">
                <a:moveTo>
                  <a:pt x="4763" y="0"/>
                </a:moveTo>
                <a:lnTo>
                  <a:pt x="3362326" y="0"/>
                </a:lnTo>
                <a:lnTo>
                  <a:pt x="2899499" y="123797"/>
                </a:lnTo>
                <a:lnTo>
                  <a:pt x="0" y="114301"/>
                </a:lnTo>
                <a:lnTo>
                  <a:pt x="4763" y="0"/>
                </a:lnTo>
                <a:close/>
              </a:path>
            </a:pathLst>
          </a:custGeom>
          <a:solidFill>
            <a:srgbClr val="226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aseline="0" dirty="0"/>
          </a:p>
        </p:txBody>
      </p:sp>
      <p:sp>
        <p:nvSpPr>
          <p:cNvPr id="11" name="Prostokąt 10"/>
          <p:cNvSpPr/>
          <p:nvPr userDrawn="1"/>
        </p:nvSpPr>
        <p:spPr>
          <a:xfrm flipV="1">
            <a:off x="-2922" y="6476144"/>
            <a:ext cx="12192000" cy="381856"/>
          </a:xfrm>
          <a:prstGeom prst="rect">
            <a:avLst/>
          </a:prstGeom>
          <a:solidFill>
            <a:srgbClr val="0651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aseline="0" dirty="0"/>
          </a:p>
        </p:txBody>
      </p:sp>
      <p:sp>
        <p:nvSpPr>
          <p:cNvPr id="12" name="Prostokąt 12"/>
          <p:cNvSpPr/>
          <p:nvPr userDrawn="1"/>
        </p:nvSpPr>
        <p:spPr>
          <a:xfrm flipV="1">
            <a:off x="-2922" y="6674663"/>
            <a:ext cx="3357563" cy="183336"/>
          </a:xfrm>
          <a:custGeom>
            <a:avLst/>
            <a:gdLst>
              <a:gd name="connsiteX0" fmla="*/ 0 w 3357563"/>
              <a:gd name="connsiteY0" fmla="*/ 0 h 242888"/>
              <a:gd name="connsiteX1" fmla="*/ 3357563 w 3357563"/>
              <a:gd name="connsiteY1" fmla="*/ 0 h 242888"/>
              <a:gd name="connsiteX2" fmla="*/ 3357563 w 3357563"/>
              <a:gd name="connsiteY2" fmla="*/ 242888 h 242888"/>
              <a:gd name="connsiteX3" fmla="*/ 0 w 3357563"/>
              <a:gd name="connsiteY3" fmla="*/ 242888 h 242888"/>
              <a:gd name="connsiteX4" fmla="*/ 0 w 3357563"/>
              <a:gd name="connsiteY4" fmla="*/ 0 h 242888"/>
              <a:gd name="connsiteX0" fmla="*/ 0 w 3357563"/>
              <a:gd name="connsiteY0" fmla="*/ 0 h 247651"/>
              <a:gd name="connsiteX1" fmla="*/ 3357563 w 3357563"/>
              <a:gd name="connsiteY1" fmla="*/ 0 h 247651"/>
              <a:gd name="connsiteX2" fmla="*/ 3109913 w 3357563"/>
              <a:gd name="connsiteY2" fmla="*/ 247651 h 247651"/>
              <a:gd name="connsiteX3" fmla="*/ 0 w 3357563"/>
              <a:gd name="connsiteY3" fmla="*/ 242888 h 247651"/>
              <a:gd name="connsiteX4" fmla="*/ 0 w 3357563"/>
              <a:gd name="connsiteY4" fmla="*/ 0 h 24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7563" h="247651">
                <a:moveTo>
                  <a:pt x="0" y="0"/>
                </a:moveTo>
                <a:lnTo>
                  <a:pt x="3357563" y="0"/>
                </a:lnTo>
                <a:lnTo>
                  <a:pt x="3109913" y="247651"/>
                </a:lnTo>
                <a:lnTo>
                  <a:pt x="0" y="242888"/>
                </a:lnTo>
                <a:lnTo>
                  <a:pt x="0" y="0"/>
                </a:lnTo>
                <a:close/>
              </a:path>
            </a:pathLst>
          </a:custGeom>
          <a:solidFill>
            <a:srgbClr val="1560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aseline="0" dirty="0"/>
          </a:p>
        </p:txBody>
      </p:sp>
      <p:sp>
        <p:nvSpPr>
          <p:cNvPr id="13" name="Prostokąt 12"/>
          <p:cNvSpPr/>
          <p:nvPr userDrawn="1"/>
        </p:nvSpPr>
        <p:spPr>
          <a:xfrm flipV="1">
            <a:off x="-7685" y="6768095"/>
            <a:ext cx="3362326" cy="89905"/>
          </a:xfrm>
          <a:custGeom>
            <a:avLst/>
            <a:gdLst>
              <a:gd name="connsiteX0" fmla="*/ 0 w 3357563"/>
              <a:gd name="connsiteY0" fmla="*/ 0 h 242888"/>
              <a:gd name="connsiteX1" fmla="*/ 3357563 w 3357563"/>
              <a:gd name="connsiteY1" fmla="*/ 0 h 242888"/>
              <a:gd name="connsiteX2" fmla="*/ 3357563 w 3357563"/>
              <a:gd name="connsiteY2" fmla="*/ 242888 h 242888"/>
              <a:gd name="connsiteX3" fmla="*/ 0 w 3357563"/>
              <a:gd name="connsiteY3" fmla="*/ 242888 h 242888"/>
              <a:gd name="connsiteX4" fmla="*/ 0 w 3357563"/>
              <a:gd name="connsiteY4" fmla="*/ 0 h 242888"/>
              <a:gd name="connsiteX0" fmla="*/ 0 w 3357563"/>
              <a:gd name="connsiteY0" fmla="*/ 0 h 247651"/>
              <a:gd name="connsiteX1" fmla="*/ 3357563 w 3357563"/>
              <a:gd name="connsiteY1" fmla="*/ 0 h 247651"/>
              <a:gd name="connsiteX2" fmla="*/ 3109913 w 3357563"/>
              <a:gd name="connsiteY2" fmla="*/ 247651 h 247651"/>
              <a:gd name="connsiteX3" fmla="*/ 0 w 3357563"/>
              <a:gd name="connsiteY3" fmla="*/ 242888 h 247651"/>
              <a:gd name="connsiteX4" fmla="*/ 0 w 3357563"/>
              <a:gd name="connsiteY4" fmla="*/ 0 h 247651"/>
              <a:gd name="connsiteX0" fmla="*/ 0 w 3357563"/>
              <a:gd name="connsiteY0" fmla="*/ 0 h 242888"/>
              <a:gd name="connsiteX1" fmla="*/ 3357563 w 3357563"/>
              <a:gd name="connsiteY1" fmla="*/ 0 h 242888"/>
              <a:gd name="connsiteX2" fmla="*/ 3228975 w 3357563"/>
              <a:gd name="connsiteY2" fmla="*/ 128589 h 242888"/>
              <a:gd name="connsiteX3" fmla="*/ 0 w 3357563"/>
              <a:gd name="connsiteY3" fmla="*/ 242888 h 242888"/>
              <a:gd name="connsiteX4" fmla="*/ 0 w 3357563"/>
              <a:gd name="connsiteY4" fmla="*/ 0 h 242888"/>
              <a:gd name="connsiteX0" fmla="*/ 4763 w 3362326"/>
              <a:gd name="connsiteY0" fmla="*/ 0 h 133351"/>
              <a:gd name="connsiteX1" fmla="*/ 3362326 w 3362326"/>
              <a:gd name="connsiteY1" fmla="*/ 0 h 133351"/>
              <a:gd name="connsiteX2" fmla="*/ 3233738 w 3362326"/>
              <a:gd name="connsiteY2" fmla="*/ 128589 h 133351"/>
              <a:gd name="connsiteX3" fmla="*/ 0 w 3362326"/>
              <a:gd name="connsiteY3" fmla="*/ 133351 h 133351"/>
              <a:gd name="connsiteX4" fmla="*/ 4763 w 3362326"/>
              <a:gd name="connsiteY4" fmla="*/ 0 h 133351"/>
              <a:gd name="connsiteX0" fmla="*/ 4763 w 3362326"/>
              <a:gd name="connsiteY0" fmla="*/ 0 h 128589"/>
              <a:gd name="connsiteX1" fmla="*/ 3362326 w 3362326"/>
              <a:gd name="connsiteY1" fmla="*/ 0 h 128589"/>
              <a:gd name="connsiteX2" fmla="*/ 3233738 w 3362326"/>
              <a:gd name="connsiteY2" fmla="*/ 128589 h 128589"/>
              <a:gd name="connsiteX3" fmla="*/ 0 w 3362326"/>
              <a:gd name="connsiteY3" fmla="*/ 114301 h 128589"/>
              <a:gd name="connsiteX4" fmla="*/ 4763 w 3362326"/>
              <a:gd name="connsiteY4" fmla="*/ 0 h 128589"/>
              <a:gd name="connsiteX0" fmla="*/ 4763 w 3362326"/>
              <a:gd name="connsiteY0" fmla="*/ 0 h 114301"/>
              <a:gd name="connsiteX1" fmla="*/ 3362326 w 3362326"/>
              <a:gd name="connsiteY1" fmla="*/ 0 h 114301"/>
              <a:gd name="connsiteX2" fmla="*/ 3236119 w 3362326"/>
              <a:gd name="connsiteY2" fmla="*/ 111920 h 114301"/>
              <a:gd name="connsiteX3" fmla="*/ 0 w 3362326"/>
              <a:gd name="connsiteY3" fmla="*/ 114301 h 114301"/>
              <a:gd name="connsiteX4" fmla="*/ 4763 w 3362326"/>
              <a:gd name="connsiteY4" fmla="*/ 0 h 114301"/>
              <a:gd name="connsiteX0" fmla="*/ 4763 w 3362326"/>
              <a:gd name="connsiteY0" fmla="*/ 0 h 121445"/>
              <a:gd name="connsiteX1" fmla="*/ 3362326 w 3362326"/>
              <a:gd name="connsiteY1" fmla="*/ 0 h 121445"/>
              <a:gd name="connsiteX2" fmla="*/ 3240881 w 3362326"/>
              <a:gd name="connsiteY2" fmla="*/ 121445 h 121445"/>
              <a:gd name="connsiteX3" fmla="*/ 0 w 3362326"/>
              <a:gd name="connsiteY3" fmla="*/ 114301 h 121445"/>
              <a:gd name="connsiteX4" fmla="*/ 4763 w 3362326"/>
              <a:gd name="connsiteY4" fmla="*/ 0 h 1214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2326" h="121445">
                <a:moveTo>
                  <a:pt x="4763" y="0"/>
                </a:moveTo>
                <a:lnTo>
                  <a:pt x="3362326" y="0"/>
                </a:lnTo>
                <a:lnTo>
                  <a:pt x="3240881" y="121445"/>
                </a:lnTo>
                <a:lnTo>
                  <a:pt x="0" y="114301"/>
                </a:lnTo>
                <a:lnTo>
                  <a:pt x="4763" y="0"/>
                </a:lnTo>
                <a:close/>
              </a:path>
            </a:pathLst>
          </a:custGeom>
          <a:solidFill>
            <a:srgbClr val="226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aseline="0" dirty="0"/>
          </a:p>
        </p:txBody>
      </p:sp>
      <p:pic>
        <p:nvPicPr>
          <p:cNvPr id="14" name="Obraz 13"/>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1274729" y="252761"/>
            <a:ext cx="1985708" cy="368589"/>
          </a:xfrm>
          <a:prstGeom prst="rect">
            <a:avLst/>
          </a:prstGeom>
        </p:spPr>
      </p:pic>
    </p:spTree>
    <p:extLst>
      <p:ext uri="{BB962C8B-B14F-4D97-AF65-F5344CB8AC3E}">
        <p14:creationId xmlns:p14="http://schemas.microsoft.com/office/powerpoint/2010/main" val="5537118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s://www.uzp.gov.pl/baza-wiedzy/kontrole-prowadzone-przez-uzp"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tytułu 1"/>
          <p:cNvSpPr txBox="1">
            <a:spLocks/>
          </p:cNvSpPr>
          <p:nvPr/>
        </p:nvSpPr>
        <p:spPr>
          <a:xfrm>
            <a:off x="376472" y="2541954"/>
            <a:ext cx="11421828" cy="237978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i="0" kern="1200" cap="small" baseline="0">
                <a:solidFill>
                  <a:srgbClr val="003399"/>
                </a:solidFill>
                <a:latin typeface="+mn-lt"/>
                <a:ea typeface="+mj-ea"/>
                <a:cs typeface="+mj-cs"/>
              </a:defRPr>
            </a:lvl1pPr>
          </a:lstStyle>
          <a:p>
            <a:pPr algn="ctr"/>
            <a:r>
              <a:rPr lang="pl-PL" dirty="0" smtClean="0"/>
              <a:t>kontrola udzielania zamówień w ramach projektu</a:t>
            </a:r>
            <a:endParaRPr lang="pl-PL" dirty="0"/>
          </a:p>
        </p:txBody>
      </p:sp>
      <p:sp>
        <p:nvSpPr>
          <p:cNvPr id="8" name="Symbol zastępczy tytułu 1"/>
          <p:cNvSpPr txBox="1">
            <a:spLocks/>
          </p:cNvSpPr>
          <p:nvPr/>
        </p:nvSpPr>
        <p:spPr>
          <a:xfrm>
            <a:off x="376472" y="5376183"/>
            <a:ext cx="4277008" cy="4618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baseline="0">
                <a:solidFill>
                  <a:srgbClr val="003399"/>
                </a:solidFill>
                <a:latin typeface="+mj-lt"/>
                <a:ea typeface="+mj-ea"/>
                <a:cs typeface="+mj-cs"/>
              </a:defRPr>
            </a:lvl1pPr>
          </a:lstStyle>
          <a:p>
            <a:r>
              <a:rPr lang="pl-PL" dirty="0" smtClean="0">
                <a:solidFill>
                  <a:schemeClr val="bg1"/>
                </a:solidFill>
                <a:latin typeface="+mn-lt"/>
              </a:rPr>
              <a:t>Warszawa, 26 lipca 2017 r.</a:t>
            </a:r>
            <a:endParaRPr lang="pl-PL" dirty="0">
              <a:solidFill>
                <a:schemeClr val="bg1"/>
              </a:solidFill>
              <a:latin typeface="+mn-lt"/>
            </a:endParaRPr>
          </a:p>
        </p:txBody>
      </p:sp>
    </p:spTree>
    <p:extLst>
      <p:ext uri="{BB962C8B-B14F-4D97-AF65-F5344CB8AC3E}">
        <p14:creationId xmlns:p14="http://schemas.microsoft.com/office/powerpoint/2010/main" val="3039562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37701D-9FDF-4E72-9E1B-010C53472997}" type="slidenum">
              <a:rPr lang="pl-PL" smtClean="0"/>
              <a:pPr/>
              <a:t>10</a:t>
            </a:fld>
            <a:endParaRPr lang="pl-PL" dirty="0"/>
          </a:p>
        </p:txBody>
      </p:sp>
      <p:sp>
        <p:nvSpPr>
          <p:cNvPr id="3" name="Prostokąt 2"/>
          <p:cNvSpPr/>
          <p:nvPr/>
        </p:nvSpPr>
        <p:spPr>
          <a:xfrm>
            <a:off x="2430163" y="1654419"/>
            <a:ext cx="8122508" cy="4401205"/>
          </a:xfrm>
          <a:prstGeom prst="rect">
            <a:avLst/>
          </a:prstGeom>
        </p:spPr>
        <p:txBody>
          <a:bodyPr wrap="square">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Udzielając zamówień Beneficjent podejmuje działania w celu uniknięcia </a:t>
            </a:r>
            <a:r>
              <a:rPr lang="pl-PL" sz="2000" b="1" dirty="0">
                <a:latin typeface="Calibri" panose="020F0502020204030204" pitchFamily="34" charset="0"/>
                <a:ea typeface="Calibri" panose="020F0502020204030204" pitchFamily="34" charset="0"/>
                <a:cs typeface="Times New Roman" panose="02020603050405020304" pitchFamily="18" charset="0"/>
              </a:rPr>
              <a:t>konfliktu interesów </a:t>
            </a:r>
            <a:r>
              <a:rPr lang="pl-PL" sz="2000" dirty="0">
                <a:latin typeface="Calibri" panose="020F0502020204030204" pitchFamily="34" charset="0"/>
                <a:ea typeface="Calibri" panose="020F0502020204030204" pitchFamily="34" charset="0"/>
                <a:cs typeface="Times New Roman" panose="02020603050405020304" pitchFamily="18" charset="0"/>
              </a:rPr>
              <a:t>rozumianego jako brak bezstronności oraz obiektywności. Pojęcie konfliktu interesów obejmuje co najmniej każdą sytuację, w której osoby uczestniczące w prowadzeniu postępowania lub mogące wpłynąć na wynik tego postępowania mają, bezpośrednio lub pośrednio, interes finansowy, ekonomiczny lub inny interes osobisty (np. względy rodzinne, emocjonalne, sympatie polityczne lub przynależność państwową, interes gospodarczy lub jakiekolwiek inne interesy wspólne z drugą stroną transakcji - np. zamówienia lub umowy cywilnoprawnej), który postrzegać można jako zagrażający ich bezstronności i niezależności w związku z postępowaniem o udzielenie zamówienia lub gdy w postępowaniu osoby te występują jako oferenci. Za konflikt interesów należy także w szczególności uznać sytuację, gdy pomiędzy Beneficjentem a dostawcą lub wykonawcą istnieją powiązania osobowe lub kapitałowe. </a:t>
            </a:r>
            <a:endParaRPr lang="pl-PL" sz="2000" dirty="0"/>
          </a:p>
        </p:txBody>
      </p:sp>
    </p:spTree>
    <p:extLst>
      <p:ext uri="{BB962C8B-B14F-4D97-AF65-F5344CB8AC3E}">
        <p14:creationId xmlns:p14="http://schemas.microsoft.com/office/powerpoint/2010/main" val="260819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37701D-9FDF-4E72-9E1B-010C53472997}" type="slidenum">
              <a:rPr lang="pl-PL" smtClean="0"/>
              <a:pPr/>
              <a:t>11</a:t>
            </a:fld>
            <a:endParaRPr lang="pl-PL" dirty="0"/>
          </a:p>
        </p:txBody>
      </p:sp>
      <p:sp>
        <p:nvSpPr>
          <p:cNvPr id="4" name="Prostokąt 3"/>
          <p:cNvSpPr/>
          <p:nvPr/>
        </p:nvSpPr>
        <p:spPr>
          <a:xfrm>
            <a:off x="1688757" y="1654254"/>
            <a:ext cx="8559114" cy="4446602"/>
          </a:xfrm>
          <a:prstGeom prst="rect">
            <a:avLst/>
          </a:prstGeom>
        </p:spPr>
        <p:txBody>
          <a:bodyPr wrap="square">
            <a:spAutoFit/>
          </a:bodyPr>
          <a:lstStyle/>
          <a:p>
            <a:pPr algn="just">
              <a:lnSpc>
                <a:spcPct val="107000"/>
              </a:lnSpc>
              <a:spcAft>
                <a:spcPts val="800"/>
              </a:spcAft>
            </a:pPr>
            <a:r>
              <a:rPr lang="pl-PL" u="sng" dirty="0">
                <a:latin typeface="Calibri" panose="020F0502020204030204" pitchFamily="34" charset="0"/>
                <a:ea typeface="Calibri" panose="020F0502020204030204" pitchFamily="34" charset="0"/>
                <a:cs typeface="Times New Roman" panose="02020603050405020304" pitchFamily="18" charset="0"/>
              </a:rPr>
              <a:t>Dokumentowanie przeprowadzania zamówień zgodnie z zasadą konkurencyjności.</a:t>
            </a:r>
            <a:endParaRPr lang="pl-PL"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dirty="0">
                <a:latin typeface="Calibri" panose="020F0502020204030204" pitchFamily="34" charset="0"/>
                <a:ea typeface="Calibri" panose="020F0502020204030204" pitchFamily="34" charset="0"/>
                <a:cs typeface="Times New Roman" panose="02020603050405020304" pitchFamily="18" charset="0"/>
              </a:rPr>
              <a:t>Za dokumentację dotyczącą przeprowadzania zamówień zgodnie z zasadą konkurencyjności podlegającą kontroli przez OD uważa się w szczególności:</a:t>
            </a:r>
          </a:p>
          <a:p>
            <a:pPr marL="342900" lvl="0" indent="-342900" algn="just">
              <a:lnSpc>
                <a:spcPct val="107000"/>
              </a:lnSpc>
              <a:spcAft>
                <a:spcPts val="0"/>
              </a:spcAft>
              <a:buFont typeface="Symbol" panose="05050102010706020507" pitchFamily="18" charset="2"/>
              <a:buChar char=""/>
            </a:pPr>
            <a:r>
              <a:rPr lang="pl-PL" dirty="0">
                <a:latin typeface="Calibri" panose="020F0502020204030204" pitchFamily="34" charset="0"/>
                <a:ea typeface="Calibri" panose="020F0502020204030204" pitchFamily="34" charset="0"/>
                <a:cs typeface="Times New Roman" panose="02020603050405020304" pitchFamily="18" charset="0"/>
              </a:rPr>
              <a:t>potwierdzenie wysłania zapytań ofertowych do co najmniej 3 potencjalnych wykonawców, wraz z podaniem danych tych wykonawców, np. </a:t>
            </a:r>
            <a:r>
              <a:rPr lang="pl-PL" dirty="0" smtClean="0">
                <a:latin typeface="Calibri" panose="020F0502020204030204" pitchFamily="34" charset="0"/>
                <a:ea typeface="Calibri" panose="020F0502020204030204" pitchFamily="34" charset="0"/>
                <a:cs typeface="Times New Roman" panose="02020603050405020304" pitchFamily="18" charset="0"/>
              </a:rPr>
              <a:t>wydruk czy tzw. </a:t>
            </a:r>
            <a:r>
              <a:rPr lang="pl-PL" dirty="0" err="1" smtClean="0">
                <a:latin typeface="Calibri" panose="020F0502020204030204" pitchFamily="34" charset="0"/>
                <a:ea typeface="Calibri" panose="020F0502020204030204" pitchFamily="34" charset="0"/>
                <a:cs typeface="Times New Roman" panose="02020603050405020304" pitchFamily="18" charset="0"/>
              </a:rPr>
              <a:t>print</a:t>
            </a:r>
            <a:r>
              <a:rPr lang="pl-PL" dirty="0" smtClean="0">
                <a:latin typeface="Calibri" panose="020F0502020204030204" pitchFamily="34" charset="0"/>
                <a:ea typeface="Calibri" panose="020F0502020204030204" pitchFamily="34" charset="0"/>
                <a:cs typeface="Times New Roman" panose="02020603050405020304" pitchFamily="18" charset="0"/>
              </a:rPr>
              <a:t>- </a:t>
            </a:r>
            <a:r>
              <a:rPr lang="pl-PL" dirty="0" err="1" smtClean="0">
                <a:latin typeface="Calibri" panose="020F0502020204030204" pitchFamily="34" charset="0"/>
                <a:ea typeface="Calibri" panose="020F0502020204030204" pitchFamily="34" charset="0"/>
                <a:cs typeface="Times New Roman" panose="02020603050405020304" pitchFamily="18" charset="0"/>
              </a:rPr>
              <a:t>screen</a:t>
            </a:r>
            <a:r>
              <a:rPr lang="pl-PL" dirty="0" smtClean="0">
                <a:latin typeface="Calibri" panose="020F0502020204030204" pitchFamily="34" charset="0"/>
                <a:ea typeface="Calibri" panose="020F0502020204030204" pitchFamily="34" charset="0"/>
                <a:cs typeface="Times New Roman" panose="02020603050405020304" pitchFamily="18" charset="0"/>
              </a:rPr>
              <a:t> e-maili, potwierdzenia wysłania fax;</a:t>
            </a:r>
            <a:endParaRPr lang="pl-PL"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pl-PL" dirty="0">
                <a:latin typeface="Calibri" panose="020F0502020204030204" pitchFamily="34" charset="0"/>
                <a:ea typeface="Calibri" panose="020F0502020204030204" pitchFamily="34" charset="0"/>
                <a:cs typeface="Times New Roman" panose="02020603050405020304" pitchFamily="18" charset="0"/>
              </a:rPr>
              <a:t>kopię </a:t>
            </a:r>
            <a:r>
              <a:rPr lang="pl-PL" dirty="0" smtClean="0">
                <a:latin typeface="Calibri" panose="020F0502020204030204" pitchFamily="34" charset="0"/>
                <a:ea typeface="Calibri" panose="020F0502020204030204" pitchFamily="34" charset="0"/>
                <a:cs typeface="Times New Roman" panose="02020603050405020304" pitchFamily="18" charset="0"/>
              </a:rPr>
              <a:t>zapytania ofertowego;</a:t>
            </a:r>
            <a:endParaRPr lang="pl-PL"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pl-PL" dirty="0">
                <a:latin typeface="Calibri" panose="020F0502020204030204" pitchFamily="34" charset="0"/>
                <a:ea typeface="Calibri" panose="020F0502020204030204" pitchFamily="34" charset="0"/>
                <a:cs typeface="Times New Roman" panose="02020603050405020304" pitchFamily="18" charset="0"/>
              </a:rPr>
              <a:t>kopię strony ogłoszenia w prasie, umożliwiającą identyfikację tytułu gazety i daty wydania, potwierdzenie publikacji ogłoszenia na stronie internetowej np. w formie wydruku ze strony internetowej (tzw. </a:t>
            </a:r>
            <a:r>
              <a:rPr lang="pl-PL" dirty="0" err="1">
                <a:latin typeface="Calibri" panose="020F0502020204030204" pitchFamily="34" charset="0"/>
                <a:ea typeface="Calibri" panose="020F0502020204030204" pitchFamily="34" charset="0"/>
                <a:cs typeface="Times New Roman" panose="02020603050405020304" pitchFamily="18" charset="0"/>
              </a:rPr>
              <a:t>print</a:t>
            </a:r>
            <a:r>
              <a:rPr lang="pl-PL" dirty="0">
                <a:latin typeface="Calibri" panose="020F0502020204030204" pitchFamily="34" charset="0"/>
                <a:ea typeface="Calibri" panose="020F0502020204030204" pitchFamily="34" charset="0"/>
                <a:cs typeface="Times New Roman" panose="02020603050405020304" pitchFamily="18" charset="0"/>
              </a:rPr>
              <a:t> </a:t>
            </a:r>
            <a:r>
              <a:rPr lang="pl-PL" dirty="0" err="1">
                <a:latin typeface="Calibri" panose="020F0502020204030204" pitchFamily="34" charset="0"/>
                <a:ea typeface="Calibri" panose="020F0502020204030204" pitchFamily="34" charset="0"/>
                <a:cs typeface="Times New Roman" panose="02020603050405020304" pitchFamily="18" charset="0"/>
              </a:rPr>
              <a:t>screen</a:t>
            </a:r>
            <a:r>
              <a:rPr lang="pl-PL" dirty="0">
                <a:latin typeface="Calibri" panose="020F0502020204030204" pitchFamily="34" charset="0"/>
                <a:ea typeface="Calibri" panose="020F0502020204030204" pitchFamily="34" charset="0"/>
                <a:cs typeface="Times New Roman" panose="02020603050405020304" pitchFamily="18" charset="0"/>
              </a:rPr>
              <a:t>) (jeżeli publikowano), przy czym Beneficjent powinien zachować dokumenty związane z udzielanym zamówieniem na swojej stronie internetowej, co najmniej do czasu zakończenia kontroli zamówienia przez OD;</a:t>
            </a:r>
          </a:p>
          <a:p>
            <a:pPr marL="342900" lvl="0" indent="-342900" algn="just">
              <a:lnSpc>
                <a:spcPct val="107000"/>
              </a:lnSpc>
              <a:spcAft>
                <a:spcPts val="0"/>
              </a:spcAft>
              <a:buFont typeface="Symbol" panose="05050102010706020507" pitchFamily="18" charset="2"/>
              <a:buChar char=""/>
            </a:pPr>
            <a:r>
              <a:rPr lang="pl-PL" dirty="0">
                <a:latin typeface="Calibri" panose="020F0502020204030204" pitchFamily="34" charset="0"/>
                <a:ea typeface="Calibri" panose="020F0502020204030204" pitchFamily="34" charset="0"/>
                <a:cs typeface="Times New Roman" panose="02020603050405020304" pitchFamily="18" charset="0"/>
              </a:rPr>
              <a:t>kopię zwycięskiej oferty</a:t>
            </a:r>
            <a:r>
              <a:rPr lang="pl-PL" dirty="0" smtClean="0">
                <a:latin typeface="Calibri" panose="020F0502020204030204" pitchFamily="34" charset="0"/>
                <a:ea typeface="Calibri" panose="020F0502020204030204" pitchFamily="34" charset="0"/>
                <a:cs typeface="Times New Roman" panose="02020603050405020304" pitchFamily="18" charset="0"/>
              </a:rPr>
              <a:t>;</a:t>
            </a:r>
            <a:endParaRPr lang="pl-PL"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8159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endParaRPr lang="pl-PL" dirty="0"/>
          </a:p>
        </p:txBody>
      </p:sp>
      <p:sp>
        <p:nvSpPr>
          <p:cNvPr id="5" name="Symbol zastępczy tekstu 4"/>
          <p:cNvSpPr>
            <a:spLocks noGrp="1"/>
          </p:cNvSpPr>
          <p:nvPr>
            <p:ph type="body" idx="1"/>
          </p:nvPr>
        </p:nvSpPr>
        <p:spPr/>
        <p:txBody>
          <a:bodyPr>
            <a:normAutofit lnSpcReduction="10000"/>
          </a:bodyPr>
          <a:lstStyle/>
          <a:p>
            <a:endParaRPr lang="pl-PL" sz="1400" dirty="0" smtClean="0">
              <a:solidFill>
                <a:schemeClr val="tx1"/>
              </a:solidFill>
            </a:endParaRPr>
          </a:p>
          <a:p>
            <a:r>
              <a:rPr lang="x-none" sz="1400" b="1" dirty="0">
                <a:solidFill>
                  <a:schemeClr val="tx1"/>
                </a:solidFill>
              </a:rPr>
              <a:t>Beneficjent może stosować wewnętrzne regulacje dotyczące udzielania zamówień, pod warunkiem, że regulacje te nie są łagodniejsze od zasad określonych </a:t>
            </a:r>
            <a:r>
              <a:rPr lang="pl-PL" sz="1400" b="1" dirty="0">
                <a:solidFill>
                  <a:schemeClr val="tx1"/>
                </a:solidFill>
              </a:rPr>
              <a:t>w </a:t>
            </a:r>
            <a:r>
              <a:rPr lang="x-none" sz="1400" b="1" dirty="0">
                <a:solidFill>
                  <a:schemeClr val="tx1"/>
                </a:solidFill>
              </a:rPr>
              <a:t>Podręczniku dla Beneficjenta. </a:t>
            </a:r>
            <a:endParaRPr lang="pl-PL" sz="1400" b="1" dirty="0">
              <a:solidFill>
                <a:schemeClr val="tx1"/>
              </a:solidFill>
            </a:endParaRPr>
          </a:p>
          <a:p>
            <a:pPr algn="just"/>
            <a:r>
              <a:rPr lang="pl-PL" sz="1400" dirty="0" smtClean="0">
                <a:solidFill>
                  <a:schemeClr val="tx1"/>
                </a:solidFill>
              </a:rPr>
              <a:t>Beneficjent </a:t>
            </a:r>
            <a:r>
              <a:rPr lang="pl-PL" sz="1400" dirty="0">
                <a:solidFill>
                  <a:schemeClr val="tx1"/>
                </a:solidFill>
              </a:rPr>
              <a:t>jest zobowiązany podać w raporcie kwartalnym informację odnośnie zamówień udzielonych w danym kwartale.</a:t>
            </a:r>
          </a:p>
          <a:p>
            <a:pPr algn="just"/>
            <a:r>
              <a:rPr lang="pl-PL" sz="1400" dirty="0">
                <a:solidFill>
                  <a:schemeClr val="tx1"/>
                </a:solidFill>
              </a:rPr>
              <a:t>Na wezwanie OD Beneficjent jest zobowiązany przesyłać OD w terminie do 14 dni od dnia </a:t>
            </a:r>
            <a:r>
              <a:rPr lang="pl-PL" sz="1400" b="1" dirty="0">
                <a:solidFill>
                  <a:schemeClr val="tx1"/>
                </a:solidFill>
              </a:rPr>
              <a:t>wezwania</a:t>
            </a:r>
            <a:r>
              <a:rPr lang="pl-PL" sz="1400" dirty="0">
                <a:solidFill>
                  <a:schemeClr val="tx1"/>
                </a:solidFill>
              </a:rPr>
              <a:t> lub udostępnić do kontroli ww. </a:t>
            </a:r>
            <a:r>
              <a:rPr lang="pl-PL" sz="1400" dirty="0" smtClean="0">
                <a:solidFill>
                  <a:schemeClr val="tx1"/>
                </a:solidFill>
              </a:rPr>
              <a:t>dokumenty</a:t>
            </a:r>
            <a:r>
              <a:rPr lang="pl-PL" sz="1400" dirty="0">
                <a:solidFill>
                  <a:schemeClr val="tx1"/>
                </a:solidFill>
              </a:rPr>
              <a:t> </a:t>
            </a:r>
            <a:r>
              <a:rPr lang="pl-PL" sz="1400" dirty="0" smtClean="0">
                <a:solidFill>
                  <a:schemeClr val="tx1"/>
                </a:solidFill>
              </a:rPr>
              <a:t>(kontroli podlegają więc jedynie wybrane zamówienia wskazane indywidualnie przez OD).</a:t>
            </a:r>
            <a:endParaRPr lang="pl-PL" sz="1400" dirty="0">
              <a:solidFill>
                <a:schemeClr val="tx1"/>
              </a:solidFill>
            </a:endParaRPr>
          </a:p>
          <a:p>
            <a:endParaRPr lang="pl-PL" dirty="0"/>
          </a:p>
        </p:txBody>
      </p:sp>
      <p:sp>
        <p:nvSpPr>
          <p:cNvPr id="2" name="Symbol zastępczy numeru slajdu 1"/>
          <p:cNvSpPr>
            <a:spLocks noGrp="1"/>
          </p:cNvSpPr>
          <p:nvPr>
            <p:ph type="sldNum" sz="quarter" idx="12"/>
          </p:nvPr>
        </p:nvSpPr>
        <p:spPr/>
        <p:txBody>
          <a:bodyPr/>
          <a:lstStyle/>
          <a:p>
            <a:fld id="{6237701D-9FDF-4E72-9E1B-010C53472997}" type="slidenum">
              <a:rPr lang="pl-PL" smtClean="0"/>
              <a:pPr/>
              <a:t>12</a:t>
            </a:fld>
            <a:endParaRPr lang="pl-PL" dirty="0"/>
          </a:p>
        </p:txBody>
      </p:sp>
      <p:sp>
        <p:nvSpPr>
          <p:cNvPr id="3" name="Prostokąt 2"/>
          <p:cNvSpPr/>
          <p:nvPr/>
        </p:nvSpPr>
        <p:spPr>
          <a:xfrm>
            <a:off x="772454" y="1859664"/>
            <a:ext cx="10192108" cy="2327688"/>
          </a:xfrm>
          <a:prstGeom prst="rect">
            <a:avLst/>
          </a:prstGeom>
        </p:spPr>
        <p:txBody>
          <a:bodyPr wrap="square">
            <a:spAutoFit/>
          </a:bodyPr>
          <a:lstStyle/>
          <a:p>
            <a:pPr lvl="0" algn="just"/>
            <a:r>
              <a:rPr lang="pl-PL" dirty="0"/>
              <a:t>- protokół/notatkę z rozeznania ofertowego, które powinny wskazywać kryteria wyboru ofert przyjęte przez Beneficjenta, wykaz ofert, które wpłynęły do Beneficjenta w odpowiedzi na zapytanie ofertowe, wskazanie i uzasadnienie wyboru wykonawcy oparte na przyjętych kryteriach wyboru datę sporządzenia i podpis Beneficjenta lub innej upoważnionej osoby;</a:t>
            </a:r>
          </a:p>
          <a:p>
            <a:pPr lvl="0" algn="just"/>
            <a:r>
              <a:rPr lang="pl-PL" dirty="0"/>
              <a:t>- załącznik do protokołu - oświadczenie o braku powiązań ze zwycięskim wykonawcą, podpisane przez Beneficjenta lub osoby wykonujące w imieniu Beneficjenta czynności związane z przygotowaniem i przeprowadzeniem wyboru wykonawcy.</a:t>
            </a:r>
          </a:p>
          <a:p>
            <a:pPr marL="342900" lvl="0" indent="-342900" algn="just">
              <a:lnSpc>
                <a:spcPct val="107000"/>
              </a:lnSpc>
              <a:spcAft>
                <a:spcPts val="800"/>
              </a:spcAft>
              <a:buFont typeface="Symbol" panose="05050102010706020507" pitchFamily="18" charset="2"/>
              <a:buChar char=""/>
            </a:pPr>
            <a:endParaRPr lang="pl-PL"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4505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fontScale="90000"/>
          </a:bodyPr>
          <a:lstStyle/>
          <a:p>
            <a:pPr algn="ctr"/>
            <a:r>
              <a:rPr lang="pl-PL" sz="2500" dirty="0" smtClean="0"/>
              <a:t/>
            </a:r>
            <a:br>
              <a:rPr lang="pl-PL" sz="2500" dirty="0" smtClean="0"/>
            </a:br>
            <a:r>
              <a:rPr lang="pl-PL" sz="2500" dirty="0" smtClean="0"/>
              <a:t/>
            </a:r>
            <a:br>
              <a:rPr lang="pl-PL" sz="2500" dirty="0" smtClean="0"/>
            </a:br>
            <a:r>
              <a:rPr lang="pl-PL" sz="2500" dirty="0"/>
              <a:t/>
            </a:r>
            <a:br>
              <a:rPr lang="pl-PL" sz="2500" dirty="0"/>
            </a:br>
            <a:r>
              <a:rPr lang="pl-PL" sz="2900" dirty="0" smtClean="0"/>
              <a:t>Udzielanie zamówień przez Beneficjentów zobowiązanych do stosowania ustawy PZP na mocy art. 3 ustawy PZP</a:t>
            </a:r>
            <a:br>
              <a:rPr lang="pl-PL" sz="2900" dirty="0" smtClean="0"/>
            </a:br>
            <a:endParaRPr lang="pl-PL" sz="2900" dirty="0"/>
          </a:p>
        </p:txBody>
      </p:sp>
      <p:sp>
        <p:nvSpPr>
          <p:cNvPr id="8" name="Symbol zastępczy zawartości 7"/>
          <p:cNvSpPr>
            <a:spLocks noGrp="1"/>
          </p:cNvSpPr>
          <p:nvPr>
            <p:ph idx="1"/>
          </p:nvPr>
        </p:nvSpPr>
        <p:spPr/>
        <p:txBody>
          <a:bodyPr>
            <a:normAutofit/>
          </a:bodyPr>
          <a:lstStyle/>
          <a:p>
            <a:pPr marL="0" lvl="0" indent="0" algn="just">
              <a:buNone/>
            </a:pPr>
            <a:r>
              <a:rPr lang="pl-PL" sz="2400" dirty="0" smtClean="0"/>
              <a:t>Zgodnie z § 9 ust. 1 Porozumienia finansowego Beneficjent </a:t>
            </a:r>
            <a:r>
              <a:rPr lang="pl-PL" sz="2400" b="1" dirty="0"/>
              <a:t>zobowiązuje się poddać kontroli</a:t>
            </a:r>
            <a:r>
              <a:rPr lang="pl-PL" sz="2400" dirty="0"/>
              <a:t>, monitoringowi i audytowi w zakresie realizacji Projektu oraz postanowień Porozumienia, w szczególności dotyczących wypełniania obowiązków wymienionych w § 5 Porozumienia, </a:t>
            </a:r>
            <a:r>
              <a:rPr lang="pl-PL" sz="2400" dirty="0" smtClean="0"/>
              <a:t>przeprowadzanych:</a:t>
            </a:r>
          </a:p>
          <a:p>
            <a:pPr marL="0" lvl="0" indent="0" algn="just">
              <a:buNone/>
            </a:pPr>
            <a:r>
              <a:rPr lang="pl-PL" sz="2400" dirty="0" smtClean="0"/>
              <a:t>1) w </a:t>
            </a:r>
            <a:r>
              <a:rPr lang="pl-PL" sz="2400" dirty="0"/>
              <a:t>przypadku kontroli i monitoringu - przez Organ Odpowiedzialny (dotyczy monitoringu), </a:t>
            </a:r>
            <a:r>
              <a:rPr lang="pl-PL" sz="2400" b="1" dirty="0"/>
              <a:t>Organ Delegowany lub jednostkę upoważnioną do działania w ich </a:t>
            </a:r>
            <a:r>
              <a:rPr lang="pl-PL" sz="2400" b="1" dirty="0" smtClean="0"/>
              <a:t>imieniu</a:t>
            </a:r>
            <a:r>
              <a:rPr lang="pl-PL" sz="2400" dirty="0" smtClean="0"/>
              <a:t>,</a:t>
            </a:r>
          </a:p>
          <a:p>
            <a:pPr marL="0" lvl="0" indent="0" algn="just">
              <a:buNone/>
            </a:pPr>
            <a:r>
              <a:rPr lang="pl-PL" sz="2400" dirty="0" smtClean="0"/>
              <a:t>2) w </a:t>
            </a:r>
            <a:r>
              <a:rPr lang="pl-PL" sz="2400" dirty="0"/>
              <a:t>przypadku audytu - przez Organ Audytowy, którego funkcję pełni Generalny Inspektor Kontroli Skarbowej lub inną upoważnioną instytucję krajową oraz unijną lub jednostkę upoważnioną do działania w jego imieniu, w tym także Europejski Trybunał Obrachunkowy i OLAF.</a:t>
            </a:r>
          </a:p>
          <a:p>
            <a:pPr marL="0" indent="0" algn="just">
              <a:buNone/>
            </a:pPr>
            <a:endParaRPr lang="pl-PL" dirty="0"/>
          </a:p>
        </p:txBody>
      </p:sp>
      <p:sp>
        <p:nvSpPr>
          <p:cNvPr id="4" name="Symbol zastępczy numeru slajdu 3"/>
          <p:cNvSpPr>
            <a:spLocks noGrp="1"/>
          </p:cNvSpPr>
          <p:nvPr>
            <p:ph type="sldNum" sz="quarter" idx="12"/>
          </p:nvPr>
        </p:nvSpPr>
        <p:spPr/>
        <p:txBody>
          <a:bodyPr/>
          <a:lstStyle/>
          <a:p>
            <a:fld id="{6237701D-9FDF-4E72-9E1B-010C53472997}" type="slidenum">
              <a:rPr lang="pl-PL" smtClean="0"/>
              <a:pPr/>
              <a:t>13</a:t>
            </a:fld>
            <a:endParaRPr lang="pl-PL" dirty="0"/>
          </a:p>
        </p:txBody>
      </p:sp>
    </p:spTree>
    <p:extLst>
      <p:ext uri="{BB962C8B-B14F-4D97-AF65-F5344CB8AC3E}">
        <p14:creationId xmlns:p14="http://schemas.microsoft.com/office/powerpoint/2010/main" val="188529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6237701D-9FDF-4E72-9E1B-010C53472997}" type="slidenum">
              <a:rPr lang="pl-PL" smtClean="0"/>
              <a:pPr/>
              <a:t>14</a:t>
            </a:fld>
            <a:endParaRPr lang="pl-PL" dirty="0"/>
          </a:p>
        </p:txBody>
      </p:sp>
      <p:sp>
        <p:nvSpPr>
          <p:cNvPr id="5" name="Prostokąt 4"/>
          <p:cNvSpPr/>
          <p:nvPr/>
        </p:nvSpPr>
        <p:spPr>
          <a:xfrm>
            <a:off x="1907060" y="2551837"/>
            <a:ext cx="9181070" cy="1754326"/>
          </a:xfrm>
          <a:prstGeom prst="rect">
            <a:avLst/>
          </a:prstGeom>
        </p:spPr>
        <p:txBody>
          <a:bodyPr wrap="square">
            <a:spAutoFit/>
          </a:bodyPr>
          <a:lstStyle/>
          <a:p>
            <a:pPr lvl="0" algn="just">
              <a:spcAft>
                <a:spcPts val="600"/>
              </a:spcAft>
              <a:buSzPts val="1200"/>
            </a:pPr>
            <a:r>
              <a:rPr lang="pl-PL" dirty="0">
                <a:ea typeface="Times New Roman" panose="02020603050405020304" pitchFamily="18" charset="0"/>
                <a:cs typeface="Times New Roman" panose="02020603050405020304" pitchFamily="18" charset="0"/>
              </a:rPr>
              <a:t>Zgodnie z § 5 ust. 2 pkt. 15 Porozumienia Finansowego Beneficjent jest zobowiązany do przekazywania Organowi Odpowiedzialnemu oraz Organowi Delegowanemu w terminie 30 dni od dnia ich otrzymania kopii informacji pokontrolnych oraz zaleceń pokontrolnych albo kopii innych dokumentów spełniających te funkcje, powstałych w toku kontroli prowadzonych przez uprawnione do tego podmioty, inne niż wskazane w § 9 ust. 1 Porozumienia, jeżeli kontrole te dotyczyły Projektu lub były z nim związane;</a:t>
            </a:r>
          </a:p>
        </p:txBody>
      </p:sp>
    </p:spTree>
    <p:extLst>
      <p:ext uri="{BB962C8B-B14F-4D97-AF65-F5344CB8AC3E}">
        <p14:creationId xmlns:p14="http://schemas.microsoft.com/office/powerpoint/2010/main" val="32576203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6237701D-9FDF-4E72-9E1B-010C53472997}" type="slidenum">
              <a:rPr lang="pl-PL" smtClean="0"/>
              <a:pPr/>
              <a:t>15</a:t>
            </a:fld>
            <a:endParaRPr lang="pl-PL" dirty="0"/>
          </a:p>
        </p:txBody>
      </p:sp>
      <p:sp>
        <p:nvSpPr>
          <p:cNvPr id="3" name="Symbol zastępczy zawartości 2"/>
          <p:cNvSpPr>
            <a:spLocks noGrp="1"/>
          </p:cNvSpPr>
          <p:nvPr>
            <p:ph idx="4294967295"/>
          </p:nvPr>
        </p:nvSpPr>
        <p:spPr>
          <a:xfrm>
            <a:off x="733168" y="1529063"/>
            <a:ext cx="10515600" cy="4351338"/>
          </a:xfrm>
        </p:spPr>
        <p:txBody>
          <a:bodyPr>
            <a:normAutofit/>
          </a:bodyPr>
          <a:lstStyle/>
          <a:p>
            <a:pPr marL="0" indent="0" algn="just">
              <a:buNone/>
            </a:pPr>
            <a:r>
              <a:rPr lang="x-none" sz="2200" dirty="0" smtClean="0"/>
              <a:t>Zamówienia</a:t>
            </a:r>
            <a:r>
              <a:rPr lang="pl-PL" sz="2200" dirty="0" smtClean="0"/>
              <a:t> publiczne </a:t>
            </a:r>
            <a:r>
              <a:rPr lang="x-none" sz="2200" dirty="0" smtClean="0"/>
              <a:t>podlegają kontroli ex-post przez Organ Delegowany lub inne uprawnione organy, przy czym w uzasadnionych przypadkach i na zasadach uzgodnionych z Organem Odpowiedzialnym, Organ Delegowany może dokonać dodatkowej weryfikacji tych zamówień w trybie ex-ante.</a:t>
            </a:r>
            <a:endParaRPr lang="pl-PL" sz="2200" dirty="0" smtClean="0"/>
          </a:p>
          <a:p>
            <a:pPr marL="0" indent="0" algn="just">
              <a:buNone/>
            </a:pPr>
            <a:r>
              <a:rPr lang="pl-PL" sz="2200" dirty="0" smtClean="0"/>
              <a:t>Obligatoryjnej kontroli w trybie ex-</a:t>
            </a:r>
            <a:r>
              <a:rPr lang="pl-PL" sz="2200" dirty="0" err="1" smtClean="0"/>
              <a:t>ante</a:t>
            </a:r>
            <a:r>
              <a:rPr lang="pl-PL" sz="2200" dirty="0" smtClean="0"/>
              <a:t> podlegają zamówienia, które beneficjent planuje udzielić z pominięciem stosowania ustawy PZP, tj. zamówienia, o których mowa w szczególności w art. 4 pkt. 5 ustawy PZP. W celu przeprowadzenia takiej kontroli beneficjent jest zobowiązany przedstawić stosowne uzasadnienie wskazujące na spełnianie odpowiedniej przesłanki, pozwalającej względem kontrolowanego zamówienia na jego udzielenie bez stosowania ustawy PZP oraz wszelkie dokumenty i projekty dokumentów, na podstawie których planuje udzielenie takiego zamówienia. </a:t>
            </a:r>
          </a:p>
          <a:p>
            <a:pPr marL="0" indent="0">
              <a:buNone/>
            </a:pPr>
            <a:endParaRPr lang="pl-PL" dirty="0"/>
          </a:p>
        </p:txBody>
      </p:sp>
    </p:spTree>
    <p:extLst>
      <p:ext uri="{BB962C8B-B14F-4D97-AF65-F5344CB8AC3E}">
        <p14:creationId xmlns:p14="http://schemas.microsoft.com/office/powerpoint/2010/main" val="35043994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6237701D-9FDF-4E72-9E1B-010C53472997}" type="slidenum">
              <a:rPr lang="pl-PL" smtClean="0"/>
              <a:pPr/>
              <a:t>16</a:t>
            </a:fld>
            <a:endParaRPr lang="pl-PL" dirty="0"/>
          </a:p>
        </p:txBody>
      </p:sp>
      <p:sp>
        <p:nvSpPr>
          <p:cNvPr id="5" name="Prostokąt 4"/>
          <p:cNvSpPr/>
          <p:nvPr/>
        </p:nvSpPr>
        <p:spPr>
          <a:xfrm>
            <a:off x="403652" y="1130297"/>
            <a:ext cx="11401169" cy="5309146"/>
          </a:xfrm>
          <a:prstGeom prst="rect">
            <a:avLst/>
          </a:prstGeom>
        </p:spPr>
        <p:txBody>
          <a:bodyPr wrap="square">
            <a:spAutoFit/>
          </a:bodyPr>
          <a:lstStyle/>
          <a:p>
            <a:pPr lvl="0" algn="just">
              <a:spcBef>
                <a:spcPts val="600"/>
              </a:spcBef>
              <a:spcAft>
                <a:spcPts val="0"/>
              </a:spcAft>
            </a:pPr>
            <a:r>
              <a:rPr lang="pl-PL" dirty="0" smtClean="0">
                <a:ea typeface="Times New Roman" panose="02020603050405020304" pitchFamily="18" charset="0"/>
              </a:rPr>
              <a:t>Wszystkie z</a:t>
            </a:r>
            <a:r>
              <a:rPr lang="x-none" dirty="0" smtClean="0">
                <a:ea typeface="Times New Roman" panose="02020603050405020304" pitchFamily="18" charset="0"/>
              </a:rPr>
              <a:t>amówienia </a:t>
            </a:r>
            <a:r>
              <a:rPr lang="pl-PL" dirty="0" smtClean="0">
                <a:ea typeface="Times New Roman" panose="02020603050405020304" pitchFamily="18" charset="0"/>
              </a:rPr>
              <a:t>w trybie ex-post </a:t>
            </a:r>
            <a:r>
              <a:rPr lang="x-none" dirty="0" smtClean="0">
                <a:ea typeface="Times New Roman" panose="02020603050405020304" pitchFamily="18" charset="0"/>
              </a:rPr>
              <a:t>podlegają </a:t>
            </a:r>
            <a:r>
              <a:rPr lang="x-none" dirty="0">
                <a:ea typeface="Times New Roman" panose="02020603050405020304" pitchFamily="18" charset="0"/>
              </a:rPr>
              <a:t>weryfikacji </a:t>
            </a:r>
            <a:r>
              <a:rPr lang="x-none" b="1" dirty="0">
                <a:ea typeface="Times New Roman" panose="02020603050405020304" pitchFamily="18" charset="0"/>
              </a:rPr>
              <a:t>uproszczonej</a:t>
            </a:r>
            <a:r>
              <a:rPr lang="x-none" dirty="0">
                <a:ea typeface="Times New Roman" panose="02020603050405020304" pitchFamily="18" charset="0"/>
              </a:rPr>
              <a:t> na bieżąco oraz </a:t>
            </a:r>
            <a:r>
              <a:rPr lang="x-none" b="1" dirty="0">
                <a:ea typeface="Times New Roman" panose="02020603050405020304" pitchFamily="18" charset="0"/>
              </a:rPr>
              <a:t>pełnej </a:t>
            </a:r>
            <a:r>
              <a:rPr lang="x-none" dirty="0">
                <a:ea typeface="Times New Roman" panose="02020603050405020304" pitchFamily="18" charset="0"/>
              </a:rPr>
              <a:t>na </a:t>
            </a:r>
            <a:r>
              <a:rPr lang="x-none" dirty="0" smtClean="0">
                <a:ea typeface="Times New Roman" panose="02020603050405020304" pitchFamily="18" charset="0"/>
              </a:rPr>
              <a:t>próbi</a:t>
            </a:r>
            <a:r>
              <a:rPr lang="pl-PL" dirty="0" smtClean="0">
                <a:ea typeface="Times New Roman" panose="02020603050405020304" pitchFamily="18" charset="0"/>
              </a:rPr>
              <a:t>e.</a:t>
            </a:r>
          </a:p>
          <a:p>
            <a:pPr lvl="0" algn="just">
              <a:spcBef>
                <a:spcPts val="600"/>
              </a:spcBef>
              <a:spcAft>
                <a:spcPts val="0"/>
              </a:spcAft>
            </a:pPr>
            <a:r>
              <a:rPr lang="pl-PL" dirty="0" smtClean="0">
                <a:effectLst/>
                <a:ea typeface="Times New Roman" panose="02020603050405020304" pitchFamily="18" charset="0"/>
              </a:rPr>
              <a:t/>
            </a:r>
            <a:br>
              <a:rPr lang="pl-PL" dirty="0" smtClean="0">
                <a:effectLst/>
                <a:ea typeface="Times New Roman" panose="02020603050405020304" pitchFamily="18" charset="0"/>
              </a:rPr>
            </a:br>
            <a:r>
              <a:rPr lang="pl-PL" dirty="0"/>
              <a:t>Beneficjent jest zobowiązany do podania w raporcie kwartalnym informacji odnośnie zamówień udzielonych zgodnie z ustawą PZP w danym kwartale oraz zobowiązany jest do </a:t>
            </a:r>
            <a:r>
              <a:rPr lang="pl-PL" b="1" dirty="0"/>
              <a:t>przekazania</a:t>
            </a:r>
            <a:r>
              <a:rPr lang="pl-PL" dirty="0"/>
              <a:t> </a:t>
            </a:r>
            <a:r>
              <a:rPr lang="pl-PL" dirty="0" smtClean="0"/>
              <a:t>w </a:t>
            </a:r>
            <a:r>
              <a:rPr lang="pl-PL" b="1" dirty="0" smtClean="0"/>
              <a:t>szczególności </a:t>
            </a:r>
            <a:r>
              <a:rPr lang="pl-PL" dirty="0" smtClean="0"/>
              <a:t>niżej wymienionych dokumentów: </a:t>
            </a:r>
          </a:p>
          <a:p>
            <a:r>
              <a:rPr lang="pl-PL" dirty="0" smtClean="0"/>
              <a:t>•</a:t>
            </a:r>
            <a:r>
              <a:rPr lang="pl-PL" dirty="0"/>
              <a:t>	opublikowane ogłoszenie (z ew. zmianami);</a:t>
            </a:r>
          </a:p>
          <a:p>
            <a:r>
              <a:rPr lang="pl-PL" dirty="0"/>
              <a:t>•	informację o wartości zamówienia;</a:t>
            </a:r>
          </a:p>
          <a:p>
            <a:r>
              <a:rPr lang="pl-PL" dirty="0"/>
              <a:t>•	Specyfikację Istotnych Warunków Zamówienia (z ew. zmianami) wraz z załącznikami;</a:t>
            </a:r>
          </a:p>
          <a:p>
            <a:r>
              <a:rPr lang="pl-PL" dirty="0"/>
              <a:t>•	protokół z postępowania </a:t>
            </a:r>
            <a:r>
              <a:rPr lang="pl-PL" dirty="0" smtClean="0"/>
              <a:t>bez </a:t>
            </a:r>
            <a:r>
              <a:rPr lang="pl-PL" dirty="0"/>
              <a:t>załączników.</a:t>
            </a:r>
          </a:p>
          <a:p>
            <a:pPr lvl="0" algn="just">
              <a:spcBef>
                <a:spcPts val="600"/>
              </a:spcBef>
              <a:spcAft>
                <a:spcPts val="0"/>
              </a:spcAft>
            </a:pPr>
            <a:endParaRPr lang="pl-PL" dirty="0" smtClean="0">
              <a:effectLst/>
              <a:ea typeface="Times New Roman" panose="02020603050405020304" pitchFamily="18" charset="0"/>
            </a:endParaRPr>
          </a:p>
          <a:p>
            <a:r>
              <a:rPr lang="pl-PL" dirty="0"/>
              <a:t>Na pisemny </a:t>
            </a:r>
            <a:r>
              <a:rPr lang="pl-PL" b="1" dirty="0"/>
              <a:t>wniosek OD</a:t>
            </a:r>
            <a:r>
              <a:rPr lang="pl-PL" dirty="0"/>
              <a:t>, w ciągu 14 dni od otrzymaniu wezwania, Beneficjent zobowiązany jest do przekazania pozostałych dokumentów przetargowych dotyczących zamówienia, w tym w szczególności:</a:t>
            </a:r>
          </a:p>
          <a:p>
            <a:r>
              <a:rPr lang="pl-PL" dirty="0"/>
              <a:t>•	korespondencji prowadzonej na etapie przetargu (między innymi odpowiedzi na pytania wykonawców);</a:t>
            </a:r>
          </a:p>
          <a:p>
            <a:r>
              <a:rPr lang="pl-PL" dirty="0"/>
              <a:t>•	oferty zwycięskiej;</a:t>
            </a:r>
          </a:p>
          <a:p>
            <a:r>
              <a:rPr lang="pl-PL" dirty="0"/>
              <a:t>•	wszystkich wymaganych załączników do protokołu z postępowania </a:t>
            </a:r>
            <a:r>
              <a:rPr lang="pl-PL" dirty="0" smtClean="0"/>
              <a:t>zgodnie </a:t>
            </a:r>
            <a:r>
              <a:rPr lang="pl-PL" dirty="0"/>
              <a:t>z ustawą PZP;</a:t>
            </a:r>
          </a:p>
          <a:p>
            <a:r>
              <a:rPr lang="pl-PL" dirty="0"/>
              <a:t>•	podpisanej umowy wraz z </a:t>
            </a:r>
            <a:r>
              <a:rPr lang="pl-PL" dirty="0" smtClean="0"/>
              <a:t>załącznikami (oraz ewentualne aneksy do tej umowy); </a:t>
            </a:r>
            <a:endParaRPr lang="pl-PL" dirty="0"/>
          </a:p>
          <a:p>
            <a:r>
              <a:rPr lang="pl-PL" dirty="0"/>
              <a:t>•	gwarancji należytego wykonania umowy (jeżeli wymagane);</a:t>
            </a:r>
          </a:p>
          <a:p>
            <a:r>
              <a:rPr lang="pl-PL" dirty="0"/>
              <a:t>•	innych dokumentów wymaganych umową.</a:t>
            </a:r>
          </a:p>
          <a:p>
            <a:pPr lvl="0" algn="just">
              <a:spcBef>
                <a:spcPts val="600"/>
              </a:spcBef>
              <a:spcAft>
                <a:spcPts val="0"/>
              </a:spcAft>
            </a:pPr>
            <a:endParaRPr lang="pl-PL"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79471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37701D-9FDF-4E72-9E1B-010C53472997}" type="slidenum">
              <a:rPr lang="pl-PL" smtClean="0"/>
              <a:pPr/>
              <a:t>17</a:t>
            </a:fld>
            <a:endParaRPr lang="pl-PL" dirty="0"/>
          </a:p>
        </p:txBody>
      </p:sp>
      <p:sp>
        <p:nvSpPr>
          <p:cNvPr id="3" name="Prostokąt 2"/>
          <p:cNvSpPr/>
          <p:nvPr/>
        </p:nvSpPr>
        <p:spPr>
          <a:xfrm>
            <a:off x="1589903" y="2009683"/>
            <a:ext cx="7735330" cy="4278094"/>
          </a:xfrm>
          <a:prstGeom prst="rect">
            <a:avLst/>
          </a:prstGeom>
        </p:spPr>
        <p:txBody>
          <a:bodyPr wrap="square">
            <a:spAutoFit/>
          </a:bodyPr>
          <a:lstStyle/>
          <a:p>
            <a:pPr algn="just"/>
            <a:r>
              <a:rPr lang="pl-PL" dirty="0" smtClean="0"/>
              <a:t>OD </a:t>
            </a:r>
            <a:r>
              <a:rPr lang="pl-PL" dirty="0"/>
              <a:t>zastrzega sobie prawo żądania dodatkowych dokumentów i wyjaśnień, jeżeli przekazane dokumenty nie potwierdzą przeprowadzenia zamówień zgodnie z przyjętymi zasadami. Beneficjent w ciągu 14 dni zobowiązany jest do udzielenia stosownej odpowiedzi.</a:t>
            </a:r>
          </a:p>
          <a:p>
            <a:pPr algn="just">
              <a:spcBef>
                <a:spcPts val="600"/>
              </a:spcBef>
            </a:pPr>
            <a:endParaRPr lang="pl-PL" dirty="0" smtClean="0"/>
          </a:p>
          <a:p>
            <a:pPr algn="just">
              <a:spcBef>
                <a:spcPts val="600"/>
              </a:spcBef>
            </a:pPr>
            <a:r>
              <a:rPr lang="x-none" dirty="0" smtClean="0"/>
              <a:t>Dokumenty </a:t>
            </a:r>
            <a:r>
              <a:rPr lang="x-none" dirty="0"/>
              <a:t>dotyczące zamówień są przechowywane przez Beneficjenta w terminie 6 lat od daty zatwierdzenia przez Organ Delegowany raportu końcowego z realizacji Projektu. </a:t>
            </a:r>
            <a:endParaRPr lang="pl-PL" dirty="0" smtClean="0">
              <a:ea typeface="Times New Roman" panose="02020603050405020304" pitchFamily="18" charset="0"/>
            </a:endParaRPr>
          </a:p>
          <a:p>
            <a:pPr lvl="0" algn="just">
              <a:spcBef>
                <a:spcPts val="600"/>
              </a:spcBef>
              <a:spcAft>
                <a:spcPts val="0"/>
              </a:spcAft>
            </a:pPr>
            <a:endParaRPr lang="pl-PL" dirty="0">
              <a:ea typeface="Times New Roman" panose="02020603050405020304" pitchFamily="18" charset="0"/>
            </a:endParaRPr>
          </a:p>
          <a:p>
            <a:pPr lvl="0" algn="just">
              <a:spcBef>
                <a:spcPts val="600"/>
              </a:spcBef>
              <a:spcAft>
                <a:spcPts val="0"/>
              </a:spcAft>
            </a:pPr>
            <a:r>
              <a:rPr lang="pl-PL" dirty="0" smtClean="0">
                <a:ea typeface="Times New Roman" panose="02020603050405020304" pitchFamily="18" charset="0"/>
              </a:rPr>
              <a:t>Wszelkie d</a:t>
            </a:r>
            <a:r>
              <a:rPr lang="x-none" dirty="0" smtClean="0">
                <a:ea typeface="Times New Roman" panose="02020603050405020304" pitchFamily="18" charset="0"/>
              </a:rPr>
              <a:t>okumenty</a:t>
            </a:r>
            <a:r>
              <a:rPr lang="pl-PL" dirty="0" smtClean="0">
                <a:ea typeface="Times New Roman" panose="02020603050405020304" pitchFamily="18" charset="0"/>
              </a:rPr>
              <a:t> dotyczące kontrolowanych zamówień</a:t>
            </a:r>
            <a:r>
              <a:rPr lang="x-none" dirty="0" smtClean="0">
                <a:ea typeface="Times New Roman" panose="02020603050405020304" pitchFamily="18" charset="0"/>
              </a:rPr>
              <a:t>, są </a:t>
            </a:r>
            <a:r>
              <a:rPr lang="x-none" dirty="0">
                <a:ea typeface="Times New Roman" panose="02020603050405020304" pitchFamily="18" charset="0"/>
              </a:rPr>
              <a:t>składane w </a:t>
            </a:r>
            <a:r>
              <a:rPr lang="pl-PL" dirty="0">
                <a:ea typeface="Times New Roman" panose="02020603050405020304" pitchFamily="18" charset="0"/>
              </a:rPr>
              <a:t>postaci </a:t>
            </a:r>
            <a:r>
              <a:rPr lang="x-none" dirty="0">
                <a:ea typeface="Times New Roman" panose="02020603050405020304" pitchFamily="18" charset="0"/>
              </a:rPr>
              <a:t>elektroniczn</a:t>
            </a:r>
            <a:r>
              <a:rPr lang="pl-PL" dirty="0" err="1">
                <a:ea typeface="Times New Roman" panose="02020603050405020304" pitchFamily="18" charset="0"/>
              </a:rPr>
              <a:t>ych</a:t>
            </a:r>
            <a:r>
              <a:rPr lang="pl-PL" dirty="0">
                <a:ea typeface="Times New Roman" panose="02020603050405020304" pitchFamily="18" charset="0"/>
              </a:rPr>
              <a:t> kopii (skanów)</a:t>
            </a:r>
            <a:r>
              <a:rPr lang="x-none" dirty="0">
                <a:ea typeface="Times New Roman" panose="02020603050405020304" pitchFamily="18" charset="0"/>
              </a:rPr>
              <a:t> do Organu </a:t>
            </a:r>
            <a:r>
              <a:rPr lang="x-none" dirty="0" smtClean="0">
                <a:ea typeface="Times New Roman" panose="02020603050405020304" pitchFamily="18" charset="0"/>
              </a:rPr>
              <a:t>Delegowanego. </a:t>
            </a:r>
            <a:r>
              <a:rPr lang="pl-PL" dirty="0">
                <a:ea typeface="Times New Roman" panose="02020603050405020304" pitchFamily="18" charset="0"/>
              </a:rPr>
              <a:t>W </a:t>
            </a:r>
            <a:r>
              <a:rPr lang="pl-PL" b="1" dirty="0">
                <a:ea typeface="Times New Roman" panose="02020603050405020304" pitchFamily="18" charset="0"/>
              </a:rPr>
              <a:t>celu </a:t>
            </a:r>
            <a:r>
              <a:rPr lang="x-none" b="1" dirty="0">
                <a:ea typeface="Times New Roman" panose="02020603050405020304" pitchFamily="18" charset="0"/>
              </a:rPr>
              <a:t>poświadczeni</a:t>
            </a:r>
            <a:r>
              <a:rPr lang="pl-PL" b="1" dirty="0">
                <a:ea typeface="Times New Roman" panose="02020603050405020304" pitchFamily="18" charset="0"/>
              </a:rPr>
              <a:t>a ich</a:t>
            </a:r>
            <a:r>
              <a:rPr lang="x-none" b="1" dirty="0">
                <a:ea typeface="Times New Roman" panose="02020603050405020304" pitchFamily="18" charset="0"/>
              </a:rPr>
              <a:t> zgodności z oryginałem</a:t>
            </a:r>
            <a:r>
              <a:rPr lang="pl-PL" dirty="0">
                <a:ea typeface="Times New Roman" panose="02020603050405020304" pitchFamily="18" charset="0"/>
              </a:rPr>
              <a:t>, </a:t>
            </a:r>
            <a:r>
              <a:rPr lang="x-none" dirty="0">
                <a:ea typeface="Times New Roman" panose="02020603050405020304" pitchFamily="18" charset="0"/>
              </a:rPr>
              <a:t>dokumenty </a:t>
            </a:r>
            <a:r>
              <a:rPr lang="pl-PL" dirty="0">
                <a:ea typeface="Times New Roman" panose="02020603050405020304" pitchFamily="18" charset="0"/>
              </a:rPr>
              <a:t>te </a:t>
            </a:r>
            <a:r>
              <a:rPr lang="x-none" dirty="0">
                <a:ea typeface="Times New Roman" panose="02020603050405020304" pitchFamily="18" charset="0"/>
              </a:rPr>
              <a:t>muszą zostać opatrzone bezpiecznym podpisem elektronicznym weryfikowanym za pomocą ważnego kwalifikowanego certyfikatu lub podpisem potwierdzonym profilem zaufanym ePUAP. </a:t>
            </a:r>
            <a:endParaRPr lang="pl-PL" dirty="0">
              <a:effectLst/>
              <a:ea typeface="Times New Roman" panose="02020603050405020304" pitchFamily="18" charset="0"/>
            </a:endParaRPr>
          </a:p>
        </p:txBody>
      </p:sp>
    </p:spTree>
    <p:extLst>
      <p:ext uri="{BB962C8B-B14F-4D97-AF65-F5344CB8AC3E}">
        <p14:creationId xmlns:p14="http://schemas.microsoft.com/office/powerpoint/2010/main" val="1485906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pPr algn="ctr"/>
            <a:r>
              <a:rPr lang="pl-PL" dirty="0" smtClean="0"/>
              <a:t/>
            </a:r>
            <a:br>
              <a:rPr lang="pl-PL" dirty="0" smtClean="0"/>
            </a:br>
            <a:r>
              <a:rPr lang="pl-PL" dirty="0" smtClean="0"/>
              <a:t>NIEPRAWIDŁOWOŚCI </a:t>
            </a:r>
            <a:endParaRPr lang="pl-PL" dirty="0"/>
          </a:p>
        </p:txBody>
      </p:sp>
      <p:sp>
        <p:nvSpPr>
          <p:cNvPr id="4" name="Symbol zastępczy zawartości 3"/>
          <p:cNvSpPr>
            <a:spLocks noGrp="1"/>
          </p:cNvSpPr>
          <p:nvPr>
            <p:ph idx="1"/>
          </p:nvPr>
        </p:nvSpPr>
        <p:spPr/>
        <p:txBody>
          <a:bodyPr>
            <a:normAutofit fontScale="92500" lnSpcReduction="10000"/>
          </a:bodyPr>
          <a:lstStyle/>
          <a:p>
            <a:pPr marL="0" indent="0" algn="just">
              <a:buNone/>
            </a:pPr>
            <a:r>
              <a:rPr lang="pl-PL" dirty="0" smtClean="0"/>
              <a:t>Art. </a:t>
            </a:r>
            <a:r>
              <a:rPr lang="pl-PL" dirty="0"/>
              <a:t>46 </a:t>
            </a:r>
            <a:r>
              <a:rPr lang="pl-PL" dirty="0" smtClean="0"/>
              <a:t>rozporządzenia UE 514/2014 z dnia 16 kwietnia 2014 r. </a:t>
            </a:r>
            <a:r>
              <a:rPr lang="pl-PL" b="1" dirty="0" smtClean="0"/>
              <a:t>Państwa </a:t>
            </a:r>
            <a:r>
              <a:rPr lang="pl-PL" b="1" dirty="0"/>
              <a:t>członkowskie dokonują korekt finansowych</a:t>
            </a:r>
            <a:r>
              <a:rPr lang="pl-PL" dirty="0"/>
              <a:t> wymaganych w związku z pojedynczymi lub systemowymi nieprawidłowościami stwierdzonymi w programach krajowych. Korekty finansowe polegają na anulowaniu całości lub części odnośnego wkładu z budżetu Unii. Państwa członkowskie uwzględniają charakter i </a:t>
            </a:r>
            <a:r>
              <a:rPr lang="pl-PL" b="1" dirty="0"/>
              <a:t>wagę stwierdzonych </a:t>
            </a:r>
            <a:r>
              <a:rPr lang="pl-PL" b="1" u="sng" dirty="0"/>
              <a:t>nieprawidłowości </a:t>
            </a:r>
            <a:r>
              <a:rPr lang="pl-PL" dirty="0"/>
              <a:t>i </a:t>
            </a:r>
            <a:r>
              <a:rPr lang="pl-PL" b="1" dirty="0"/>
              <a:t>rozmiar straty finansowej </a:t>
            </a:r>
            <a:r>
              <a:rPr lang="pl-PL" dirty="0"/>
              <a:t>poniesionej przez budżet Unii, a następnie dokonują </a:t>
            </a:r>
            <a:r>
              <a:rPr lang="pl-PL" b="1" dirty="0"/>
              <a:t>proporcjonalnej korekty</a:t>
            </a:r>
            <a:r>
              <a:rPr lang="pl-PL" dirty="0"/>
              <a:t>. Kwoty anulowane i kwoty odzyskane oraz naliczone od tych kwot odsetki są </a:t>
            </a:r>
            <a:r>
              <a:rPr lang="pl-PL" b="1" dirty="0"/>
              <a:t>ponownie przydzielane na rzecz danego programu </a:t>
            </a:r>
            <a:r>
              <a:rPr lang="pl-PL" dirty="0"/>
              <a:t>krajowego z </a:t>
            </a:r>
            <a:r>
              <a:rPr lang="pl-PL" b="1" dirty="0"/>
              <a:t>wyjątkiem</a:t>
            </a:r>
            <a:r>
              <a:rPr lang="pl-PL" dirty="0"/>
              <a:t> kwot wynikających z nieprawidłowości </a:t>
            </a:r>
            <a:r>
              <a:rPr lang="pl-PL" b="1" dirty="0"/>
              <a:t>stwierdzonych</a:t>
            </a:r>
            <a:r>
              <a:rPr lang="pl-PL" dirty="0"/>
              <a:t> przez </a:t>
            </a:r>
            <a:r>
              <a:rPr lang="pl-PL" b="1" dirty="0"/>
              <a:t>Trybunał Obrachunkowy</a:t>
            </a:r>
            <a:r>
              <a:rPr lang="pl-PL" dirty="0"/>
              <a:t> i </a:t>
            </a:r>
            <a:r>
              <a:rPr lang="pl-PL" b="1" dirty="0"/>
              <a:t>służby Komisji, w tym OLAF</a:t>
            </a:r>
            <a:r>
              <a:rPr lang="pl-PL" dirty="0"/>
              <a:t>. Po </a:t>
            </a:r>
            <a:r>
              <a:rPr lang="pl-PL" b="1" dirty="0"/>
              <a:t>zamknięciu </a:t>
            </a:r>
            <a:r>
              <a:rPr lang="pl-PL" dirty="0"/>
              <a:t>programu krajowego dane państwo członkowskie </a:t>
            </a:r>
            <a:r>
              <a:rPr lang="pl-PL" b="1" dirty="0"/>
              <a:t>przekazuje odzyskane kwoty do budżetu </a:t>
            </a:r>
            <a:r>
              <a:rPr lang="pl-PL" b="1" u="sng" dirty="0"/>
              <a:t>Unii</a:t>
            </a:r>
            <a:r>
              <a:rPr lang="pl-PL" u="sng" dirty="0"/>
              <a:t>. </a:t>
            </a:r>
          </a:p>
        </p:txBody>
      </p:sp>
      <p:sp>
        <p:nvSpPr>
          <p:cNvPr id="2" name="Symbol zastępczy numeru slajdu 1"/>
          <p:cNvSpPr>
            <a:spLocks noGrp="1"/>
          </p:cNvSpPr>
          <p:nvPr>
            <p:ph type="sldNum" sz="quarter" idx="12"/>
          </p:nvPr>
        </p:nvSpPr>
        <p:spPr/>
        <p:txBody>
          <a:bodyPr/>
          <a:lstStyle/>
          <a:p>
            <a:fld id="{6237701D-9FDF-4E72-9E1B-010C53472997}" type="slidenum">
              <a:rPr lang="pl-PL" smtClean="0"/>
              <a:pPr/>
              <a:t>18</a:t>
            </a:fld>
            <a:endParaRPr lang="pl-PL" dirty="0"/>
          </a:p>
        </p:txBody>
      </p:sp>
    </p:spTree>
    <p:extLst>
      <p:ext uri="{BB962C8B-B14F-4D97-AF65-F5344CB8AC3E}">
        <p14:creationId xmlns:p14="http://schemas.microsoft.com/office/powerpoint/2010/main" val="27959930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6237701D-9FDF-4E72-9E1B-010C53472997}" type="slidenum">
              <a:rPr lang="pl-PL" smtClean="0"/>
              <a:pPr/>
              <a:t>19</a:t>
            </a:fld>
            <a:endParaRPr lang="pl-PL" dirty="0"/>
          </a:p>
        </p:txBody>
      </p:sp>
      <p:sp>
        <p:nvSpPr>
          <p:cNvPr id="5" name="Prostokąt 4"/>
          <p:cNvSpPr/>
          <p:nvPr/>
        </p:nvSpPr>
        <p:spPr>
          <a:xfrm>
            <a:off x="1622854" y="2274838"/>
            <a:ext cx="9061622" cy="2308324"/>
          </a:xfrm>
          <a:prstGeom prst="rect">
            <a:avLst/>
          </a:prstGeom>
        </p:spPr>
        <p:txBody>
          <a:bodyPr wrap="square">
            <a:spAutoFit/>
          </a:bodyPr>
          <a:lstStyle/>
          <a:p>
            <a:pPr algn="just"/>
            <a:r>
              <a:rPr lang="pl-PL" dirty="0"/>
              <a:t>Art. 1 ust. 2 ROZPORZĄDZENIE RADY (WE, EURATOM) NR 2988/95 z dnia 18 grudnia 1995 r. w sprawie ochrony interesów finansowych Wspólnot Europejskich.</a:t>
            </a:r>
          </a:p>
          <a:p>
            <a:pPr algn="just"/>
            <a:r>
              <a:rPr lang="pl-PL" dirty="0"/>
              <a:t>Nieprawidłowość oznacza </a:t>
            </a:r>
            <a:r>
              <a:rPr lang="pl-PL" b="1" dirty="0"/>
              <a:t>jakiekolwiek naruszenie przepisów prawa wspólnotowego</a:t>
            </a:r>
            <a:r>
              <a:rPr lang="pl-PL" dirty="0"/>
              <a:t> wynikające z </a:t>
            </a:r>
            <a:r>
              <a:rPr lang="pl-PL" b="1" dirty="0"/>
              <a:t>działania lub zaniedbania </a:t>
            </a:r>
            <a:r>
              <a:rPr lang="pl-PL" dirty="0"/>
              <a:t>ze strony podmiotu gospodarczego, które </a:t>
            </a:r>
            <a:r>
              <a:rPr lang="pl-PL" b="1" dirty="0"/>
              <a:t>spowodowało</a:t>
            </a:r>
            <a:r>
              <a:rPr lang="pl-PL" dirty="0"/>
              <a:t> lub </a:t>
            </a:r>
            <a:r>
              <a:rPr lang="pl-PL" b="1" dirty="0"/>
              <a:t>mogło spowodować szkodę w ogólnym budżecie Wspólnot</a:t>
            </a:r>
            <a:r>
              <a:rPr lang="pl-PL" dirty="0"/>
              <a:t> lub w budżetach, które są zarządzane przez Wspólnoty, albo poprzez </a:t>
            </a:r>
            <a:r>
              <a:rPr lang="pl-PL" b="1" dirty="0"/>
              <a:t>zmniejszenie lub utratę przychodów</a:t>
            </a:r>
            <a:r>
              <a:rPr lang="pl-PL" dirty="0"/>
              <a:t>, które pochodzą ze środków własnych pobieranych bezpośrednio w imieniu Wspólnot, albo też </a:t>
            </a:r>
            <a:r>
              <a:rPr lang="pl-PL" b="1" dirty="0"/>
              <a:t>w związku z nieuzasadnionym wydatkiem.</a:t>
            </a:r>
          </a:p>
        </p:txBody>
      </p:sp>
    </p:spTree>
    <p:extLst>
      <p:ext uri="{BB962C8B-B14F-4D97-AF65-F5344CB8AC3E}">
        <p14:creationId xmlns:p14="http://schemas.microsoft.com/office/powerpoint/2010/main" val="227345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ole tekstowe 7"/>
          <p:cNvSpPr txBox="1"/>
          <p:nvPr/>
        </p:nvSpPr>
        <p:spPr>
          <a:xfrm>
            <a:off x="889000" y="1104900"/>
            <a:ext cx="10820400" cy="523220"/>
          </a:xfrm>
          <a:prstGeom prst="rect">
            <a:avLst/>
          </a:prstGeom>
          <a:noFill/>
        </p:spPr>
        <p:txBody>
          <a:bodyPr wrap="square" rtlCol="0">
            <a:spAutoFit/>
          </a:bodyPr>
          <a:lstStyle/>
          <a:p>
            <a:endParaRPr lang="pl-PL" sz="2800" b="1" dirty="0">
              <a:solidFill>
                <a:srgbClr val="003399"/>
              </a:solidFill>
            </a:endParaRPr>
          </a:p>
        </p:txBody>
      </p:sp>
      <p:sp>
        <p:nvSpPr>
          <p:cNvPr id="10" name="Symbol zastępczy numeru slajdu 9"/>
          <p:cNvSpPr>
            <a:spLocks noGrp="1"/>
          </p:cNvSpPr>
          <p:nvPr>
            <p:ph type="sldNum" sz="quarter" idx="4"/>
          </p:nvPr>
        </p:nvSpPr>
        <p:spPr/>
        <p:txBody>
          <a:bodyPr/>
          <a:lstStyle/>
          <a:p>
            <a:fld id="{6237701D-9FDF-4E72-9E1B-010C53472997}" type="slidenum">
              <a:rPr lang="pl-PL" smtClean="0"/>
              <a:pPr/>
              <a:t>2</a:t>
            </a:fld>
            <a:endParaRPr lang="pl-PL" dirty="0"/>
          </a:p>
        </p:txBody>
      </p:sp>
      <p:sp>
        <p:nvSpPr>
          <p:cNvPr id="2" name="Prostokąt 1"/>
          <p:cNvSpPr/>
          <p:nvPr/>
        </p:nvSpPr>
        <p:spPr>
          <a:xfrm>
            <a:off x="2693773" y="1425402"/>
            <a:ext cx="6096000" cy="5347105"/>
          </a:xfrm>
          <a:prstGeom prst="rect">
            <a:avLst/>
          </a:prstGeom>
        </p:spPr>
        <p:txBody>
          <a:bodyPr>
            <a:spAutoFit/>
          </a:bodyPr>
          <a:lstStyle/>
          <a:p>
            <a:pPr algn="just">
              <a:lnSpc>
                <a:spcPct val="107000"/>
              </a:lnSpc>
              <a:spcAft>
                <a:spcPts val="800"/>
              </a:spcAft>
            </a:pPr>
            <a:r>
              <a:rPr lang="pl-PL" dirty="0" smtClean="0"/>
              <a:t>§ 12 ust. 1 Porozumienia Finansowego stanowi, że zamówienia </a:t>
            </a:r>
            <a:r>
              <a:rPr lang="pl-PL" dirty="0"/>
              <a:t>w ramach Projektu będą udzielane zgodnie z obowiązującymi </a:t>
            </a:r>
            <a:r>
              <a:rPr lang="pl-PL" b="1" dirty="0"/>
              <a:t>przepisami krajowymi, unijnymi </a:t>
            </a:r>
            <a:r>
              <a:rPr lang="pl-PL" dirty="0"/>
              <a:t>oraz zgodnie z postanowieniami </a:t>
            </a:r>
            <a:r>
              <a:rPr lang="pl-PL" b="1" dirty="0"/>
              <a:t>Podręcznika dla Beneficjenta</a:t>
            </a:r>
            <a:r>
              <a:rPr lang="pl-PL" dirty="0" smtClean="0"/>
              <a:t>.</a:t>
            </a:r>
            <a:endParaRPr lang="pl-PL" dirty="0" smtClean="0">
              <a:ea typeface="Calibri" panose="020F0502020204030204" pitchFamily="34" charset="0"/>
              <a:cs typeface="Times New Roman" panose="02020603050405020304" pitchFamily="18" charset="0"/>
            </a:endParaRPr>
          </a:p>
          <a:p>
            <a:pPr algn="just">
              <a:lnSpc>
                <a:spcPct val="107000"/>
              </a:lnSpc>
              <a:spcAft>
                <a:spcPts val="800"/>
              </a:spcAft>
            </a:pPr>
            <a:r>
              <a:rPr lang="pl-PL" dirty="0" smtClean="0">
                <a:ea typeface="Calibri" panose="020F0502020204030204" pitchFamily="34" charset="0"/>
                <a:cs typeface="Times New Roman" panose="02020603050405020304" pitchFamily="18" charset="0"/>
              </a:rPr>
              <a:t>Z </a:t>
            </a:r>
            <a:r>
              <a:rPr lang="pl-PL" dirty="0">
                <a:ea typeface="Calibri" panose="020F0502020204030204" pitchFamily="34" charset="0"/>
                <a:cs typeface="Times New Roman" panose="02020603050405020304" pitchFamily="18" charset="0"/>
              </a:rPr>
              <a:t>punktu widzenia procedur udzielania zamówień, Beneficjenci dzielą się na dwie grupy:</a:t>
            </a:r>
          </a:p>
          <a:p>
            <a:pPr marL="342900" lvl="0" indent="-342900" algn="just">
              <a:lnSpc>
                <a:spcPct val="107000"/>
              </a:lnSpc>
              <a:spcAft>
                <a:spcPts val="0"/>
              </a:spcAft>
              <a:buFont typeface="Symbol" panose="05050102010706020507" pitchFamily="18" charset="2"/>
              <a:buChar char=""/>
            </a:pPr>
            <a:r>
              <a:rPr lang="pl-PL" dirty="0">
                <a:ea typeface="Calibri" panose="020F0502020204030204" pitchFamily="34" charset="0"/>
                <a:cs typeface="Times New Roman" panose="02020603050405020304" pitchFamily="18" charset="0"/>
              </a:rPr>
              <a:t>Beneficjentów zobowiązanych do stosowania ustawy </a:t>
            </a:r>
            <a:r>
              <a:rPr lang="pl-PL" dirty="0" smtClean="0">
                <a:ea typeface="Calibri" panose="020F0502020204030204" pitchFamily="34" charset="0"/>
                <a:cs typeface="Times New Roman" panose="02020603050405020304" pitchFamily="18" charset="0"/>
              </a:rPr>
              <a:t>z dnia 29 stycznia 2004 r. Prawo zamówień publicznych </a:t>
            </a:r>
            <a:r>
              <a:rPr lang="pl-PL" dirty="0">
                <a:ea typeface="Calibri" panose="020F0502020204030204" pitchFamily="34" charset="0"/>
                <a:cs typeface="Times New Roman" panose="02020603050405020304" pitchFamily="18" charset="0"/>
              </a:rPr>
              <a:t>(Dz. U. </a:t>
            </a:r>
            <a:r>
              <a:rPr lang="pl-PL" dirty="0" smtClean="0">
                <a:ea typeface="Calibri" panose="020F0502020204030204" pitchFamily="34" charset="0"/>
                <a:cs typeface="Times New Roman" panose="02020603050405020304" pitchFamily="18" charset="0"/>
              </a:rPr>
              <a:t>2015 </a:t>
            </a:r>
            <a:r>
              <a:rPr lang="pl-PL" dirty="0">
                <a:ea typeface="Calibri" panose="020F0502020204030204" pitchFamily="34" charset="0"/>
                <a:cs typeface="Times New Roman" panose="02020603050405020304" pitchFamily="18" charset="0"/>
              </a:rPr>
              <a:t>poz. </a:t>
            </a:r>
            <a:r>
              <a:rPr lang="pl-PL" dirty="0" smtClean="0">
                <a:ea typeface="Calibri" panose="020F0502020204030204" pitchFamily="34" charset="0"/>
                <a:cs typeface="Times New Roman" panose="02020603050405020304" pitchFamily="18" charset="0"/>
              </a:rPr>
              <a:t>2164 </a:t>
            </a:r>
            <a:r>
              <a:rPr lang="pl-PL" dirty="0">
                <a:ea typeface="Calibri" panose="020F0502020204030204" pitchFamily="34" charset="0"/>
                <a:cs typeface="Times New Roman" panose="02020603050405020304" pitchFamily="18" charset="0"/>
              </a:rPr>
              <a:t>z </a:t>
            </a:r>
            <a:r>
              <a:rPr lang="pl-PL" dirty="0" err="1">
                <a:ea typeface="Calibri" panose="020F0502020204030204" pitchFamily="34" charset="0"/>
                <a:cs typeface="Times New Roman" panose="02020603050405020304" pitchFamily="18" charset="0"/>
              </a:rPr>
              <a:t>późn</a:t>
            </a:r>
            <a:r>
              <a:rPr lang="pl-PL" dirty="0">
                <a:ea typeface="Calibri" panose="020F0502020204030204" pitchFamily="34" charset="0"/>
                <a:cs typeface="Times New Roman" panose="02020603050405020304" pitchFamily="18" charset="0"/>
              </a:rPr>
              <a:t>. zm.), na podstawie artykułu 3 tejże ustawy;</a:t>
            </a:r>
          </a:p>
          <a:p>
            <a:pPr marL="342900" lvl="0" indent="-342900" algn="just">
              <a:lnSpc>
                <a:spcPct val="107000"/>
              </a:lnSpc>
              <a:spcAft>
                <a:spcPts val="800"/>
              </a:spcAft>
              <a:buFont typeface="Symbol" panose="05050102010706020507" pitchFamily="18" charset="2"/>
              <a:buChar char=""/>
            </a:pPr>
            <a:r>
              <a:rPr lang="pl-PL" dirty="0">
                <a:ea typeface="Calibri" panose="020F0502020204030204" pitchFamily="34" charset="0"/>
                <a:cs typeface="Times New Roman" panose="02020603050405020304" pitchFamily="18" charset="0"/>
              </a:rPr>
              <a:t>Beneficjentów, którzy nie są zobowiązani do stosowania przepisów ustawy </a:t>
            </a:r>
            <a:r>
              <a:rPr lang="pl-PL" dirty="0" smtClean="0">
                <a:ea typeface="Calibri" panose="020F0502020204030204" pitchFamily="34" charset="0"/>
                <a:cs typeface="Times New Roman" panose="02020603050405020304" pitchFamily="18" charset="0"/>
              </a:rPr>
              <a:t>Prawo zamówień publicznych.</a:t>
            </a:r>
          </a:p>
          <a:p>
            <a:pPr lvl="0" algn="just">
              <a:lnSpc>
                <a:spcPct val="107000"/>
              </a:lnSpc>
              <a:spcAft>
                <a:spcPts val="800"/>
              </a:spcAft>
            </a:pPr>
            <a:endParaRPr lang="pl-PL" dirty="0">
              <a:ea typeface="Calibri" panose="020F0502020204030204" pitchFamily="34" charset="0"/>
              <a:cs typeface="Times New Roman" panose="02020603050405020304" pitchFamily="18" charset="0"/>
            </a:endParaRPr>
          </a:p>
          <a:p>
            <a:pPr algn="just">
              <a:lnSpc>
                <a:spcPct val="107000"/>
              </a:lnSpc>
              <a:spcAft>
                <a:spcPts val="800"/>
              </a:spcAft>
            </a:pPr>
            <a:r>
              <a:rPr lang="x-none" dirty="0">
                <a:ea typeface="Times New Roman" panose="02020603050405020304" pitchFamily="18" charset="0"/>
              </a:rPr>
              <a:t>Zamówienia udzielane są </a:t>
            </a:r>
            <a:r>
              <a:rPr lang="pl-PL" dirty="0" smtClean="0">
                <a:ea typeface="Times New Roman" panose="02020603050405020304" pitchFamily="18" charset="0"/>
              </a:rPr>
              <a:t>w oparciu o </a:t>
            </a:r>
            <a:r>
              <a:rPr lang="x-none" dirty="0" smtClean="0">
                <a:ea typeface="Times New Roman" panose="02020603050405020304" pitchFamily="18" charset="0"/>
              </a:rPr>
              <a:t>ustaw</a:t>
            </a:r>
            <a:r>
              <a:rPr lang="pl-PL" dirty="0" smtClean="0">
                <a:ea typeface="Times New Roman" panose="02020603050405020304" pitchFamily="18" charset="0"/>
              </a:rPr>
              <a:t>ę</a:t>
            </a:r>
            <a:r>
              <a:rPr lang="x-none" dirty="0" smtClean="0">
                <a:ea typeface="Times New Roman" panose="02020603050405020304" pitchFamily="18" charset="0"/>
              </a:rPr>
              <a:t> PZP </a:t>
            </a:r>
            <a:r>
              <a:rPr lang="x-none" dirty="0">
                <a:ea typeface="Times New Roman" panose="02020603050405020304" pitchFamily="18" charset="0"/>
              </a:rPr>
              <a:t>lub </a:t>
            </a:r>
            <a:r>
              <a:rPr lang="pl-PL" dirty="0" smtClean="0">
                <a:ea typeface="Times New Roman" panose="02020603050405020304" pitchFamily="18" charset="0"/>
              </a:rPr>
              <a:t> w oparciu o</a:t>
            </a:r>
            <a:r>
              <a:rPr lang="x-none" dirty="0" smtClean="0">
                <a:ea typeface="Times New Roman" panose="02020603050405020304" pitchFamily="18" charset="0"/>
              </a:rPr>
              <a:t> zasad</a:t>
            </a:r>
            <a:r>
              <a:rPr lang="pl-PL" dirty="0" smtClean="0">
                <a:ea typeface="Times New Roman" panose="02020603050405020304" pitchFamily="18" charset="0"/>
              </a:rPr>
              <a:t>ę</a:t>
            </a:r>
            <a:r>
              <a:rPr lang="x-none" dirty="0" smtClean="0">
                <a:ea typeface="Times New Roman" panose="02020603050405020304" pitchFamily="18" charset="0"/>
              </a:rPr>
              <a:t> </a:t>
            </a:r>
            <a:r>
              <a:rPr lang="x-none" dirty="0">
                <a:ea typeface="Times New Roman" panose="02020603050405020304" pitchFamily="18" charset="0"/>
              </a:rPr>
              <a:t>konkurencyjności</a:t>
            </a:r>
            <a:r>
              <a:rPr lang="pl-PL" dirty="0">
                <a:ea typeface="Times New Roman" panose="02020603050405020304" pitchFamily="18" charset="0"/>
              </a:rPr>
              <a:t>. </a:t>
            </a:r>
          </a:p>
          <a:p>
            <a:pPr lvl="0" algn="just">
              <a:lnSpc>
                <a:spcPct val="107000"/>
              </a:lnSpc>
              <a:spcAft>
                <a:spcPts val="800"/>
              </a:spcAft>
            </a:pPr>
            <a:endParaRPr lang="pl-PL"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9784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37701D-9FDF-4E72-9E1B-010C53472997}" type="slidenum">
              <a:rPr lang="pl-PL" smtClean="0"/>
              <a:pPr/>
              <a:t>20</a:t>
            </a:fld>
            <a:endParaRPr lang="pl-PL" dirty="0"/>
          </a:p>
        </p:txBody>
      </p:sp>
      <p:sp>
        <p:nvSpPr>
          <p:cNvPr id="3" name="Prostokąt 2"/>
          <p:cNvSpPr/>
          <p:nvPr/>
        </p:nvSpPr>
        <p:spPr>
          <a:xfrm>
            <a:off x="1935891" y="1859339"/>
            <a:ext cx="8130745" cy="3139321"/>
          </a:xfrm>
          <a:prstGeom prst="rect">
            <a:avLst/>
          </a:prstGeom>
        </p:spPr>
        <p:txBody>
          <a:bodyPr wrap="square">
            <a:spAutoFit/>
          </a:bodyPr>
          <a:lstStyle/>
          <a:p>
            <a:pPr algn="just">
              <a:spcAft>
                <a:spcPts val="0"/>
              </a:spcAft>
            </a:pPr>
            <a:r>
              <a:rPr lang="pl-PL" dirty="0" smtClean="0">
                <a:ea typeface="Times New Roman" panose="02020603050405020304" pitchFamily="18" charset="0"/>
              </a:rPr>
              <a:t>Zgodnie z § 11 Porozumienia finansowego </a:t>
            </a:r>
            <a:r>
              <a:rPr lang="pl-PL" dirty="0" smtClean="0"/>
              <a:t>Organ Delegowany w przypadku stwierdzenia wystąpienia </a:t>
            </a:r>
            <a:r>
              <a:rPr lang="pl-PL" b="1" dirty="0" smtClean="0"/>
              <a:t>nieprawidłowości </a:t>
            </a:r>
            <a:r>
              <a:rPr lang="pl-PL" dirty="0" smtClean="0"/>
              <a:t>podczas udzielania zamówień w oparciu o ustawę Prawo zamówień publicznych lub zasadę konkurencyjności może nałożyć na Beneficjenta korektę finansową.</a:t>
            </a:r>
          </a:p>
          <a:p>
            <a:pPr algn="just">
              <a:spcAft>
                <a:spcPts val="0"/>
              </a:spcAft>
            </a:pPr>
            <a:endParaRPr lang="pl-PL" dirty="0"/>
          </a:p>
          <a:p>
            <a:pPr algn="just">
              <a:spcAft>
                <a:spcPts val="0"/>
              </a:spcAft>
            </a:pPr>
            <a:r>
              <a:rPr lang="pl-PL" dirty="0" smtClean="0"/>
              <a:t>Korekta finansowa </a:t>
            </a:r>
            <a:r>
              <a:rPr lang="pl-PL" dirty="0"/>
              <a:t>jest </a:t>
            </a:r>
            <a:r>
              <a:rPr lang="pl-PL" dirty="0" smtClean="0"/>
              <a:t>wymierzana </a:t>
            </a:r>
            <a:r>
              <a:rPr lang="pl-PL" dirty="0"/>
              <a:t>zgodnie z „Taryfikatorem”, stanowiącym Załącznik nr 4 do </a:t>
            </a:r>
            <a:r>
              <a:rPr lang="pl-PL" dirty="0" smtClean="0"/>
              <a:t>Porozumienia finansowego (Załącznik do Decyzji KE z dnia 19.12.2013 r), </a:t>
            </a:r>
            <a:r>
              <a:rPr lang="pl-PL" dirty="0"/>
              <a:t>natomiast </a:t>
            </a:r>
            <a:r>
              <a:rPr lang="pl-PL" dirty="0" smtClean="0"/>
              <a:t>w </a:t>
            </a:r>
            <a:r>
              <a:rPr lang="pl-PL" dirty="0"/>
              <a:t>przypadku stwierdzenia nieprawidłowości podczas udzielania zamówień </a:t>
            </a:r>
            <a:r>
              <a:rPr lang="pl-PL" dirty="0" smtClean="0"/>
              <a:t>zgodnie z </a:t>
            </a:r>
            <a:r>
              <a:rPr lang="pl-PL" dirty="0"/>
              <a:t>zasadą konkurencyjności nałożona korekta finansowa jest wymierzana zgodnie </a:t>
            </a:r>
            <a:r>
              <a:rPr lang="pl-PL" dirty="0" smtClean="0"/>
              <a:t>z </a:t>
            </a:r>
            <a:r>
              <a:rPr lang="pl-PL" dirty="0"/>
              <a:t>„Tabelą Korekt”, stanowiącą Załącznik nr 5 do </a:t>
            </a:r>
            <a:r>
              <a:rPr lang="pl-PL" dirty="0" smtClean="0"/>
              <a:t>Porozumienia finansowego.</a:t>
            </a:r>
            <a:endParaRPr lang="pl-PL" dirty="0"/>
          </a:p>
          <a:p>
            <a:pPr algn="just">
              <a:spcAft>
                <a:spcPts val="0"/>
              </a:spcAft>
            </a:pPr>
            <a:endParaRPr lang="pl-PL"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8748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37701D-9FDF-4E72-9E1B-010C53472997}" type="slidenum">
              <a:rPr lang="pl-PL" smtClean="0"/>
              <a:pPr/>
              <a:t>21</a:t>
            </a:fld>
            <a:endParaRPr lang="pl-PL" dirty="0"/>
          </a:p>
        </p:txBody>
      </p:sp>
      <p:sp>
        <p:nvSpPr>
          <p:cNvPr id="3" name="Prostokąt 2"/>
          <p:cNvSpPr/>
          <p:nvPr/>
        </p:nvSpPr>
        <p:spPr>
          <a:xfrm>
            <a:off x="2183026" y="1773354"/>
            <a:ext cx="7949513" cy="2939266"/>
          </a:xfrm>
          <a:prstGeom prst="rect">
            <a:avLst/>
          </a:prstGeom>
        </p:spPr>
        <p:txBody>
          <a:bodyPr wrap="square">
            <a:spAutoFit/>
          </a:bodyPr>
          <a:lstStyle/>
          <a:p>
            <a:pPr lvl="0" algn="just">
              <a:spcBef>
                <a:spcPts val="600"/>
              </a:spcBef>
              <a:spcAft>
                <a:spcPts val="0"/>
              </a:spcAft>
              <a:buSzPts val="1200"/>
            </a:pPr>
            <a:r>
              <a:rPr lang="pl-PL" dirty="0" smtClean="0">
                <a:ea typeface="Times New Roman" panose="02020603050405020304" pitchFamily="18" charset="0"/>
                <a:cs typeface="Times New Roman" panose="02020603050405020304" pitchFamily="18" charset="0"/>
              </a:rPr>
              <a:t>Organ </a:t>
            </a:r>
            <a:r>
              <a:rPr lang="pl-PL" dirty="0">
                <a:ea typeface="Times New Roman" panose="02020603050405020304" pitchFamily="18" charset="0"/>
                <a:cs typeface="Times New Roman" panose="02020603050405020304" pitchFamily="18" charset="0"/>
              </a:rPr>
              <a:t>Delegowany powiadamia Beneficjenta i Organ Odpowiedzialny (ten ostatni </a:t>
            </a:r>
            <a:r>
              <a:rPr lang="pl-PL" dirty="0" smtClean="0">
                <a:ea typeface="Times New Roman" panose="02020603050405020304" pitchFamily="18" charset="0"/>
                <a:cs typeface="Times New Roman" panose="02020603050405020304" pitchFamily="18" charset="0"/>
              </a:rPr>
              <a:t>w </a:t>
            </a:r>
            <a:r>
              <a:rPr lang="pl-PL" dirty="0">
                <a:ea typeface="Times New Roman" panose="02020603050405020304" pitchFamily="18" charset="0"/>
                <a:cs typeface="Times New Roman" panose="02020603050405020304" pitchFamily="18" charset="0"/>
              </a:rPr>
              <a:t>przypadku udzielania zamówień </a:t>
            </a:r>
            <a:r>
              <a:rPr lang="pl-PL" dirty="0" smtClean="0">
                <a:ea typeface="Times New Roman" panose="02020603050405020304" pitchFamily="18" charset="0"/>
                <a:cs typeface="Times New Roman" panose="02020603050405020304" pitchFamily="18" charset="0"/>
              </a:rPr>
              <a:t>w oparciu o ustawę </a:t>
            </a:r>
            <a:r>
              <a:rPr lang="pl-PL" dirty="0">
                <a:ea typeface="Times New Roman" panose="02020603050405020304" pitchFamily="18" charset="0"/>
                <a:cs typeface="Times New Roman" panose="02020603050405020304" pitchFamily="18" charset="0"/>
              </a:rPr>
              <a:t>PZP) o nałożeniu korekty finansowej niezwłocznie, nie później niż w ciągu 7 dni roboczych od dnia nałożenia korekty finansowej. Powiadomienie zawiera uzasadnienie nałożenia korekty finansowej. </a:t>
            </a:r>
            <a:r>
              <a:rPr lang="pl-PL" dirty="0" smtClean="0">
                <a:ea typeface="Times New Roman" panose="02020603050405020304" pitchFamily="18" charset="0"/>
                <a:cs typeface="Times New Roman" panose="02020603050405020304" pitchFamily="18" charset="0"/>
              </a:rPr>
              <a:t>W </a:t>
            </a:r>
            <a:r>
              <a:rPr lang="pl-PL" dirty="0">
                <a:ea typeface="Times New Roman" panose="02020603050405020304" pitchFamily="18" charset="0"/>
                <a:cs typeface="Times New Roman" panose="02020603050405020304" pitchFamily="18" charset="0"/>
              </a:rPr>
              <a:t>powiadomieniu podane zostaną </a:t>
            </a:r>
            <a:r>
              <a:rPr lang="pl-PL" dirty="0" smtClean="0">
                <a:ea typeface="Times New Roman" panose="02020603050405020304" pitchFamily="18" charset="0"/>
                <a:cs typeface="Times New Roman" panose="02020603050405020304" pitchFamily="18" charset="0"/>
              </a:rPr>
              <a:t>także powody zastosowania </a:t>
            </a:r>
            <a:r>
              <a:rPr lang="pl-PL" dirty="0">
                <a:ea typeface="Times New Roman" panose="02020603050405020304" pitchFamily="18" charset="0"/>
                <a:cs typeface="Times New Roman" panose="02020603050405020304" pitchFamily="18" charset="0"/>
              </a:rPr>
              <a:t>proponowanych środków. </a:t>
            </a:r>
            <a:endParaRPr lang="pl-PL" dirty="0" smtClean="0">
              <a:ea typeface="Times New Roman" panose="02020603050405020304" pitchFamily="18" charset="0"/>
              <a:cs typeface="Times New Roman" panose="02020603050405020304" pitchFamily="18" charset="0"/>
            </a:endParaRPr>
          </a:p>
          <a:p>
            <a:pPr lvl="0" algn="just">
              <a:spcBef>
                <a:spcPts val="600"/>
              </a:spcBef>
              <a:spcAft>
                <a:spcPts val="0"/>
              </a:spcAft>
              <a:buSzPts val="1200"/>
            </a:pPr>
            <a:r>
              <a:rPr lang="pl-PL" dirty="0" smtClean="0">
                <a:ea typeface="Times New Roman" panose="02020603050405020304" pitchFamily="18" charset="0"/>
                <a:cs typeface="Times New Roman" panose="02020603050405020304" pitchFamily="18" charset="0"/>
              </a:rPr>
              <a:t>Beneficjent </a:t>
            </a:r>
            <a:r>
              <a:rPr lang="pl-PL" dirty="0">
                <a:ea typeface="Times New Roman" panose="02020603050405020304" pitchFamily="18" charset="0"/>
                <a:cs typeface="Times New Roman" panose="02020603050405020304" pitchFamily="18" charset="0"/>
              </a:rPr>
              <a:t>może w odniesieniu do zamówień udzielanych zgodnie z ustawą PZP w ciągu </a:t>
            </a:r>
            <a:r>
              <a:rPr lang="pl-PL" b="1" dirty="0">
                <a:ea typeface="Times New Roman" panose="02020603050405020304" pitchFamily="18" charset="0"/>
                <a:cs typeface="Times New Roman" panose="02020603050405020304" pitchFamily="18" charset="0"/>
              </a:rPr>
              <a:t>7 dni roboczych </a:t>
            </a:r>
            <a:r>
              <a:rPr lang="pl-PL" dirty="0">
                <a:ea typeface="Times New Roman" panose="02020603050405020304" pitchFamily="18" charset="0"/>
                <a:cs typeface="Times New Roman" panose="02020603050405020304" pitchFamily="18" charset="0"/>
              </a:rPr>
              <a:t>od daty otrzymania pisma powiadamiającego o nałożeniu korekty finansowej odwołać się do Organu Odpowiedzialnego przesyłając jednocześnie kopię tego odwołania do wiadomości Organowi Delegowanemu.</a:t>
            </a:r>
            <a:endParaRPr lang="pl-PL" i="1"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41506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37701D-9FDF-4E72-9E1B-010C53472997}" type="slidenum">
              <a:rPr lang="pl-PL" smtClean="0"/>
              <a:pPr/>
              <a:t>22</a:t>
            </a:fld>
            <a:endParaRPr lang="pl-PL" dirty="0"/>
          </a:p>
        </p:txBody>
      </p:sp>
      <p:sp>
        <p:nvSpPr>
          <p:cNvPr id="3" name="Prostokąt 2"/>
          <p:cNvSpPr/>
          <p:nvPr/>
        </p:nvSpPr>
        <p:spPr>
          <a:xfrm>
            <a:off x="2463114" y="2264166"/>
            <a:ext cx="7628238" cy="2462213"/>
          </a:xfrm>
          <a:prstGeom prst="rect">
            <a:avLst/>
          </a:prstGeom>
        </p:spPr>
        <p:txBody>
          <a:bodyPr wrap="square">
            <a:spAutoFit/>
          </a:bodyPr>
          <a:lstStyle/>
          <a:p>
            <a:pPr lvl="0" algn="just">
              <a:spcBef>
                <a:spcPts val="600"/>
              </a:spcBef>
              <a:spcAft>
                <a:spcPts val="0"/>
              </a:spcAft>
              <a:buSzPts val="1200"/>
            </a:pPr>
            <a:r>
              <a:rPr lang="pl-PL" dirty="0">
                <a:ea typeface="Times New Roman" panose="02020603050405020304" pitchFamily="18" charset="0"/>
                <a:cs typeface="Times New Roman" panose="02020603050405020304" pitchFamily="18" charset="0"/>
              </a:rPr>
              <a:t>Organ Odpowiedzialny po rozpatrzeniu odwołania niezwłocznie informuje Beneficjenta oraz Organ Delegowany o rozstrzygnięciu w sprawie korekty finansowej. Rozstrzygnięcie Organu Odpowiedzialnego jest ostateczne</a:t>
            </a:r>
            <a:r>
              <a:rPr lang="pl-PL" dirty="0" smtClean="0">
                <a:ea typeface="Times New Roman" panose="02020603050405020304" pitchFamily="18" charset="0"/>
                <a:cs typeface="Times New Roman" panose="02020603050405020304" pitchFamily="18" charset="0"/>
              </a:rPr>
              <a:t>.</a:t>
            </a:r>
          </a:p>
          <a:p>
            <a:pPr lvl="0" algn="just">
              <a:spcBef>
                <a:spcPts val="600"/>
              </a:spcBef>
              <a:spcAft>
                <a:spcPts val="0"/>
              </a:spcAft>
              <a:buSzPts val="1200"/>
            </a:pPr>
            <a:endParaRPr lang="pl-PL" i="1" dirty="0">
              <a:ea typeface="Times New Roman" panose="02020603050405020304" pitchFamily="18" charset="0"/>
              <a:cs typeface="Times New Roman" panose="02020603050405020304" pitchFamily="18" charset="0"/>
            </a:endParaRPr>
          </a:p>
          <a:p>
            <a:pPr lvl="0" algn="just">
              <a:spcBef>
                <a:spcPts val="600"/>
              </a:spcBef>
              <a:spcAft>
                <a:spcPts val="0"/>
              </a:spcAft>
              <a:buSzPts val="1200"/>
            </a:pPr>
            <a:r>
              <a:rPr lang="pl-PL" dirty="0">
                <a:ea typeface="Times New Roman" panose="02020603050405020304" pitchFamily="18" charset="0"/>
                <a:cs typeface="Times New Roman" panose="02020603050405020304" pitchFamily="18" charset="0"/>
              </a:rPr>
              <a:t>W rozumieniu ustawy o finansach publicznych, kwoty korekt finansowych nakładanych na Projekt uznaje się za wydatki niekwalifikowalne. Kwoty korekt uwzględnione są przez Beneficjenta w kolejnym raporcie kwartalnym lub stosownie skorygowany jest raport końcowy.</a:t>
            </a:r>
            <a:endParaRPr lang="pl-PL" i="1"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4577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a:bodyPr>
          <a:lstStyle/>
          <a:p>
            <a:pPr algn="ctr"/>
            <a:r>
              <a:rPr lang="pl-PL" sz="2500" dirty="0" smtClean="0"/>
              <a:t/>
            </a:r>
            <a:br>
              <a:rPr lang="pl-PL" sz="2500" dirty="0" smtClean="0"/>
            </a:br>
            <a:r>
              <a:rPr lang="pl-PL" sz="2500" dirty="0" smtClean="0"/>
              <a:t>Przykładowe rodzaje nieprawidłowości podczas udzielania zamówień publicznych</a:t>
            </a:r>
            <a:endParaRPr lang="pl-PL" sz="2500" dirty="0"/>
          </a:p>
        </p:txBody>
      </p:sp>
      <p:sp>
        <p:nvSpPr>
          <p:cNvPr id="8" name="Symbol zastępczy zawartości 7"/>
          <p:cNvSpPr>
            <a:spLocks noGrp="1"/>
          </p:cNvSpPr>
          <p:nvPr>
            <p:ph idx="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6237701D-9FDF-4E72-9E1B-010C53472997}" type="slidenum">
              <a:rPr lang="pl-PL" smtClean="0"/>
              <a:pPr/>
              <a:t>23</a:t>
            </a:fld>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113844261"/>
              </p:ext>
            </p:extLst>
          </p:nvPr>
        </p:nvGraphicFramePr>
        <p:xfrm>
          <a:off x="838202" y="1530667"/>
          <a:ext cx="10515598" cy="4306724"/>
        </p:xfrm>
        <a:graphic>
          <a:graphicData uri="http://schemas.openxmlformats.org/drawingml/2006/table">
            <a:tbl>
              <a:tblPr firstRow="1" bandRow="1">
                <a:tableStyleId>{5C22544A-7EE6-4342-B048-85BDC9FD1C3A}</a:tableStyleId>
              </a:tblPr>
              <a:tblGrid>
                <a:gridCol w="3664893"/>
                <a:gridCol w="3355988"/>
                <a:gridCol w="3494717"/>
              </a:tblGrid>
              <a:tr h="588645">
                <a:tc>
                  <a:txBody>
                    <a:bodyPr/>
                    <a:lstStyle/>
                    <a:p>
                      <a:pPr algn="ctr">
                        <a:lnSpc>
                          <a:spcPct val="107000"/>
                        </a:lnSpc>
                        <a:spcAft>
                          <a:spcPts val="600"/>
                        </a:spcAft>
                      </a:pPr>
                      <a:r>
                        <a:rPr lang="pl-PL" sz="1100" dirty="0" smtClean="0">
                          <a:effectLst/>
                        </a:rPr>
                        <a:t>Rodzaj nieprawidłowości</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600"/>
                        </a:spcAft>
                      </a:pPr>
                      <a:r>
                        <a:rPr lang="pl-PL" sz="1100" dirty="0" smtClean="0">
                          <a:effectLst/>
                        </a:rPr>
                        <a:t>Wartość korekty</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60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Uwagi</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r>
              <a:tr h="1473989">
                <a:tc>
                  <a:txBody>
                    <a:bodyPr/>
                    <a:lstStyle/>
                    <a:p>
                      <a:pPr algn="l">
                        <a:lnSpc>
                          <a:spcPct val="107000"/>
                        </a:lnSpc>
                        <a:spcAft>
                          <a:spcPts val="600"/>
                        </a:spcAft>
                      </a:pPr>
                      <a:r>
                        <a:rPr lang="pl-PL" sz="1100" b="1" baseline="0" dirty="0" smtClean="0">
                          <a:effectLst/>
                        </a:rPr>
                        <a:t>Nieopublikowanie ogłoszenia o zamówieniu</a:t>
                      </a:r>
                      <a:endParaRPr lang="pl-P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60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100% lub 25% (jeśli</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było opublikowane w inny sposób niż w Dz. Urz. UE lub w Biuletynie Zamówień Publicznych)</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60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Brak spełnienia przesłanek do zastosowania</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trybów niekonkurencyjnych lub brak spełnienia przesłanek do niezastosowania ustawy PZP (art. 4), błędy w sumowaniu zamówień (brak sumowania zamówień podlegających sumowaniu).</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r>
              <a:tr h="1209383">
                <a:tc>
                  <a:txBody>
                    <a:bodyPr/>
                    <a:lstStyle/>
                    <a:p>
                      <a:pPr algn="just"/>
                      <a:r>
                        <a:rPr lang="pl-PL" sz="1100" b="1" i="0" u="none" strike="noStrike" kern="1200" baseline="0" dirty="0" smtClean="0">
                          <a:solidFill>
                            <a:schemeClr val="dk1"/>
                          </a:solidFill>
                          <a:latin typeface="+mn-lt"/>
                          <a:ea typeface="+mn-ea"/>
                          <a:cs typeface="+mn-cs"/>
                        </a:rPr>
                        <a:t>Dyskryminujące specyfikacje techniczne </a:t>
                      </a:r>
                      <a:r>
                        <a:rPr lang="pl-PL" sz="1100" b="0" i="0" u="none" strike="noStrike" kern="1200" baseline="0" dirty="0" smtClean="0">
                          <a:solidFill>
                            <a:schemeClr val="dk1"/>
                          </a:solidFill>
                          <a:latin typeface="+mn-lt"/>
                          <a:ea typeface="+mn-ea"/>
                          <a:cs typeface="+mn-cs"/>
                        </a:rPr>
                        <a:t>(Określenie zbyt szczegółowych norm technicznych, przez co nie zapewnia się jednakowego dostępu oferentom lub tworzy się nieuzasadnione przeszkody w otwarciu zamówień publicznych na konkurencję).</a:t>
                      </a:r>
                      <a:endParaRPr lang="pl-PL" sz="1100" dirty="0">
                        <a:effectLst/>
                        <a:latin typeface="+mn-lt"/>
                        <a:ea typeface="Calibri" panose="020F0502020204030204" pitchFamily="34" charset="0"/>
                        <a:cs typeface="Times New Roman" panose="02020603050405020304" pitchFamily="18" charset="0"/>
                      </a:endParaRPr>
                    </a:p>
                  </a:txBody>
                  <a:tcPr/>
                </a:tc>
                <a:tc>
                  <a:txBody>
                    <a:bodyPr/>
                    <a:lstStyle/>
                    <a:p>
                      <a:pPr algn="just"/>
                      <a:r>
                        <a:rPr lang="pl-PL" sz="1100" b="0" i="0" u="none" strike="noStrike" kern="1200" baseline="0" dirty="0" smtClean="0">
                          <a:solidFill>
                            <a:schemeClr val="dk1"/>
                          </a:solidFill>
                          <a:latin typeface="+mn-lt"/>
                          <a:ea typeface="+mn-ea"/>
                          <a:cs typeface="+mn-cs"/>
                        </a:rPr>
                        <a:t>25% przy czym korektę można zmniejszyć do 10% lub 5% w zależności od powagi nieprawidłowości.</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07000"/>
                        </a:lnSpc>
                        <a:spcAft>
                          <a:spcPts val="60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Naruszenie</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art. 29 ust. 3 ustawy PZP poprzez opisanie przedmiotu zamówienia przez </a:t>
                      </a:r>
                      <a:r>
                        <a:rPr lang="pl-PL" sz="1100" b="1" baseline="0" dirty="0" smtClean="0">
                          <a:effectLst/>
                          <a:latin typeface="Calibri" panose="020F0502020204030204" pitchFamily="34" charset="0"/>
                          <a:ea typeface="Calibri" panose="020F0502020204030204" pitchFamily="34" charset="0"/>
                          <a:cs typeface="Times New Roman" panose="02020603050405020304" pitchFamily="18" charset="0"/>
                        </a:rPr>
                        <a:t>wskazanie znaków towarowych, </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patentów lub pochodzenia, źródła lub szczególnego procesu, </a:t>
                      </a:r>
                      <a:r>
                        <a:rPr lang="pl-PL" sz="1100" b="1" baseline="0" dirty="0" smtClean="0">
                          <a:effectLst/>
                          <a:latin typeface="Calibri" panose="020F0502020204030204" pitchFamily="34" charset="0"/>
                          <a:ea typeface="Calibri" panose="020F0502020204030204" pitchFamily="34" charset="0"/>
                          <a:cs typeface="Times New Roman" panose="02020603050405020304" pitchFamily="18" charset="0"/>
                        </a:rPr>
                        <a:t>który charakteryzuje produkty </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lub usługi </a:t>
                      </a:r>
                      <a:r>
                        <a:rPr lang="pl-PL" sz="1100" b="1" baseline="0" dirty="0" smtClean="0">
                          <a:effectLst/>
                          <a:latin typeface="Calibri" panose="020F0502020204030204" pitchFamily="34" charset="0"/>
                          <a:ea typeface="Calibri" panose="020F0502020204030204" pitchFamily="34" charset="0"/>
                          <a:cs typeface="Times New Roman" panose="02020603050405020304" pitchFamily="18" charset="0"/>
                        </a:rPr>
                        <a:t>dostarczane</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przez </a:t>
                      </a:r>
                      <a:r>
                        <a:rPr lang="pl-PL" sz="1100" b="1" baseline="0" dirty="0" smtClean="0">
                          <a:effectLst/>
                          <a:latin typeface="Calibri" panose="020F0502020204030204" pitchFamily="34" charset="0"/>
                          <a:ea typeface="Calibri" panose="020F0502020204030204" pitchFamily="34" charset="0"/>
                          <a:cs typeface="Times New Roman" panose="02020603050405020304" pitchFamily="18" charset="0"/>
                        </a:rPr>
                        <a:t>konkretnego wykonawcę </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jeśli mogłoby to doprowadzić do </a:t>
                      </a:r>
                      <a:r>
                        <a:rPr lang="pl-PL" sz="1100" b="1" baseline="0" dirty="0" smtClean="0">
                          <a:effectLst/>
                          <a:latin typeface="Calibri" panose="020F0502020204030204" pitchFamily="34" charset="0"/>
                          <a:ea typeface="Calibri" panose="020F0502020204030204" pitchFamily="34" charset="0"/>
                          <a:cs typeface="Times New Roman" panose="02020603050405020304" pitchFamily="18" charset="0"/>
                        </a:rPr>
                        <a:t>uprzywilejowania</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lub </a:t>
                      </a:r>
                      <a:r>
                        <a:rPr lang="pl-PL" sz="1100" b="1" baseline="0" dirty="0" smtClean="0">
                          <a:effectLst/>
                          <a:latin typeface="Calibri" panose="020F0502020204030204" pitchFamily="34" charset="0"/>
                          <a:ea typeface="Calibri" panose="020F0502020204030204" pitchFamily="34" charset="0"/>
                          <a:cs typeface="Times New Roman" panose="02020603050405020304" pitchFamily="18" charset="0"/>
                        </a:rPr>
                        <a:t>wyeliminowania</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pl-PL" sz="1100" b="1" baseline="0" dirty="0" smtClean="0">
                          <a:effectLst/>
                          <a:latin typeface="Calibri" panose="020F0502020204030204" pitchFamily="34" charset="0"/>
                          <a:ea typeface="Calibri" panose="020F0502020204030204" pitchFamily="34" charset="0"/>
                          <a:cs typeface="Times New Roman" panose="02020603050405020304" pitchFamily="18" charset="0"/>
                        </a:rPr>
                        <a:t>niektórych</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pl-PL" sz="1100" b="1" baseline="0" dirty="0" smtClean="0">
                          <a:effectLst/>
                          <a:latin typeface="Calibri" panose="020F0502020204030204" pitchFamily="34" charset="0"/>
                          <a:ea typeface="Calibri" panose="020F0502020204030204" pitchFamily="34" charset="0"/>
                          <a:cs typeface="Times New Roman" panose="02020603050405020304" pitchFamily="18" charset="0"/>
                        </a:rPr>
                        <a:t>wykonawców</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lub</a:t>
                      </a:r>
                      <a:r>
                        <a:rPr lang="pl-PL" sz="1100" b="1" baseline="0" dirty="0" smtClean="0">
                          <a:effectLst/>
                          <a:latin typeface="Calibri" panose="020F0502020204030204" pitchFamily="34" charset="0"/>
                          <a:ea typeface="Calibri" panose="020F0502020204030204" pitchFamily="34" charset="0"/>
                          <a:cs typeface="Times New Roman" panose="02020603050405020304" pitchFamily="18" charset="0"/>
                        </a:rPr>
                        <a:t> produktów</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chyba że jest to </a:t>
                      </a:r>
                      <a:r>
                        <a:rPr lang="pl-PL" sz="1100" b="1" baseline="0" dirty="0" smtClean="0">
                          <a:effectLst/>
                          <a:latin typeface="Calibri" panose="020F0502020204030204" pitchFamily="34" charset="0"/>
                          <a:ea typeface="Calibri" panose="020F0502020204030204" pitchFamily="34" charset="0"/>
                          <a:cs typeface="Times New Roman" panose="02020603050405020304" pitchFamily="18" charset="0"/>
                        </a:rPr>
                        <a:t>uzasadnione specyfiką przedmiotu zamówienia</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i zamawiający </a:t>
                      </a:r>
                      <a:r>
                        <a:rPr lang="pl-PL" sz="1100" b="1" baseline="0" dirty="0" smtClean="0">
                          <a:effectLst/>
                          <a:latin typeface="Calibri" panose="020F0502020204030204" pitchFamily="34" charset="0"/>
                          <a:ea typeface="Calibri" panose="020F0502020204030204" pitchFamily="34" charset="0"/>
                          <a:cs typeface="Times New Roman" panose="02020603050405020304" pitchFamily="18" charset="0"/>
                        </a:rPr>
                        <a:t>nie może opisać </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przedmiotu zamówienia </a:t>
                      </a:r>
                      <a:r>
                        <a:rPr lang="pl-PL" sz="1100" b="1" baseline="0" dirty="0" smtClean="0">
                          <a:effectLst/>
                          <a:latin typeface="Calibri" panose="020F0502020204030204" pitchFamily="34" charset="0"/>
                          <a:ea typeface="Calibri" panose="020F0502020204030204" pitchFamily="34" charset="0"/>
                          <a:cs typeface="Times New Roman" panose="02020603050405020304" pitchFamily="18" charset="0"/>
                        </a:rPr>
                        <a:t>za pomocą dostatecznie dokładnych określeń</a:t>
                      </a:r>
                      <a:r>
                        <a:rPr lang="pl-PL" sz="1100" baseline="0" dirty="0" smtClean="0">
                          <a:effectLst/>
                          <a:latin typeface="Calibri" panose="020F0502020204030204" pitchFamily="34" charset="0"/>
                          <a:ea typeface="Calibri" panose="020F0502020204030204" pitchFamily="34" charset="0"/>
                          <a:cs typeface="Times New Roman" panose="02020603050405020304" pitchFamily="18" charset="0"/>
                        </a:rPr>
                        <a:t>, a wskazaniu takiemu </a:t>
                      </a:r>
                      <a:r>
                        <a:rPr lang="pl-PL" sz="1100" b="1" baseline="0" dirty="0" smtClean="0">
                          <a:effectLst/>
                          <a:latin typeface="Calibri" panose="020F0502020204030204" pitchFamily="34" charset="0"/>
                          <a:ea typeface="Calibri" panose="020F0502020204030204" pitchFamily="34" charset="0"/>
                          <a:cs typeface="Times New Roman" panose="02020603050405020304" pitchFamily="18" charset="0"/>
                        </a:rPr>
                        <a:t>towarzyszą wyrazy „lub równoważny”.</a:t>
                      </a:r>
                      <a:endParaRPr lang="pl-P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0485484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txBody>
          <a:bodyPr>
            <a:normAutofit/>
          </a:bodyPr>
          <a:lstStyle/>
          <a:p>
            <a:pPr>
              <a:lnSpc>
                <a:spcPct val="100000"/>
              </a:lnSpc>
            </a:pPr>
            <a:r>
              <a:rPr lang="pl-PL" sz="1100" dirty="0" smtClean="0"/>
              <a:t>Dobre praktyki w zakresie udzielania zamówień publicznych:</a:t>
            </a:r>
            <a:br>
              <a:rPr lang="pl-PL" sz="1100" dirty="0" smtClean="0"/>
            </a:br>
            <a:r>
              <a:rPr lang="pl-PL" sz="1100" dirty="0" smtClean="0"/>
              <a:t>1) Rekomendacji </a:t>
            </a:r>
            <a:r>
              <a:rPr lang="pl-PL" sz="1100" dirty="0"/>
              <a:t>Prezesa UZP dotyczących udzielania zamówień publicznych na dostawę zestawów komputerowych z 10.01.2012 r</a:t>
            </a:r>
            <a:r>
              <a:rPr lang="pl-PL" sz="1100" dirty="0" smtClean="0"/>
              <a:t>.</a:t>
            </a:r>
            <a:r>
              <a:rPr lang="pl-PL" sz="1100" dirty="0"/>
              <a:t/>
            </a:r>
            <a:br>
              <a:rPr lang="pl-PL" sz="1100" dirty="0"/>
            </a:br>
            <a:r>
              <a:rPr lang="pl-PL" sz="1100" dirty="0" smtClean="0"/>
              <a:t>2) Rekomendacje Prezesa UZP dotyczących udzielania zamówień publicznych na dostawę systemy informatyczne z 2009 r.</a:t>
            </a:r>
            <a:r>
              <a:rPr lang="pl-PL" sz="1100" b="1" u="sng" dirty="0" smtClean="0"/>
              <a:t> </a:t>
            </a:r>
            <a:br>
              <a:rPr lang="pl-PL" sz="1100" b="1" u="sng" dirty="0" smtClean="0"/>
            </a:br>
            <a:r>
              <a:rPr lang="pl-PL" sz="1100" dirty="0" smtClean="0"/>
              <a:t>3) Kontrole prowadzone </a:t>
            </a:r>
            <a:r>
              <a:rPr lang="pl-PL" sz="1100" dirty="0"/>
              <a:t>przez Prezesa UZP </a:t>
            </a:r>
            <a:r>
              <a:rPr lang="pl-PL" sz="1100" dirty="0">
                <a:hlinkClick r:id="rId2"/>
              </a:rPr>
              <a:t>https://</a:t>
            </a:r>
            <a:r>
              <a:rPr lang="pl-PL" sz="1100" dirty="0" smtClean="0">
                <a:hlinkClick r:id="rId2"/>
              </a:rPr>
              <a:t>www.uzp.gov.pl/baza-wiedzy/kontrole-prowadzone-przez-uzp</a:t>
            </a:r>
            <a:r>
              <a:rPr lang="pl-PL" sz="1100" dirty="0" smtClean="0"/>
              <a:t>  (zwłaszcza kontrole prowadzone po 28.07.2016 r.).</a:t>
            </a:r>
            <a:endParaRPr lang="pl-PL" sz="1100" dirty="0"/>
          </a:p>
        </p:txBody>
      </p:sp>
      <p:sp>
        <p:nvSpPr>
          <p:cNvPr id="7" name="Symbol zastępczy tekstu 6"/>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6237701D-9FDF-4E72-9E1B-010C53472997}" type="slidenum">
              <a:rPr lang="pl-PL" smtClean="0"/>
              <a:pPr/>
              <a:t>24</a:t>
            </a:fld>
            <a:endParaRPr lang="pl-PL" dirty="0"/>
          </a:p>
        </p:txBody>
      </p:sp>
      <p:graphicFrame>
        <p:nvGraphicFramePr>
          <p:cNvPr id="5" name="Tabela 4"/>
          <p:cNvGraphicFramePr>
            <a:graphicFrameLocks noGrp="1"/>
          </p:cNvGraphicFramePr>
          <p:nvPr>
            <p:extLst>
              <p:ext uri="{D42A27DB-BD31-4B8C-83A1-F6EECF244321}">
                <p14:modId xmlns:p14="http://schemas.microsoft.com/office/powerpoint/2010/main" val="435106393"/>
              </p:ext>
            </p:extLst>
          </p:nvPr>
        </p:nvGraphicFramePr>
        <p:xfrm>
          <a:off x="673443" y="1331355"/>
          <a:ext cx="10515598" cy="2368233"/>
        </p:xfrm>
        <a:graphic>
          <a:graphicData uri="http://schemas.openxmlformats.org/drawingml/2006/table">
            <a:tbl>
              <a:tblPr firstRow="1" bandRow="1">
                <a:tableStyleId>{5C22544A-7EE6-4342-B048-85BDC9FD1C3A}</a:tableStyleId>
              </a:tblPr>
              <a:tblGrid>
                <a:gridCol w="3664893"/>
                <a:gridCol w="3355988"/>
                <a:gridCol w="3494717"/>
              </a:tblGrid>
              <a:tr h="588645">
                <a:tc>
                  <a:txBody>
                    <a:bodyPr/>
                    <a:lstStyle/>
                    <a:p>
                      <a:pPr algn="ctr">
                        <a:lnSpc>
                          <a:spcPct val="107000"/>
                        </a:lnSpc>
                        <a:spcAft>
                          <a:spcPts val="600"/>
                        </a:spcAft>
                      </a:pPr>
                      <a:r>
                        <a:rPr lang="pl-PL" sz="1100" dirty="0" smtClean="0">
                          <a:effectLst/>
                        </a:rPr>
                        <a:t>Rodzaj nieprawidłowości</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600"/>
                        </a:spcAft>
                      </a:pPr>
                      <a:r>
                        <a:rPr lang="pl-PL" sz="1100" dirty="0" smtClean="0">
                          <a:effectLst/>
                        </a:rPr>
                        <a:t>Wartość korekty</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60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Uwagi</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r>
              <a:tr h="1473989">
                <a:tc>
                  <a:txBody>
                    <a:bodyPr/>
                    <a:lstStyle/>
                    <a:p>
                      <a:pPr algn="just"/>
                      <a:r>
                        <a:rPr lang="pl-PL" sz="1100" b="1" i="0" u="none" strike="noStrike" kern="1200" baseline="0" dirty="0" smtClean="0">
                          <a:solidFill>
                            <a:schemeClr val="dk1"/>
                          </a:solidFill>
                          <a:latin typeface="+mn-lt"/>
                          <a:ea typeface="+mn-ea"/>
                          <a:cs typeface="+mn-cs"/>
                        </a:rPr>
                        <a:t>Kryteria kwalifikacji niezwiązane z przedmiotem zamówienia lub nieproporcjonalne do niego </a:t>
                      </a:r>
                    </a:p>
                    <a:p>
                      <a:pPr algn="just"/>
                      <a:r>
                        <a:rPr lang="pl-PL" sz="1100" b="0" i="0" u="none" strike="noStrike" kern="1200" baseline="0" dirty="0" smtClean="0">
                          <a:solidFill>
                            <a:schemeClr val="dk1"/>
                          </a:solidFill>
                          <a:latin typeface="+mn-lt"/>
                          <a:ea typeface="+mn-ea"/>
                          <a:cs typeface="+mn-cs"/>
                        </a:rPr>
                        <a:t>(Można wykazać, że minimalne zdolności wymagane w przypadku konkretnego zamówienia nie są związane z przedmiotem zamówienia lub nie są proporcjonalne do niego i wobec tego nie zapewniają jednakowego dostępu oferentom lub powodują tworzenie nieuzasadnionych przeszkód w otwarciu zamówień publicznych na konkurencję)</a:t>
                      </a:r>
                      <a:endParaRPr lang="pl-PL" sz="1100" dirty="0" smtClean="0">
                        <a:effectLst/>
                        <a:latin typeface="+mn-lt"/>
                        <a:ea typeface="Calibri" panose="020F0502020204030204" pitchFamily="34" charset="0"/>
                        <a:cs typeface="Times New Roman" panose="02020603050405020304" pitchFamily="18" charset="0"/>
                      </a:endParaRPr>
                    </a:p>
                    <a:p>
                      <a:pPr algn="l">
                        <a:lnSpc>
                          <a:spcPct val="107000"/>
                        </a:lnSpc>
                        <a:spcAft>
                          <a:spcPts val="600"/>
                        </a:spcAft>
                      </a:pPr>
                      <a:endParaRPr lang="pl-PL" sz="1100" b="1" dirty="0">
                        <a:effectLst/>
                        <a:latin typeface="+mn-lt"/>
                        <a:ea typeface="Calibri" panose="020F0502020204030204" pitchFamily="34" charset="0"/>
                        <a:cs typeface="Times New Roman" panose="02020603050405020304" pitchFamily="18" charset="0"/>
                      </a:endParaRPr>
                    </a:p>
                  </a:txBody>
                  <a:tcPr/>
                </a:tc>
                <a:tc>
                  <a:txBody>
                    <a:bodyPr/>
                    <a:lstStyle/>
                    <a:p>
                      <a:pPr marL="0" marR="0" lvl="0" indent="0" algn="just" defTabSz="914400" rtl="0" eaLnBrk="1" fontAlgn="auto" latinLnBrk="0" hangingPunct="1">
                        <a:lnSpc>
                          <a:spcPct val="107000"/>
                        </a:lnSpc>
                        <a:spcBef>
                          <a:spcPts val="0"/>
                        </a:spcBef>
                        <a:spcAft>
                          <a:spcPts val="600"/>
                        </a:spcAft>
                        <a:buClrTx/>
                        <a:buSzTx/>
                        <a:buFontTx/>
                        <a:buNone/>
                        <a:tabLst/>
                        <a:defRPr/>
                      </a:pPr>
                      <a:r>
                        <a:rPr lang="pl-PL" sz="1100" b="0" i="0" u="none" strike="noStrike" kern="1200" baseline="0" dirty="0" smtClean="0">
                          <a:solidFill>
                            <a:schemeClr val="dk1"/>
                          </a:solidFill>
                          <a:latin typeface="+mn-lt"/>
                          <a:ea typeface="+mn-ea"/>
                          <a:cs typeface="+mn-cs"/>
                        </a:rPr>
                        <a:t>25% przy czym korektę można zmniejszyć do 10% lub 5% w zależności od powagi nieprawidłowości.</a:t>
                      </a:r>
                      <a:endParaRPr lang="pl-PL"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r>
                        <a:rPr lang="pl-PL" sz="1100" b="1" dirty="0" smtClean="0"/>
                        <a:t>Naruszenie art. 25 ust. 1 ustawy PZP w zakresie żądanych od wykonawcy dokumentów (dokumenty zbędne lub spoza katalogu dokumentów zawartych w rozporządzeniu) oraz naruszenia w zakresie warunków udziału w postępowaniu, o których mowa w art. 22 ust. 1a ustawy PZP</a:t>
                      </a:r>
                      <a:r>
                        <a:rPr lang="pl-PL" sz="1100" b="1" baseline="0" dirty="0" smtClean="0"/>
                        <a:t> (warunek nieproporcjonalny do przedmiotu zamówienia).</a:t>
                      </a:r>
                      <a:endParaRPr lang="pl-PL" sz="1100" b="1" dirty="0"/>
                    </a:p>
                  </a:txBody>
                  <a:tcPr/>
                </a:tc>
              </a:tr>
            </a:tbl>
          </a:graphicData>
        </a:graphic>
      </p:graphicFrame>
    </p:spTree>
    <p:extLst>
      <p:ext uri="{BB962C8B-B14F-4D97-AF65-F5344CB8AC3E}">
        <p14:creationId xmlns:p14="http://schemas.microsoft.com/office/powerpoint/2010/main" val="2041706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749472" y="3370263"/>
            <a:ext cx="10515600" cy="2852737"/>
          </a:xfrm>
        </p:spPr>
        <p:txBody>
          <a:bodyPr>
            <a:noAutofit/>
          </a:bodyPr>
          <a:lstStyle/>
          <a:p>
            <a:r>
              <a:rPr lang="pl-PL" sz="1400" dirty="0" smtClean="0"/>
              <a:t>W</a:t>
            </a:r>
            <a:r>
              <a:rPr lang="pl-PL" sz="1400" dirty="0" smtClean="0">
                <a:effectLst/>
              </a:rPr>
              <a:t> przypadku braku własnej strony internetowej Beneficjent umieszcza ogłoszenie na innej stronie internetowej</a:t>
            </a:r>
            <a:r>
              <a:rPr lang="pl-PL" sz="1400" baseline="0" dirty="0" smtClean="0">
                <a:effectLst/>
              </a:rPr>
              <a:t> albo w prasie ogólnopolskiej lub lokalnej.</a:t>
            </a:r>
            <a:endParaRPr lang="pl-PL" sz="1400" dirty="0"/>
          </a:p>
        </p:txBody>
      </p:sp>
      <p:sp>
        <p:nvSpPr>
          <p:cNvPr id="9" name="Symbol zastępczy tekstu 8"/>
          <p:cNvSpPr>
            <a:spLocks noGrp="1"/>
          </p:cNvSpPr>
          <p:nvPr>
            <p:ph type="body" idx="1"/>
          </p:nvPr>
        </p:nvSpPr>
        <p:spPr/>
        <p:txBody>
          <a:bodyPr/>
          <a:lstStyle/>
          <a:p>
            <a:endParaRPr lang="pl-PL" dirty="0"/>
          </a:p>
        </p:txBody>
      </p:sp>
      <p:sp>
        <p:nvSpPr>
          <p:cNvPr id="8" name="Symbol zastępczy numeru slajdu 7"/>
          <p:cNvSpPr>
            <a:spLocks noGrp="1"/>
          </p:cNvSpPr>
          <p:nvPr>
            <p:ph type="sldNum" sz="quarter" idx="12"/>
          </p:nvPr>
        </p:nvSpPr>
        <p:spPr/>
        <p:txBody>
          <a:bodyPr/>
          <a:lstStyle/>
          <a:p>
            <a:fld id="{6237701D-9FDF-4E72-9E1B-010C53472997}" type="slidenum">
              <a:rPr lang="pl-PL" smtClean="0"/>
              <a:pPr/>
              <a:t>3</a:t>
            </a:fld>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val="1383779137"/>
              </p:ext>
            </p:extLst>
          </p:nvPr>
        </p:nvGraphicFramePr>
        <p:xfrm>
          <a:off x="1609072" y="1139503"/>
          <a:ext cx="7757349" cy="4461520"/>
        </p:xfrm>
        <a:graphic>
          <a:graphicData uri="http://schemas.openxmlformats.org/drawingml/2006/table">
            <a:tbl>
              <a:tblPr firstRow="1" bandRow="1">
                <a:tableStyleId>{5C22544A-7EE6-4342-B048-85BDC9FD1C3A}</a:tableStyleId>
              </a:tblPr>
              <a:tblGrid>
                <a:gridCol w="2822587"/>
                <a:gridCol w="2584678"/>
                <a:gridCol w="2350084"/>
              </a:tblGrid>
              <a:tr h="849467">
                <a:tc>
                  <a:txBody>
                    <a:bodyPr/>
                    <a:lstStyle/>
                    <a:p>
                      <a:pPr algn="ctr">
                        <a:lnSpc>
                          <a:spcPct val="107000"/>
                        </a:lnSpc>
                        <a:spcAft>
                          <a:spcPts val="600"/>
                        </a:spcAft>
                      </a:pPr>
                      <a:r>
                        <a:rPr lang="pl-PL" sz="1100" dirty="0">
                          <a:effectLst/>
                        </a:rPr>
                        <a:t>Wartość zamówienia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600"/>
                        </a:spcAft>
                      </a:pPr>
                      <a:r>
                        <a:rPr lang="pl-PL" sz="1100" dirty="0">
                          <a:effectLst/>
                        </a:rPr>
                        <a:t>Beneficjenci zobowiązani do stosowania ustawy PZP</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600"/>
                        </a:spcAft>
                      </a:pPr>
                      <a:r>
                        <a:rPr lang="pl-PL" sz="1100">
                          <a:effectLst/>
                        </a:rPr>
                        <a:t>Beneficjenci NIE zobowiązani do stosowania ustawy PZP</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a:tc>
              </a:tr>
              <a:tr h="944994">
                <a:tc>
                  <a:txBody>
                    <a:bodyPr/>
                    <a:lstStyle/>
                    <a:p>
                      <a:pPr algn="l">
                        <a:lnSpc>
                          <a:spcPct val="107000"/>
                        </a:lnSpc>
                        <a:spcAft>
                          <a:spcPts val="600"/>
                        </a:spcAft>
                      </a:pPr>
                      <a:r>
                        <a:rPr lang="pl-PL" sz="1100" dirty="0">
                          <a:effectLst/>
                        </a:rPr>
                        <a:t>Poniżej 20 000 PLN </a:t>
                      </a:r>
                      <a:r>
                        <a:rPr lang="pl-PL" sz="1100" dirty="0" smtClean="0">
                          <a:effectLst/>
                        </a:rPr>
                        <a:t>netto</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ct val="107000"/>
                        </a:lnSpc>
                        <a:spcAft>
                          <a:spcPts val="600"/>
                        </a:spcAft>
                      </a:pPr>
                      <a:r>
                        <a:rPr lang="pl-PL" sz="1100" dirty="0">
                          <a:effectLst/>
                        </a:rPr>
                        <a:t>Brak obowiązków proceduralnych</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ct val="107000"/>
                        </a:lnSpc>
                        <a:spcAft>
                          <a:spcPts val="600"/>
                        </a:spcAft>
                      </a:pPr>
                      <a:r>
                        <a:rPr lang="pl-PL" sz="1100" dirty="0">
                          <a:effectLst/>
                        </a:rPr>
                        <a:t>Brak obowiązków proceduralnych</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r>
              <a:tr h="1575561">
                <a:tc>
                  <a:txBody>
                    <a:bodyPr/>
                    <a:lstStyle/>
                    <a:p>
                      <a:pPr algn="l">
                        <a:lnSpc>
                          <a:spcPct val="107000"/>
                        </a:lnSpc>
                        <a:spcAft>
                          <a:spcPts val="600"/>
                        </a:spcAft>
                      </a:pPr>
                      <a:r>
                        <a:rPr lang="pl-PL" sz="1100" dirty="0">
                          <a:effectLst/>
                        </a:rPr>
                        <a:t>Powyżej 20 000 PLN netto - do 30 000 EUR netto</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ct val="107000"/>
                        </a:lnSpc>
                        <a:spcAft>
                          <a:spcPts val="600"/>
                        </a:spcAft>
                      </a:pPr>
                      <a:r>
                        <a:rPr lang="pl-PL" sz="1100" dirty="0">
                          <a:effectLst/>
                        </a:rPr>
                        <a:t>Zasada konkurencyjności </a:t>
                      </a:r>
                      <a:r>
                        <a:rPr lang="pl-PL" sz="1100" dirty="0" smtClean="0">
                          <a:effectLst/>
                        </a:rPr>
                        <a:t>(Beneficjent</a:t>
                      </a:r>
                      <a:r>
                        <a:rPr lang="pl-PL" sz="1100" baseline="0" dirty="0" smtClean="0">
                          <a:effectLst/>
                        </a:rPr>
                        <a:t> wysyła </a:t>
                      </a:r>
                      <a:r>
                        <a:rPr lang="pl-PL" sz="1100" dirty="0" smtClean="0">
                          <a:effectLst/>
                        </a:rPr>
                        <a:t>zapytanie ofertowe</a:t>
                      </a:r>
                      <a:r>
                        <a:rPr lang="pl-PL" sz="1100" baseline="0" dirty="0" smtClean="0">
                          <a:effectLst/>
                        </a:rPr>
                        <a:t> </a:t>
                      </a:r>
                      <a:r>
                        <a:rPr lang="pl-PL" sz="1100" dirty="0" smtClean="0">
                          <a:effectLst/>
                        </a:rPr>
                        <a:t>do </a:t>
                      </a:r>
                      <a:r>
                        <a:rPr lang="pl-PL" sz="1100" dirty="0">
                          <a:effectLst/>
                        </a:rPr>
                        <a:t>min. 3  wykonawców lub </a:t>
                      </a:r>
                      <a:r>
                        <a:rPr lang="pl-PL" sz="1100" dirty="0" smtClean="0">
                          <a:effectLst/>
                        </a:rPr>
                        <a:t>umieszcza ogłoszenie </a:t>
                      </a:r>
                      <a:r>
                        <a:rPr lang="pl-PL" sz="1100" dirty="0">
                          <a:effectLst/>
                        </a:rPr>
                        <a:t>na stronie internetowej)</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ct val="107000"/>
                        </a:lnSpc>
                        <a:spcAft>
                          <a:spcPts val="600"/>
                        </a:spcAft>
                      </a:pPr>
                      <a:r>
                        <a:rPr lang="pl-PL" sz="1100" dirty="0" smtClean="0">
                          <a:effectLst/>
                        </a:rPr>
                        <a:t>Zasada konkurencyjności (Beneficjent wysyła zapytanie ofertowe do min. 3  wykonawców lub umieszcza</a:t>
                      </a:r>
                      <a:r>
                        <a:rPr lang="pl-PL" sz="1100" baseline="0" dirty="0" smtClean="0">
                          <a:effectLst/>
                        </a:rPr>
                        <a:t> </a:t>
                      </a:r>
                      <a:r>
                        <a:rPr lang="pl-PL" sz="1100" dirty="0" smtClean="0">
                          <a:effectLst/>
                        </a:rPr>
                        <a:t>ogłoszenie na stronie internetowej)</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r>
              <a:tr h="1091498">
                <a:tc>
                  <a:txBody>
                    <a:bodyPr/>
                    <a:lstStyle/>
                    <a:p>
                      <a:pPr algn="l">
                        <a:lnSpc>
                          <a:spcPct val="107000"/>
                        </a:lnSpc>
                        <a:spcAft>
                          <a:spcPts val="600"/>
                        </a:spcAft>
                      </a:pPr>
                      <a:r>
                        <a:rPr lang="pl-PL" sz="1100">
                          <a:effectLst/>
                        </a:rPr>
                        <a:t>Od 30 000 EUR netto wzwyż</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ct val="107000"/>
                        </a:lnSpc>
                        <a:spcAft>
                          <a:spcPts val="600"/>
                        </a:spcAft>
                      </a:pPr>
                      <a:r>
                        <a:rPr lang="pl-PL" sz="1100" dirty="0">
                          <a:effectLst/>
                        </a:rPr>
                        <a:t>Procedury PZP</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ct val="107000"/>
                        </a:lnSpc>
                        <a:spcAft>
                          <a:spcPts val="600"/>
                        </a:spcAft>
                      </a:pPr>
                      <a:r>
                        <a:rPr lang="pl-PL" sz="1100" dirty="0" smtClean="0">
                          <a:effectLst/>
                        </a:rPr>
                        <a:t>Zasada konkurencyjności (Beneficjent umieszcza ogłoszenie na własnej stronie internetowej)</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887625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ymbol zastępczy numeru slajdu 7"/>
          <p:cNvSpPr>
            <a:spLocks noGrp="1"/>
          </p:cNvSpPr>
          <p:nvPr>
            <p:ph type="sldNum" sz="quarter" idx="4"/>
          </p:nvPr>
        </p:nvSpPr>
        <p:spPr/>
        <p:txBody>
          <a:bodyPr/>
          <a:lstStyle/>
          <a:p>
            <a:fld id="{6237701D-9FDF-4E72-9E1B-010C53472997}" type="slidenum">
              <a:rPr lang="pl-PL" smtClean="0"/>
              <a:pPr/>
              <a:t>4</a:t>
            </a:fld>
            <a:endParaRPr lang="pl-PL" dirty="0"/>
          </a:p>
        </p:txBody>
      </p:sp>
      <p:sp>
        <p:nvSpPr>
          <p:cNvPr id="2" name="Prostokąt 1"/>
          <p:cNvSpPr/>
          <p:nvPr/>
        </p:nvSpPr>
        <p:spPr>
          <a:xfrm>
            <a:off x="3071446" y="300387"/>
            <a:ext cx="6096000" cy="4611134"/>
          </a:xfrm>
          <a:prstGeom prst="rect">
            <a:avLst/>
          </a:prstGeom>
        </p:spPr>
        <p:txBody>
          <a:bodyPr>
            <a:spAutoFit/>
          </a:bodyPr>
          <a:lstStyle/>
          <a:p>
            <a:pPr marL="270510" indent="-270510" algn="just">
              <a:lnSpc>
                <a:spcPct val="107000"/>
              </a:lnSpc>
              <a:spcAft>
                <a:spcPts val="800"/>
              </a:spcAft>
            </a:pPr>
            <a:endParaRPr lang="pl-PL" sz="1600" dirty="0" smtClean="0">
              <a:latin typeface="Calibri" panose="020F0502020204030204" pitchFamily="34" charset="0"/>
              <a:ea typeface="Calibri" panose="020F0502020204030204" pitchFamily="34" charset="0"/>
              <a:cs typeface="Times New Roman" panose="02020603050405020304" pitchFamily="18" charset="0"/>
            </a:endParaRPr>
          </a:p>
          <a:p>
            <a:pPr marL="270510" indent="-270510" algn="just">
              <a:lnSpc>
                <a:spcPct val="107000"/>
              </a:lnSpc>
              <a:spcAft>
                <a:spcPts val="800"/>
              </a:spcAft>
            </a:pP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270510" indent="-270510" algn="just">
              <a:lnSpc>
                <a:spcPct val="107000"/>
              </a:lnSpc>
              <a:spcAft>
                <a:spcPts val="800"/>
              </a:spcAft>
            </a:pPr>
            <a:endParaRPr lang="pl-PL" dirty="0" smtClean="0">
              <a:ea typeface="Calibri" panose="020F0502020204030204" pitchFamily="34" charset="0"/>
              <a:cs typeface="Times New Roman" panose="02020603050405020304" pitchFamily="18" charset="0"/>
            </a:endParaRPr>
          </a:p>
          <a:p>
            <a:pPr marL="270510" indent="-270510" algn="just">
              <a:lnSpc>
                <a:spcPct val="107000"/>
              </a:lnSpc>
              <a:spcAft>
                <a:spcPts val="800"/>
              </a:spcAft>
            </a:pPr>
            <a:r>
              <a:rPr lang="pl-PL" dirty="0" smtClean="0">
                <a:ea typeface="Calibri" panose="020F0502020204030204" pitchFamily="34" charset="0"/>
                <a:cs typeface="Times New Roman" panose="02020603050405020304" pitchFamily="18" charset="0"/>
              </a:rPr>
              <a:t>Podręcznik dla Beneficjenta pkt. 6.1. </a:t>
            </a:r>
            <a:r>
              <a:rPr lang="pl-PL" dirty="0" err="1" smtClean="0">
                <a:ea typeface="Calibri" panose="020F0502020204030204" pitchFamily="34" charset="0"/>
                <a:cs typeface="Times New Roman" panose="02020603050405020304" pitchFamily="18" charset="0"/>
              </a:rPr>
              <a:t>ppkt</a:t>
            </a:r>
            <a:r>
              <a:rPr lang="pl-PL" dirty="0" smtClean="0">
                <a:ea typeface="Calibri" panose="020F0502020204030204" pitchFamily="34" charset="0"/>
                <a:cs typeface="Times New Roman" panose="02020603050405020304" pitchFamily="18" charset="0"/>
              </a:rPr>
              <a:t>. 1:</a:t>
            </a:r>
            <a:endParaRPr lang="pl-PL" dirty="0">
              <a:ea typeface="Calibri" panose="020F0502020204030204" pitchFamily="34" charset="0"/>
              <a:cs typeface="Times New Roman" panose="02020603050405020304" pitchFamily="18" charset="0"/>
            </a:endParaRPr>
          </a:p>
          <a:p>
            <a:pPr marL="270510" indent="-270510" algn="just">
              <a:lnSpc>
                <a:spcPct val="107000"/>
              </a:lnSpc>
              <a:spcAft>
                <a:spcPts val="800"/>
              </a:spcAft>
            </a:pPr>
            <a:r>
              <a:rPr lang="pl-PL" dirty="0" smtClean="0">
                <a:ea typeface="Calibri" panose="020F0502020204030204" pitchFamily="34" charset="0"/>
                <a:cs typeface="Times New Roman" panose="02020603050405020304" pitchFamily="18" charset="0"/>
              </a:rPr>
              <a:t>1. </a:t>
            </a:r>
            <a:r>
              <a:rPr lang="pl-PL" b="1" dirty="0" smtClean="0">
                <a:ea typeface="Calibri" panose="020F0502020204030204" pitchFamily="34" charset="0"/>
                <a:cs typeface="Times New Roman" panose="02020603050405020304" pitchFamily="18" charset="0"/>
              </a:rPr>
              <a:t>Nie </a:t>
            </a:r>
            <a:r>
              <a:rPr lang="pl-PL" b="1" dirty="0">
                <a:ea typeface="Calibri" panose="020F0502020204030204" pitchFamily="34" charset="0"/>
                <a:cs typeface="Times New Roman" panose="02020603050405020304" pitchFamily="18" charset="0"/>
              </a:rPr>
              <a:t>podlegające </a:t>
            </a:r>
            <a:r>
              <a:rPr lang="pl-PL" dirty="0">
                <a:ea typeface="Calibri" panose="020F0502020204030204" pitchFamily="34" charset="0"/>
                <a:cs typeface="Times New Roman" panose="02020603050405020304" pitchFamily="18" charset="0"/>
              </a:rPr>
              <a:t>żadnym </a:t>
            </a:r>
            <a:r>
              <a:rPr lang="pl-PL" b="1" dirty="0">
                <a:ea typeface="Calibri" panose="020F0502020204030204" pitchFamily="34" charset="0"/>
                <a:cs typeface="Times New Roman" panose="02020603050405020304" pitchFamily="18" charset="0"/>
              </a:rPr>
              <a:t>obowiązkom proceduralnym</a:t>
            </a:r>
            <a:r>
              <a:rPr lang="pl-PL" dirty="0">
                <a:ea typeface="Calibri" panose="020F0502020204030204" pitchFamily="34" charset="0"/>
                <a:cs typeface="Times New Roman" panose="02020603050405020304" pitchFamily="18" charset="0"/>
              </a:rPr>
              <a:t>:</a:t>
            </a:r>
          </a:p>
          <a:p>
            <a:pPr marL="342900" lvl="0" indent="-342900" algn="just">
              <a:lnSpc>
                <a:spcPct val="107000"/>
              </a:lnSpc>
              <a:spcAft>
                <a:spcPts val="0"/>
              </a:spcAft>
              <a:buFont typeface="+mj-lt"/>
              <a:buAutoNum type="alphaLcParenR"/>
            </a:pPr>
            <a:r>
              <a:rPr lang="pl-PL" dirty="0">
                <a:ea typeface="Calibri" panose="020F0502020204030204" pitchFamily="34" charset="0"/>
                <a:cs typeface="Times New Roman" panose="02020603050405020304" pitchFamily="18" charset="0"/>
              </a:rPr>
              <a:t>zamówienia o wartości do </a:t>
            </a:r>
            <a:r>
              <a:rPr lang="pl-PL" b="1" dirty="0">
                <a:ea typeface="Calibri" panose="020F0502020204030204" pitchFamily="34" charset="0"/>
                <a:cs typeface="Times New Roman" panose="02020603050405020304" pitchFamily="18" charset="0"/>
              </a:rPr>
              <a:t>20 000 PLN netto</a:t>
            </a:r>
            <a:r>
              <a:rPr lang="pl-PL" dirty="0" smtClean="0">
                <a:ea typeface="Calibri" panose="020F0502020204030204" pitchFamily="34" charset="0"/>
                <a:cs typeface="Times New Roman" panose="02020603050405020304" pitchFamily="18" charset="0"/>
              </a:rPr>
              <a:t>;</a:t>
            </a:r>
            <a:endParaRPr lang="pl-PL" dirty="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lphaLcParenR"/>
            </a:pPr>
            <a:r>
              <a:rPr lang="pl-PL" dirty="0">
                <a:ea typeface="Calibri" panose="020F0502020204030204" pitchFamily="34" charset="0"/>
                <a:cs typeface="Times New Roman" panose="02020603050405020304" pitchFamily="18" charset="0"/>
              </a:rPr>
              <a:t>zamówienia </a:t>
            </a:r>
            <a:r>
              <a:rPr lang="pl-PL" b="1" dirty="0">
                <a:ea typeface="Calibri" panose="020F0502020204030204" pitchFamily="34" charset="0"/>
                <a:cs typeface="Times New Roman" panose="02020603050405020304" pitchFamily="18" charset="0"/>
              </a:rPr>
              <a:t>niezależnie od wartości</a:t>
            </a:r>
            <a:r>
              <a:rPr lang="pl-PL" dirty="0">
                <a:ea typeface="Calibri" panose="020F0502020204030204" pitchFamily="34" charset="0"/>
                <a:cs typeface="Times New Roman" panose="02020603050405020304" pitchFamily="18" charset="0"/>
              </a:rPr>
              <a:t>, o których mowa </a:t>
            </a:r>
            <a:r>
              <a:rPr lang="pl-PL" b="1" dirty="0">
                <a:ea typeface="Calibri" panose="020F0502020204030204" pitchFamily="34" charset="0"/>
                <a:cs typeface="Times New Roman" panose="02020603050405020304" pitchFamily="18" charset="0"/>
              </a:rPr>
              <a:t>w art. 4 ustawy PZP</a:t>
            </a:r>
            <a:r>
              <a:rPr lang="pl-PL" dirty="0">
                <a:ea typeface="Calibri" panose="020F0502020204030204" pitchFamily="34" charset="0"/>
                <a:cs typeface="Times New Roman" panose="02020603050405020304" pitchFamily="18" charset="0"/>
              </a:rPr>
              <a:t> z wyłączeniem art. 4 pkt 1-2, 3 lit. a, b, j, k, l oraz pkt 8 ustawy PZP; </a:t>
            </a:r>
            <a:endParaRPr lang="pl-PL" dirty="0" smtClean="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lphaLcParenR"/>
            </a:pPr>
            <a:r>
              <a:rPr lang="pl-PL" dirty="0" smtClean="0">
                <a:ea typeface="Calibri" panose="020F0502020204030204" pitchFamily="34" charset="0"/>
                <a:cs typeface="Times New Roman" panose="02020603050405020304" pitchFamily="18" charset="0"/>
              </a:rPr>
              <a:t>………….</a:t>
            </a:r>
          </a:p>
          <a:p>
            <a:pPr lvl="0" algn="just"/>
            <a:r>
              <a:rPr lang="pl-PL" dirty="0" smtClean="0"/>
              <a:t>d) zamówienia</a:t>
            </a:r>
            <a:r>
              <a:rPr lang="pl-PL" dirty="0"/>
              <a:t>, wobec których stwierdzono wystąpienie </a:t>
            </a:r>
            <a:r>
              <a:rPr lang="pl-PL" dirty="0" smtClean="0"/>
              <a:t>przesłanek określonych </a:t>
            </a:r>
            <a:r>
              <a:rPr lang="pl-PL" dirty="0"/>
              <a:t>w ustawie PZP uzasadniających zastosowanie </a:t>
            </a:r>
            <a:r>
              <a:rPr lang="pl-PL" b="1" dirty="0"/>
              <a:t>trybu zamówienia z wolnej ręki </a:t>
            </a:r>
            <a:r>
              <a:rPr lang="pl-PL" dirty="0"/>
              <a:t>niezależnie od wartości.</a:t>
            </a:r>
          </a:p>
        </p:txBody>
      </p:sp>
    </p:spTree>
    <p:extLst>
      <p:ext uri="{BB962C8B-B14F-4D97-AF65-F5344CB8AC3E}">
        <p14:creationId xmlns:p14="http://schemas.microsoft.com/office/powerpoint/2010/main" val="748946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p:txBody>
          <a:bodyPr/>
          <a:lstStyle/>
          <a:p>
            <a:fld id="{6237701D-9FDF-4E72-9E1B-010C53472997}" type="slidenum">
              <a:rPr lang="pl-PL" smtClean="0"/>
              <a:pPr/>
              <a:t>5</a:t>
            </a:fld>
            <a:endParaRPr lang="pl-PL" dirty="0"/>
          </a:p>
        </p:txBody>
      </p:sp>
      <p:sp>
        <p:nvSpPr>
          <p:cNvPr id="4" name="Prostokąt 3"/>
          <p:cNvSpPr/>
          <p:nvPr/>
        </p:nvSpPr>
        <p:spPr>
          <a:xfrm>
            <a:off x="3048000" y="1399470"/>
            <a:ext cx="6096000" cy="4754378"/>
          </a:xfrm>
          <a:prstGeom prst="rect">
            <a:avLst/>
          </a:prstGeom>
        </p:spPr>
        <p:txBody>
          <a:bodyPr>
            <a:spAutoFit/>
          </a:bodyPr>
          <a:lstStyle/>
          <a:p>
            <a:pPr algn="just">
              <a:lnSpc>
                <a:spcPct val="107000"/>
              </a:lnSpc>
              <a:spcAft>
                <a:spcPts val="800"/>
              </a:spcAft>
            </a:pPr>
            <a:r>
              <a:rPr lang="pl-PL" dirty="0" smtClean="0">
                <a:latin typeface="Calibri" panose="020F0502020204030204" pitchFamily="34" charset="0"/>
                <a:ea typeface="Calibri" panose="020F0502020204030204" pitchFamily="34" charset="0"/>
                <a:cs typeface="Times New Roman" panose="02020603050405020304" pitchFamily="18" charset="0"/>
              </a:rPr>
              <a:t>Podczas badania czy </a:t>
            </a:r>
            <a:r>
              <a:rPr lang="pl-PL" dirty="0">
                <a:latin typeface="Calibri" panose="020F0502020204030204" pitchFamily="34" charset="0"/>
                <a:ea typeface="Calibri" panose="020F0502020204030204" pitchFamily="34" charset="0"/>
                <a:cs typeface="Times New Roman" panose="02020603050405020304" pitchFamily="18" charset="0"/>
              </a:rPr>
              <a:t>z</a:t>
            </a:r>
            <a:r>
              <a:rPr lang="pl-PL" dirty="0" smtClean="0">
                <a:latin typeface="Calibri" panose="020F0502020204030204" pitchFamily="34" charset="0"/>
                <a:ea typeface="Calibri" panose="020F0502020204030204" pitchFamily="34" charset="0"/>
                <a:cs typeface="Times New Roman" panose="02020603050405020304" pitchFamily="18" charset="0"/>
              </a:rPr>
              <a:t>amówienia </a:t>
            </a:r>
            <a:r>
              <a:rPr lang="pl-PL" dirty="0">
                <a:latin typeface="Calibri" panose="020F0502020204030204" pitchFamily="34" charset="0"/>
                <a:ea typeface="Calibri" panose="020F0502020204030204" pitchFamily="34" charset="0"/>
                <a:cs typeface="Times New Roman" panose="02020603050405020304" pitchFamily="18" charset="0"/>
              </a:rPr>
              <a:t>podlegają sumowaniu czy też nie, Beneficjent bierze pod uwagę łączne spełnienie następujących kryteriów:</a:t>
            </a:r>
          </a:p>
          <a:p>
            <a:pPr marL="270510" indent="-270510" algn="just">
              <a:lnSpc>
                <a:spcPct val="107000"/>
              </a:lnSpc>
              <a:spcAft>
                <a:spcPts val="800"/>
              </a:spcAft>
            </a:pPr>
            <a:r>
              <a:rPr lang="pl-PL" dirty="0">
                <a:latin typeface="Calibri" panose="020F0502020204030204" pitchFamily="34" charset="0"/>
                <a:ea typeface="Calibri" panose="020F0502020204030204" pitchFamily="34" charset="0"/>
                <a:cs typeface="Times New Roman" panose="02020603050405020304" pitchFamily="18" charset="0"/>
              </a:rPr>
              <a:t>1.	Tożsamość przedmiotowa zamówienia (usługi, dostawy, roboty budowlane tego samego rodzaju i o tym samym przeznaczeniu);</a:t>
            </a:r>
          </a:p>
          <a:p>
            <a:pPr marL="270510" indent="-270510" algn="just">
              <a:lnSpc>
                <a:spcPct val="107000"/>
              </a:lnSpc>
              <a:spcAft>
                <a:spcPts val="800"/>
              </a:spcAft>
            </a:pPr>
            <a:r>
              <a:rPr lang="pl-PL" dirty="0">
                <a:latin typeface="Calibri" panose="020F0502020204030204" pitchFamily="34" charset="0"/>
                <a:ea typeface="Calibri" panose="020F0502020204030204" pitchFamily="34" charset="0"/>
                <a:cs typeface="Times New Roman" panose="02020603050405020304" pitchFamily="18" charset="0"/>
              </a:rPr>
              <a:t>2.	Tożsamość czasowa zamówienia (możliwe udzielenie zamówienia w tym samym czasie);</a:t>
            </a:r>
          </a:p>
          <a:p>
            <a:pPr marL="270510" indent="-270510" algn="just">
              <a:lnSpc>
                <a:spcPct val="107000"/>
              </a:lnSpc>
              <a:spcAft>
                <a:spcPts val="800"/>
              </a:spcAft>
            </a:pPr>
            <a:r>
              <a:rPr lang="pl-PL" dirty="0">
                <a:latin typeface="Calibri" panose="020F0502020204030204" pitchFamily="34" charset="0"/>
                <a:ea typeface="Calibri" panose="020F0502020204030204" pitchFamily="34" charset="0"/>
                <a:cs typeface="Times New Roman" panose="02020603050405020304" pitchFamily="18" charset="0"/>
              </a:rPr>
              <a:t>3.	Tożsamość podmiotowa zamówienia (możliwość wykonania zamówienia przez jednego wykonawcę).</a:t>
            </a:r>
          </a:p>
          <a:p>
            <a:pPr algn="just">
              <a:lnSpc>
                <a:spcPct val="107000"/>
              </a:lnSpc>
              <a:spcAft>
                <a:spcPts val="800"/>
              </a:spcAft>
            </a:pPr>
            <a:r>
              <a:rPr lang="pl-PL" dirty="0">
                <a:latin typeface="Calibri" panose="020F0502020204030204" pitchFamily="34" charset="0"/>
                <a:ea typeface="Calibri" panose="020F0502020204030204" pitchFamily="34" charset="0"/>
                <a:cs typeface="Times New Roman" panose="02020603050405020304" pitchFamily="18" charset="0"/>
              </a:rPr>
              <a:t>Partner ma obowiązek odpowiedniego stosowania, tak samo jak Beneficjent, procedur udzielania zamówień, określonych w niniejszym rozdziale Podręcznika</a:t>
            </a:r>
            <a:r>
              <a:rPr lang="pl-PL"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pl-PL"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0181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a:bodyPr>
          <a:lstStyle/>
          <a:p>
            <a:r>
              <a:rPr lang="pl-PL" sz="1400" dirty="0" smtClean="0">
                <a:effectLst/>
                <a:latin typeface="Calibri" panose="020F0502020204030204" pitchFamily="34" charset="0"/>
                <a:ea typeface="Calibri" panose="020F0502020204030204" pitchFamily="34" charset="0"/>
                <a:cs typeface="Times New Roman" panose="02020603050405020304" pitchFamily="18" charset="0"/>
              </a:rPr>
              <a:t/>
            </a:r>
            <a:br>
              <a:rPr lang="pl-PL" sz="1400" dirty="0" smtClean="0">
                <a:effectLst/>
                <a:latin typeface="Calibri" panose="020F0502020204030204" pitchFamily="34" charset="0"/>
                <a:ea typeface="Calibri" panose="020F0502020204030204" pitchFamily="34" charset="0"/>
                <a:cs typeface="Times New Roman" panose="02020603050405020304" pitchFamily="18" charset="0"/>
              </a:rPr>
            </a:br>
            <a:endParaRPr lang="pl-PL" sz="1400" dirty="0"/>
          </a:p>
        </p:txBody>
      </p:sp>
      <p:sp>
        <p:nvSpPr>
          <p:cNvPr id="4" name="Symbol zastępczy zawartości 3"/>
          <p:cNvSpPr>
            <a:spLocks noGrp="1"/>
          </p:cNvSpPr>
          <p:nvPr>
            <p:ph idx="1"/>
          </p:nvPr>
        </p:nvSpPr>
        <p:spPr>
          <a:xfrm>
            <a:off x="838200" y="1536864"/>
            <a:ext cx="10515600" cy="4351338"/>
          </a:xfrm>
        </p:spPr>
        <p:txBody>
          <a:bodyPr/>
          <a:lstStyle/>
          <a:p>
            <a:pPr marL="0" indent="0" algn="ctr">
              <a:buNone/>
            </a:pPr>
            <a:r>
              <a:rPr lang="pl-PL" dirty="0" smtClean="0"/>
              <a:t>Udzielanie zamówień zgodnie z zasadą konkurencyjności</a:t>
            </a:r>
            <a:endParaRPr lang="pl-PL" dirty="0"/>
          </a:p>
        </p:txBody>
      </p:sp>
      <p:sp>
        <p:nvSpPr>
          <p:cNvPr id="8" name="Symbol zastępczy numeru slajdu 7"/>
          <p:cNvSpPr>
            <a:spLocks noGrp="1"/>
          </p:cNvSpPr>
          <p:nvPr>
            <p:ph type="sldNum" sz="quarter" idx="12"/>
          </p:nvPr>
        </p:nvSpPr>
        <p:spPr/>
        <p:txBody>
          <a:bodyPr/>
          <a:lstStyle/>
          <a:p>
            <a:fld id="{6237701D-9FDF-4E72-9E1B-010C53472997}" type="slidenum">
              <a:rPr lang="pl-PL" smtClean="0"/>
              <a:pPr/>
              <a:t>6</a:t>
            </a:fld>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val="3834278324"/>
              </p:ext>
            </p:extLst>
          </p:nvPr>
        </p:nvGraphicFramePr>
        <p:xfrm>
          <a:off x="2161905" y="2185481"/>
          <a:ext cx="7820295" cy="4170869"/>
        </p:xfrm>
        <a:graphic>
          <a:graphicData uri="http://schemas.openxmlformats.org/drawingml/2006/table">
            <a:tbl>
              <a:tblPr firstRow="1" bandRow="1">
                <a:tableStyleId>{5C22544A-7EE6-4342-B048-85BDC9FD1C3A}</a:tableStyleId>
              </a:tblPr>
              <a:tblGrid>
                <a:gridCol w="2845491"/>
                <a:gridCol w="2605651"/>
                <a:gridCol w="2369153"/>
              </a:tblGrid>
              <a:tr h="892504">
                <a:tc>
                  <a:txBody>
                    <a:bodyPr/>
                    <a:lstStyle/>
                    <a:p>
                      <a:pPr algn="ctr">
                        <a:lnSpc>
                          <a:spcPct val="107000"/>
                        </a:lnSpc>
                        <a:spcAft>
                          <a:spcPts val="600"/>
                        </a:spcAft>
                      </a:pPr>
                      <a:r>
                        <a:rPr lang="pl-PL" sz="1100" dirty="0">
                          <a:effectLst/>
                        </a:rPr>
                        <a:t>Wartość zamówienia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600"/>
                        </a:spcAft>
                      </a:pPr>
                      <a:r>
                        <a:rPr lang="pl-PL" sz="1100" dirty="0">
                          <a:effectLst/>
                        </a:rPr>
                        <a:t>Beneficjenci zobowiązani do stosowania ustawy PZP</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600"/>
                        </a:spcAft>
                      </a:pPr>
                      <a:r>
                        <a:rPr lang="pl-PL" sz="1100" dirty="0">
                          <a:effectLst/>
                        </a:rPr>
                        <a:t>Beneficjenci NIE zobowiązani do stosowania ustawy PZP</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r>
              <a:tr h="2163973">
                <a:tc>
                  <a:txBody>
                    <a:bodyPr/>
                    <a:lstStyle/>
                    <a:p>
                      <a:pPr algn="l">
                        <a:lnSpc>
                          <a:spcPct val="107000"/>
                        </a:lnSpc>
                        <a:spcAft>
                          <a:spcPts val="600"/>
                        </a:spcAft>
                      </a:pPr>
                      <a:r>
                        <a:rPr lang="pl-PL" sz="1100" dirty="0">
                          <a:effectLst/>
                        </a:rPr>
                        <a:t>Powyżej 20 000 PLN netto - do 30 000 EUR netto</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ct val="107000"/>
                        </a:lnSpc>
                        <a:spcAft>
                          <a:spcPts val="600"/>
                        </a:spcAft>
                      </a:pPr>
                      <a:r>
                        <a:rPr lang="pl-PL" sz="1100" dirty="0" smtClean="0">
                          <a:effectLst/>
                        </a:rPr>
                        <a:t>Wysyłają</a:t>
                      </a:r>
                      <a:r>
                        <a:rPr lang="pl-PL" sz="1100" baseline="0" dirty="0" smtClean="0">
                          <a:effectLst/>
                        </a:rPr>
                        <a:t> </a:t>
                      </a:r>
                      <a:r>
                        <a:rPr lang="pl-PL" sz="1100" dirty="0" smtClean="0">
                          <a:effectLst/>
                        </a:rPr>
                        <a:t>zapytania  ofertowe </a:t>
                      </a:r>
                      <a:r>
                        <a:rPr lang="pl-PL" sz="1100" dirty="0">
                          <a:effectLst/>
                        </a:rPr>
                        <a:t>do min. 3  </a:t>
                      </a:r>
                      <a:r>
                        <a:rPr lang="pl-PL" sz="1100" dirty="0" smtClean="0">
                          <a:effectLst/>
                        </a:rPr>
                        <a:t>wykonawców (2 oferty wymagane) i/lub umieszczają ogłoszenie na własnej </a:t>
                      </a:r>
                      <a:r>
                        <a:rPr lang="pl-PL" sz="1100" dirty="0">
                          <a:effectLst/>
                        </a:rPr>
                        <a:t>stronie </a:t>
                      </a:r>
                      <a:r>
                        <a:rPr lang="pl-PL" sz="1100" dirty="0" smtClean="0">
                          <a:effectLst/>
                        </a:rPr>
                        <a:t>internetowej (1 oferta wymagana)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ct val="107000"/>
                        </a:lnSpc>
                        <a:spcAft>
                          <a:spcPts val="600"/>
                        </a:spcAft>
                      </a:pPr>
                      <a:r>
                        <a:rPr lang="pl-PL" sz="1100" dirty="0" smtClean="0">
                          <a:effectLst/>
                        </a:rPr>
                        <a:t>Wysyłają zapytania  ofertowe do min. 3  wykonawców (2 oferty wymagane) i/lub umieszczają ogłoszenia na własnej</a:t>
                      </a:r>
                      <a:r>
                        <a:rPr lang="pl-PL" sz="1100" baseline="0" dirty="0" smtClean="0">
                          <a:effectLst/>
                        </a:rPr>
                        <a:t> </a:t>
                      </a:r>
                      <a:r>
                        <a:rPr lang="pl-PL" sz="1100" dirty="0" smtClean="0">
                          <a:effectLst/>
                        </a:rPr>
                        <a:t>stronie internetowej (1 oferta wymagana)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r>
              <a:tr h="1114392">
                <a:tc>
                  <a:txBody>
                    <a:bodyPr/>
                    <a:lstStyle/>
                    <a:p>
                      <a:pPr algn="l">
                        <a:lnSpc>
                          <a:spcPct val="107000"/>
                        </a:lnSpc>
                        <a:spcAft>
                          <a:spcPts val="600"/>
                        </a:spcAft>
                      </a:pPr>
                      <a:r>
                        <a:rPr lang="pl-PL" sz="1100" dirty="0">
                          <a:effectLst/>
                        </a:rPr>
                        <a:t>Od 30 000 EUR netto wzwyż</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ct val="107000"/>
                        </a:lnSpc>
                        <a:spcAft>
                          <a:spcPts val="600"/>
                        </a:spcAft>
                      </a:pPr>
                      <a:r>
                        <a:rPr lang="pl-PL" sz="1100" dirty="0" smtClean="0">
                          <a:effectLst/>
                        </a:rPr>
                        <a:t>Procedury PZP</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ct val="107000"/>
                        </a:lnSpc>
                        <a:spcAft>
                          <a:spcPts val="600"/>
                        </a:spcAft>
                      </a:pPr>
                      <a:r>
                        <a:rPr lang="pl-PL" sz="1100" dirty="0" smtClean="0">
                          <a:effectLst/>
                        </a:rPr>
                        <a:t>obligatoryjnie umieszczają ogłoszenie na własnej stronie internetowej</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610638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p:txBody>
          <a:bodyPr/>
          <a:lstStyle/>
          <a:p>
            <a:fld id="{6237701D-9FDF-4E72-9E1B-010C53472997}" type="slidenum">
              <a:rPr lang="pl-PL" smtClean="0"/>
              <a:pPr/>
              <a:t>7</a:t>
            </a:fld>
            <a:endParaRPr lang="pl-PL" dirty="0"/>
          </a:p>
        </p:txBody>
      </p:sp>
      <p:sp>
        <p:nvSpPr>
          <p:cNvPr id="3" name="Prostokąt 2"/>
          <p:cNvSpPr/>
          <p:nvPr/>
        </p:nvSpPr>
        <p:spPr>
          <a:xfrm>
            <a:off x="1056345" y="1546390"/>
            <a:ext cx="11594123" cy="2862322"/>
          </a:xfrm>
          <a:prstGeom prst="rect">
            <a:avLst/>
          </a:prstGeom>
        </p:spPr>
        <p:txBody>
          <a:bodyPr wrap="square">
            <a:spAutoFit/>
          </a:bodyPr>
          <a:lstStyle/>
          <a:p>
            <a:r>
              <a:rPr lang="pl-PL" dirty="0">
                <a:ea typeface="Calibri" panose="020F0502020204030204" pitchFamily="34" charset="0"/>
                <a:cs typeface="Times New Roman" panose="02020603050405020304" pitchFamily="18" charset="0"/>
              </a:rPr>
              <a:t>Ogłoszenie i zapytanie ofertowe powinno zawierać co </a:t>
            </a:r>
            <a:r>
              <a:rPr lang="pl-PL" dirty="0" smtClean="0">
                <a:ea typeface="Calibri" panose="020F0502020204030204" pitchFamily="34" charset="0"/>
                <a:cs typeface="Times New Roman" panose="02020603050405020304" pitchFamily="18" charset="0"/>
              </a:rPr>
              <a:t>najmniej:</a:t>
            </a:r>
          </a:p>
          <a:p>
            <a:pPr marL="342900" indent="-342900">
              <a:buAutoNum type="arabicParenR"/>
            </a:pPr>
            <a:r>
              <a:rPr lang="pl-PL" dirty="0" smtClean="0">
                <a:ea typeface="Calibri" panose="020F0502020204030204" pitchFamily="34" charset="0"/>
                <a:cs typeface="Times New Roman" panose="02020603050405020304" pitchFamily="18" charset="0"/>
              </a:rPr>
              <a:t>opis </a:t>
            </a:r>
            <a:r>
              <a:rPr lang="pl-PL" dirty="0">
                <a:ea typeface="Calibri" panose="020F0502020204030204" pitchFamily="34" charset="0"/>
                <a:cs typeface="Times New Roman" panose="02020603050405020304" pitchFamily="18" charset="0"/>
              </a:rPr>
              <a:t>przedmiotu zamówienia, </a:t>
            </a:r>
            <a:endParaRPr lang="pl-PL" dirty="0" smtClean="0">
              <a:ea typeface="Calibri" panose="020F0502020204030204" pitchFamily="34" charset="0"/>
              <a:cs typeface="Times New Roman" panose="02020603050405020304" pitchFamily="18" charset="0"/>
            </a:endParaRPr>
          </a:p>
          <a:p>
            <a:pPr marL="342900" indent="-342900">
              <a:buAutoNum type="arabicParenR"/>
            </a:pPr>
            <a:r>
              <a:rPr lang="pl-PL" dirty="0" smtClean="0">
                <a:ea typeface="Calibri" panose="020F0502020204030204" pitchFamily="34" charset="0"/>
                <a:cs typeface="Times New Roman" panose="02020603050405020304" pitchFamily="18" charset="0"/>
              </a:rPr>
              <a:t>warunki </a:t>
            </a:r>
            <a:r>
              <a:rPr lang="pl-PL" dirty="0">
                <a:ea typeface="Calibri" panose="020F0502020204030204" pitchFamily="34" charset="0"/>
                <a:cs typeface="Times New Roman" panose="02020603050405020304" pitchFamily="18" charset="0"/>
              </a:rPr>
              <a:t>udziału w postępowaniu</a:t>
            </a:r>
            <a:r>
              <a:rPr lang="pl-PL" dirty="0" smtClean="0">
                <a:ea typeface="Calibri" panose="020F0502020204030204" pitchFamily="34" charset="0"/>
                <a:cs typeface="Times New Roman" panose="02020603050405020304" pitchFamily="18" charset="0"/>
              </a:rPr>
              <a:t>,</a:t>
            </a:r>
          </a:p>
          <a:p>
            <a:pPr marL="342900" indent="-342900">
              <a:buAutoNum type="arabicParenR"/>
            </a:pPr>
            <a:r>
              <a:rPr lang="pl-PL" dirty="0" smtClean="0">
                <a:ea typeface="Calibri" panose="020F0502020204030204" pitchFamily="34" charset="0"/>
                <a:cs typeface="Times New Roman" panose="02020603050405020304" pitchFamily="18" charset="0"/>
              </a:rPr>
              <a:t>kryteria </a:t>
            </a:r>
            <a:r>
              <a:rPr lang="pl-PL" dirty="0">
                <a:ea typeface="Calibri" panose="020F0502020204030204" pitchFamily="34" charset="0"/>
                <a:cs typeface="Times New Roman" panose="02020603050405020304" pitchFamily="18" charset="0"/>
              </a:rPr>
              <a:t>oceny </a:t>
            </a:r>
            <a:r>
              <a:rPr lang="pl-PL" dirty="0" smtClean="0">
                <a:ea typeface="Calibri" panose="020F0502020204030204" pitchFamily="34" charset="0"/>
                <a:cs typeface="Times New Roman" panose="02020603050405020304" pitchFamily="18" charset="0"/>
              </a:rPr>
              <a:t>ofert (wraz z opisem, podaniem WAGI oraz opisem SPOSOBU oceny ofert),</a:t>
            </a:r>
          </a:p>
          <a:p>
            <a:pPr marL="342900" indent="-342900">
              <a:buAutoNum type="arabicParenR"/>
            </a:pPr>
            <a:r>
              <a:rPr lang="pl-PL" dirty="0" smtClean="0">
                <a:ea typeface="Calibri" panose="020F0502020204030204" pitchFamily="34" charset="0"/>
                <a:cs typeface="Times New Roman" panose="02020603050405020304" pitchFamily="18" charset="0"/>
              </a:rPr>
              <a:t>opis </a:t>
            </a:r>
            <a:r>
              <a:rPr lang="pl-PL" dirty="0">
                <a:ea typeface="Calibri" panose="020F0502020204030204" pitchFamily="34" charset="0"/>
                <a:cs typeface="Times New Roman" panose="02020603050405020304" pitchFamily="18" charset="0"/>
              </a:rPr>
              <a:t>sposobu wyboru </a:t>
            </a:r>
            <a:r>
              <a:rPr lang="pl-PL" dirty="0" smtClean="0">
                <a:ea typeface="Calibri" panose="020F0502020204030204" pitchFamily="34" charset="0"/>
                <a:cs typeface="Times New Roman" panose="02020603050405020304" pitchFamily="18" charset="0"/>
              </a:rPr>
              <a:t>oferty,</a:t>
            </a:r>
          </a:p>
          <a:p>
            <a:pPr marL="342900" indent="-342900">
              <a:buAutoNum type="arabicParenR"/>
            </a:pPr>
            <a:r>
              <a:rPr lang="pl-PL" dirty="0" smtClean="0">
                <a:ea typeface="Calibri" panose="020F0502020204030204" pitchFamily="34" charset="0"/>
                <a:cs typeface="Times New Roman" panose="02020603050405020304" pitchFamily="18" charset="0"/>
              </a:rPr>
              <a:t>termin </a:t>
            </a:r>
            <a:r>
              <a:rPr lang="pl-PL" dirty="0">
                <a:ea typeface="Calibri" panose="020F0502020204030204" pitchFamily="34" charset="0"/>
                <a:cs typeface="Times New Roman" panose="02020603050405020304" pitchFamily="18" charset="0"/>
              </a:rPr>
              <a:t>na złożenie </a:t>
            </a:r>
            <a:r>
              <a:rPr lang="pl-PL" dirty="0" smtClean="0">
                <a:ea typeface="Calibri" panose="020F0502020204030204" pitchFamily="34" charset="0"/>
                <a:cs typeface="Times New Roman" panose="02020603050405020304" pitchFamily="18" charset="0"/>
              </a:rPr>
              <a:t>oferty,</a:t>
            </a:r>
          </a:p>
          <a:p>
            <a:pPr marL="342900" indent="-342900">
              <a:buAutoNum type="arabicParenR"/>
            </a:pPr>
            <a:r>
              <a:rPr lang="pl-PL" dirty="0" smtClean="0">
                <a:ea typeface="Calibri" panose="020F0502020204030204" pitchFamily="34" charset="0"/>
                <a:cs typeface="Times New Roman" panose="02020603050405020304" pitchFamily="18" charset="0"/>
              </a:rPr>
              <a:t>opis </a:t>
            </a:r>
            <a:r>
              <a:rPr lang="pl-PL" dirty="0">
                <a:ea typeface="Calibri" panose="020F0502020204030204" pitchFamily="34" charset="0"/>
                <a:cs typeface="Times New Roman" panose="02020603050405020304" pitchFamily="18" charset="0"/>
              </a:rPr>
              <a:t>sposobu składania </a:t>
            </a:r>
            <a:r>
              <a:rPr lang="pl-PL" dirty="0" smtClean="0">
                <a:ea typeface="Calibri" panose="020F0502020204030204" pitchFamily="34" charset="0"/>
                <a:cs typeface="Times New Roman" panose="02020603050405020304" pitchFamily="18" charset="0"/>
              </a:rPr>
              <a:t>ofert</a:t>
            </a:r>
            <a:r>
              <a:rPr lang="pl-PL" dirty="0">
                <a:ea typeface="Calibri" panose="020F0502020204030204" pitchFamily="34" charset="0"/>
                <a:cs typeface="Times New Roman" panose="02020603050405020304" pitchFamily="18" charset="0"/>
              </a:rPr>
              <a:t>.</a:t>
            </a:r>
            <a:endParaRPr lang="pl-PL" dirty="0" smtClean="0">
              <a:ea typeface="Calibri" panose="020F0502020204030204" pitchFamily="34" charset="0"/>
              <a:cs typeface="Times New Roman" panose="02020603050405020304" pitchFamily="18" charset="0"/>
            </a:endParaRPr>
          </a:p>
          <a:p>
            <a:pPr marL="342900" indent="-342900">
              <a:buAutoNum type="arabicParenR"/>
            </a:pPr>
            <a:endParaRPr lang="pl-PL" dirty="0">
              <a:ea typeface="Calibri" panose="020F0502020204030204" pitchFamily="34" charset="0"/>
              <a:cs typeface="Times New Roman" panose="02020603050405020304" pitchFamily="18" charset="0"/>
            </a:endParaRPr>
          </a:p>
          <a:p>
            <a:pPr algn="just"/>
            <a:r>
              <a:rPr lang="pl-PL" dirty="0" smtClean="0">
                <a:ea typeface="Calibri" panose="020F0502020204030204" pitchFamily="34" charset="0"/>
                <a:cs typeface="Times New Roman" panose="02020603050405020304" pitchFamily="18" charset="0"/>
              </a:rPr>
              <a:t>Termin </a:t>
            </a:r>
            <a:r>
              <a:rPr lang="pl-PL" dirty="0">
                <a:ea typeface="Calibri" panose="020F0502020204030204" pitchFamily="34" charset="0"/>
                <a:cs typeface="Times New Roman" panose="02020603050405020304" pitchFamily="18" charset="0"/>
              </a:rPr>
              <a:t>na złożenie oferty wynosi nie mniej niż </a:t>
            </a:r>
            <a:r>
              <a:rPr lang="pl-PL" u="sng" dirty="0">
                <a:ea typeface="Calibri" panose="020F0502020204030204" pitchFamily="34" charset="0"/>
                <a:cs typeface="Times New Roman" panose="02020603050405020304" pitchFamily="18" charset="0"/>
              </a:rPr>
              <a:t>7 dni </a:t>
            </a:r>
            <a:r>
              <a:rPr lang="pl-PL" u="sng" dirty="0" smtClean="0">
                <a:ea typeface="Calibri" panose="020F0502020204030204" pitchFamily="34" charset="0"/>
                <a:cs typeface="Times New Roman" panose="02020603050405020304" pitchFamily="18" charset="0"/>
              </a:rPr>
              <a:t>kalendarzowych</a:t>
            </a:r>
            <a:r>
              <a:rPr lang="pl-PL" dirty="0" smtClean="0">
                <a:ea typeface="Calibri" panose="020F0502020204030204" pitchFamily="34" charset="0"/>
                <a:cs typeface="Times New Roman" panose="02020603050405020304" pitchFamily="18" charset="0"/>
              </a:rPr>
              <a:t> od </a:t>
            </a:r>
            <a:r>
              <a:rPr lang="pl-PL" dirty="0">
                <a:ea typeface="Calibri" panose="020F0502020204030204" pitchFamily="34" charset="0"/>
                <a:cs typeface="Times New Roman" panose="02020603050405020304" pitchFamily="18" charset="0"/>
              </a:rPr>
              <a:t>dnia umieszczenia ogłoszenia zawierającego zapytanie ofertowe na stronie internetowej lub przesłania zapytania ofertowego do potencjalnych </a:t>
            </a:r>
            <a:r>
              <a:rPr lang="pl-PL" dirty="0" smtClean="0">
                <a:ea typeface="Calibri" panose="020F0502020204030204" pitchFamily="34" charset="0"/>
                <a:cs typeface="Times New Roman" panose="02020603050405020304" pitchFamily="18" charset="0"/>
              </a:rPr>
              <a:t>wykonawców</a:t>
            </a:r>
            <a:r>
              <a:rPr lang="pl-PL" dirty="0" smtClean="0"/>
              <a:t>.</a:t>
            </a:r>
            <a:endParaRPr lang="pl-PL" dirty="0"/>
          </a:p>
        </p:txBody>
      </p:sp>
    </p:spTree>
    <p:extLst>
      <p:ext uri="{BB962C8B-B14F-4D97-AF65-F5344CB8AC3E}">
        <p14:creationId xmlns:p14="http://schemas.microsoft.com/office/powerpoint/2010/main" val="4152062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p:txBody>
          <a:bodyPr/>
          <a:lstStyle/>
          <a:p>
            <a:fld id="{6237701D-9FDF-4E72-9E1B-010C53472997}" type="slidenum">
              <a:rPr lang="pl-PL" smtClean="0"/>
              <a:pPr/>
              <a:t>8</a:t>
            </a:fld>
            <a:endParaRPr lang="pl-PL" dirty="0"/>
          </a:p>
        </p:txBody>
      </p:sp>
      <p:sp>
        <p:nvSpPr>
          <p:cNvPr id="3" name="Prostokąt 2"/>
          <p:cNvSpPr/>
          <p:nvPr/>
        </p:nvSpPr>
        <p:spPr>
          <a:xfrm>
            <a:off x="1719385" y="1801526"/>
            <a:ext cx="8456246" cy="3349378"/>
          </a:xfrm>
          <a:prstGeom prst="rect">
            <a:avLst/>
          </a:prstGeom>
        </p:spPr>
        <p:txBody>
          <a:bodyPr wrap="square">
            <a:spAutoFit/>
          </a:bodyPr>
          <a:lstStyle/>
          <a:p>
            <a:pPr algn="just">
              <a:lnSpc>
                <a:spcPct val="107000"/>
              </a:lnSpc>
              <a:spcAft>
                <a:spcPts val="800"/>
              </a:spcAft>
            </a:pPr>
            <a:r>
              <a:rPr lang="pl-PL" sz="2000" dirty="0" smtClean="0">
                <a:latin typeface="Calibri" panose="020F0502020204030204" pitchFamily="34" charset="0"/>
                <a:ea typeface="Calibri" panose="020F0502020204030204" pitchFamily="34" charset="0"/>
                <a:cs typeface="Times New Roman" panose="02020603050405020304" pitchFamily="18" charset="0"/>
              </a:rPr>
              <a:t>Beneficjent ma obowiązek dokonać wyboru najkorzystniejszej spośród złożonych ofert w oparciu o sposób i kryteria wyboru ofert ustalone w zapytaniu ofertowym.</a:t>
            </a:r>
          </a:p>
          <a:p>
            <a:pPr algn="just">
              <a:lnSpc>
                <a:spcPct val="107000"/>
              </a:lnSpc>
              <a:spcAft>
                <a:spcPts val="800"/>
              </a:spcAft>
            </a:pPr>
            <a:r>
              <a:rPr lang="pl-PL" sz="2000" dirty="0" smtClean="0">
                <a:latin typeface="Calibri" panose="020F0502020204030204" pitchFamily="34" charset="0"/>
                <a:ea typeface="Calibri" panose="020F0502020204030204" pitchFamily="34" charset="0"/>
                <a:cs typeface="Times New Roman" panose="02020603050405020304" pitchFamily="18" charset="0"/>
              </a:rPr>
              <a:t>Wybór oferty dokumentowany jest protokołem lub notatką. </a:t>
            </a:r>
          </a:p>
          <a:p>
            <a:pPr algn="just">
              <a:lnSpc>
                <a:spcPct val="107000"/>
              </a:lnSpc>
              <a:spcAft>
                <a:spcPts val="800"/>
              </a:spcAft>
            </a:pPr>
            <a:r>
              <a:rPr lang="pl-PL" sz="2000" dirty="0" smtClean="0">
                <a:latin typeface="Calibri" panose="020F0502020204030204" pitchFamily="34" charset="0"/>
                <a:ea typeface="Calibri" panose="020F0502020204030204" pitchFamily="34" charset="0"/>
                <a:cs typeface="Times New Roman" panose="02020603050405020304" pitchFamily="18" charset="0"/>
              </a:rPr>
              <a:t>Udzielenie zamówienia co do zasady przyjmuje formę umowy.</a:t>
            </a:r>
          </a:p>
          <a:p>
            <a:pPr algn="just">
              <a:lnSpc>
                <a:spcPct val="107000"/>
              </a:lnSpc>
              <a:spcAft>
                <a:spcPts val="800"/>
              </a:spcAft>
            </a:pPr>
            <a:r>
              <a:rPr lang="pl-PL" sz="2000" dirty="0" smtClean="0">
                <a:latin typeface="Calibri" panose="020F0502020204030204" pitchFamily="34" charset="0"/>
                <a:ea typeface="Calibri" panose="020F0502020204030204" pitchFamily="34" charset="0"/>
                <a:cs typeface="Times New Roman" panose="02020603050405020304" pitchFamily="18" charset="0"/>
              </a:rPr>
              <a:t>Dla udokumentowania udzielenia zamówienia w tym m.in zawarcia umowy z wykonawcą i protokołu konieczna jest forma pisemna; dla pozostałych czynności związanych z udzieleniem zamówienia dopuszczalna jest forma elektroniczna i faks.</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153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37701D-9FDF-4E72-9E1B-010C53472997}" type="slidenum">
              <a:rPr lang="pl-PL" smtClean="0"/>
              <a:pPr/>
              <a:t>9</a:t>
            </a:fld>
            <a:endParaRPr lang="pl-PL" dirty="0"/>
          </a:p>
        </p:txBody>
      </p:sp>
      <p:sp>
        <p:nvSpPr>
          <p:cNvPr id="3" name="Prostokąt 2"/>
          <p:cNvSpPr/>
          <p:nvPr/>
        </p:nvSpPr>
        <p:spPr>
          <a:xfrm>
            <a:off x="2133600" y="1529042"/>
            <a:ext cx="8542638" cy="4132157"/>
          </a:xfrm>
          <a:prstGeom prst="rect">
            <a:avLst/>
          </a:prstGeom>
        </p:spPr>
        <p:txBody>
          <a:bodyPr wrap="square">
            <a:spAutoFit/>
          </a:bodyPr>
          <a:lstStyle/>
          <a:p>
            <a:pPr algn="just">
              <a:lnSpc>
                <a:spcPct val="107000"/>
              </a:lnSpc>
              <a:spcAft>
                <a:spcPts val="800"/>
              </a:spcAft>
            </a:pPr>
            <a:r>
              <a:rPr lang="pl-PL" sz="2000" dirty="0">
                <a:latin typeface="Calibri" panose="020F0502020204030204" pitchFamily="34" charset="0"/>
                <a:ea typeface="Calibri" panose="020F0502020204030204" pitchFamily="34" charset="0"/>
                <a:cs typeface="Times New Roman" panose="02020603050405020304" pitchFamily="18" charset="0"/>
              </a:rPr>
              <a:t>Jeśli w wyniku </a:t>
            </a:r>
            <a:r>
              <a:rPr lang="pl-PL" sz="2000" b="1" dirty="0">
                <a:latin typeface="Calibri" panose="020F0502020204030204" pitchFamily="34" charset="0"/>
                <a:ea typeface="Calibri" panose="020F0502020204030204" pitchFamily="34" charset="0"/>
                <a:cs typeface="Times New Roman" panose="02020603050405020304" pitchFamily="18" charset="0"/>
              </a:rPr>
              <a:t>zamieszczenia ogłoszenia </a:t>
            </a:r>
            <a:r>
              <a:rPr lang="pl-PL" sz="2000" dirty="0">
                <a:latin typeface="Calibri" panose="020F0502020204030204" pitchFamily="34" charset="0"/>
                <a:ea typeface="Calibri" panose="020F0502020204030204" pitchFamily="34" charset="0"/>
                <a:cs typeface="Times New Roman" panose="02020603050405020304" pitchFamily="18" charset="0"/>
              </a:rPr>
              <a:t>Beneficjent otrzyma </a:t>
            </a:r>
            <a:r>
              <a:rPr lang="pl-PL" sz="2000" b="1" dirty="0">
                <a:latin typeface="Calibri" panose="020F0502020204030204" pitchFamily="34" charset="0"/>
                <a:ea typeface="Calibri" panose="020F0502020204030204" pitchFamily="34" charset="0"/>
                <a:cs typeface="Times New Roman" panose="02020603050405020304" pitchFamily="18" charset="0"/>
              </a:rPr>
              <a:t>jedną</a:t>
            </a:r>
            <a:r>
              <a:rPr lang="pl-PL" sz="2000" dirty="0">
                <a:latin typeface="Calibri" panose="020F0502020204030204" pitchFamily="34" charset="0"/>
                <a:ea typeface="Calibri" panose="020F0502020204030204" pitchFamily="34" charset="0"/>
                <a:cs typeface="Times New Roman" panose="02020603050405020304" pitchFamily="18" charset="0"/>
              </a:rPr>
              <a:t> ofertę, uznaje się, że zasada konkurencyjności została </a:t>
            </a:r>
            <a:r>
              <a:rPr lang="pl-PL" sz="2000" b="1" dirty="0">
                <a:latin typeface="Calibri" panose="020F0502020204030204" pitchFamily="34" charset="0"/>
                <a:ea typeface="Calibri" panose="020F0502020204030204" pitchFamily="34" charset="0"/>
                <a:cs typeface="Times New Roman" panose="02020603050405020304" pitchFamily="18" charset="0"/>
              </a:rPr>
              <a:t>spełniona</a:t>
            </a:r>
            <a:r>
              <a:rPr lang="pl-PL" sz="2000" dirty="0">
                <a:latin typeface="Calibri" panose="020F0502020204030204" pitchFamily="34" charset="0"/>
                <a:ea typeface="Calibri" panose="020F0502020204030204" pitchFamily="34" charset="0"/>
                <a:cs typeface="Times New Roman" panose="02020603050405020304" pitchFamily="18" charset="0"/>
              </a:rPr>
              <a:t>. W przypadku jeśli Beneficjent </a:t>
            </a:r>
            <a:r>
              <a:rPr lang="pl-PL" sz="2000" b="1" dirty="0">
                <a:latin typeface="Calibri" panose="020F0502020204030204" pitchFamily="34" charset="0"/>
                <a:ea typeface="Calibri" panose="020F0502020204030204" pitchFamily="34" charset="0"/>
                <a:cs typeface="Times New Roman" panose="02020603050405020304" pitchFamily="18" charset="0"/>
              </a:rPr>
              <a:t>nie zamieścił ogłoszenia</a:t>
            </a:r>
            <a:r>
              <a:rPr lang="pl-PL" sz="2000" dirty="0">
                <a:latin typeface="Calibri" panose="020F0502020204030204" pitchFamily="34" charset="0"/>
                <a:ea typeface="Calibri" panose="020F0502020204030204" pitchFamily="34" charset="0"/>
                <a:cs typeface="Times New Roman" panose="02020603050405020304" pitchFamily="18" charset="0"/>
              </a:rPr>
              <a:t>, lecz przesłał jedynie zapytania ofertowe do co najmniej </a:t>
            </a:r>
            <a:r>
              <a:rPr lang="pl-PL" sz="2000" b="1" dirty="0">
                <a:latin typeface="Calibri" panose="020F0502020204030204" pitchFamily="34" charset="0"/>
                <a:ea typeface="Calibri" panose="020F0502020204030204" pitchFamily="34" charset="0"/>
                <a:cs typeface="Times New Roman" panose="02020603050405020304" pitchFamily="18" charset="0"/>
              </a:rPr>
              <a:t>3 potencjalnych wykonawców</a:t>
            </a:r>
            <a:r>
              <a:rPr lang="pl-PL" sz="2000" dirty="0">
                <a:latin typeface="Calibri" panose="020F0502020204030204" pitchFamily="34" charset="0"/>
                <a:ea typeface="Calibri" panose="020F0502020204030204" pitchFamily="34" charset="0"/>
                <a:cs typeface="Times New Roman" panose="02020603050405020304" pitchFamily="18" charset="0"/>
              </a:rPr>
              <a:t>, zasadę konkurencyjności uznaje się za spełnioną, jeśli Beneficjent otrzyma </a:t>
            </a:r>
            <a:r>
              <a:rPr lang="pl-PL" sz="2000" b="1" dirty="0">
                <a:latin typeface="Calibri" panose="020F0502020204030204" pitchFamily="34" charset="0"/>
                <a:ea typeface="Calibri" panose="020F0502020204030204" pitchFamily="34" charset="0"/>
                <a:cs typeface="Times New Roman" panose="02020603050405020304" pitchFamily="18" charset="0"/>
              </a:rPr>
              <a:t>co najmniej dwie ważne</a:t>
            </a:r>
            <a:r>
              <a:rPr lang="pl-PL" sz="2000" dirty="0">
                <a:latin typeface="Calibri" panose="020F0502020204030204" pitchFamily="34" charset="0"/>
                <a:ea typeface="Calibri" panose="020F0502020204030204" pitchFamily="34" charset="0"/>
                <a:cs typeface="Times New Roman" panose="02020603050405020304" pitchFamily="18" charset="0"/>
              </a:rPr>
              <a:t> oferty.</a:t>
            </a:r>
          </a:p>
          <a:p>
            <a:pPr algn="just">
              <a:lnSpc>
                <a:spcPct val="107000"/>
              </a:lnSpc>
              <a:spcAft>
                <a:spcPts val="800"/>
              </a:spcAft>
            </a:pPr>
            <a:r>
              <a:rPr lang="pl-PL" sz="2000" dirty="0">
                <a:latin typeface="Calibri" panose="020F0502020204030204" pitchFamily="34" charset="0"/>
                <a:ea typeface="Calibri" panose="020F0502020204030204" pitchFamily="34" charset="0"/>
                <a:cs typeface="Times New Roman" panose="02020603050405020304" pitchFamily="18" charset="0"/>
              </a:rPr>
              <a:t>W przypadku wysłania zapytań ofertowych do co najmniej 3 potencjalnych wykonawców (gdy nie doszło dodatkowo do opublikowania ogłoszenia), i gdy Beneficjent nie otrzymał dwóch ważnych ofert, należy jeden raz powtórzyć procedurę wysłania zapytań ofertowych do trzech potencjalnych wykonawców (w tym do dwóch innych wykonawców niż ci którzy nie złożyli ofert). Jeżeli w wyniku powtórzenia procedury Beneficjent otrzyma </a:t>
            </a:r>
            <a:r>
              <a:rPr lang="pl-PL" sz="2000" b="1" dirty="0">
                <a:latin typeface="Calibri" panose="020F0502020204030204" pitchFamily="34" charset="0"/>
                <a:ea typeface="Calibri" panose="020F0502020204030204" pitchFamily="34" charset="0"/>
                <a:cs typeface="Times New Roman" panose="02020603050405020304" pitchFamily="18" charset="0"/>
              </a:rPr>
              <a:t>jedną</a:t>
            </a:r>
            <a:r>
              <a:rPr lang="pl-PL" sz="2000" dirty="0">
                <a:latin typeface="Calibri" panose="020F0502020204030204" pitchFamily="34" charset="0"/>
                <a:ea typeface="Calibri" panose="020F0502020204030204" pitchFamily="34" charset="0"/>
                <a:cs typeface="Times New Roman" panose="02020603050405020304" pitchFamily="18" charset="0"/>
              </a:rPr>
              <a:t> ofertę, uznaje się, że zasada konkurencyjności została spełniona.</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8944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ojekt niestandardowy">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691</TotalTime>
  <Words>1937</Words>
  <Application>Microsoft Office PowerPoint</Application>
  <PresentationFormat>Panoramiczny</PresentationFormat>
  <Paragraphs>155</Paragraphs>
  <Slides>24</Slides>
  <Notes>2</Notes>
  <HiddenSlides>0</HiddenSlides>
  <MMClips>0</MMClips>
  <ScaleCrop>false</ScaleCrop>
  <HeadingPairs>
    <vt:vector size="6" baseType="variant">
      <vt:variant>
        <vt:lpstr>Używane czcionki</vt:lpstr>
      </vt:variant>
      <vt:variant>
        <vt:i4>5</vt:i4>
      </vt:variant>
      <vt:variant>
        <vt:lpstr>Motyw</vt:lpstr>
      </vt:variant>
      <vt:variant>
        <vt:i4>3</vt:i4>
      </vt:variant>
      <vt:variant>
        <vt:lpstr>Tytuły slajdów</vt:lpstr>
      </vt:variant>
      <vt:variant>
        <vt:i4>24</vt:i4>
      </vt:variant>
    </vt:vector>
  </HeadingPairs>
  <TitlesOfParts>
    <vt:vector size="32" baseType="lpstr">
      <vt:lpstr>Arial</vt:lpstr>
      <vt:lpstr>Calibri</vt:lpstr>
      <vt:lpstr>Calibri Light</vt:lpstr>
      <vt:lpstr>Symbol</vt:lpstr>
      <vt:lpstr>Times New Roman</vt:lpstr>
      <vt:lpstr>Motyw pakietu Office</vt:lpstr>
      <vt:lpstr>Projekt niestandardowy</vt:lpstr>
      <vt:lpstr>1_Motyw pakietu Office</vt:lpstr>
      <vt:lpstr>Prezentacja programu PowerPoint</vt:lpstr>
      <vt:lpstr>Prezentacja programu PowerPoint</vt:lpstr>
      <vt:lpstr>W przypadku braku własnej strony internetowej Beneficjent umieszcza ogłoszenie na innej stronie internetowej albo w prasie ogólnopolskiej lub lokalnej.</vt:lpstr>
      <vt:lpstr>Prezentacja programu PowerPoint</vt:lpstr>
      <vt:lpstr>Prezentacja programu PowerPoint</vt:lpstr>
      <vt:lpstr>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   Udzielanie zamówień przez Beneficjentów zobowiązanych do stosowania ustawy PZP na mocy art. 3 ustawy PZP </vt:lpstr>
      <vt:lpstr>Prezentacja programu PowerPoint</vt:lpstr>
      <vt:lpstr>Prezentacja programu PowerPoint</vt:lpstr>
      <vt:lpstr>Prezentacja programu PowerPoint</vt:lpstr>
      <vt:lpstr>Prezentacja programu PowerPoint</vt:lpstr>
      <vt:lpstr> NIEPRAWIDŁOWOŚCI </vt:lpstr>
      <vt:lpstr>Prezentacja programu PowerPoint</vt:lpstr>
      <vt:lpstr>Prezentacja programu PowerPoint</vt:lpstr>
      <vt:lpstr>Prezentacja programu PowerPoint</vt:lpstr>
      <vt:lpstr>Prezentacja programu PowerPoint</vt:lpstr>
      <vt:lpstr> Przykładowe rodzaje nieprawidłowości podczas udzielania zamówień publicznych</vt:lpstr>
      <vt:lpstr>Dobre praktyki w zakresie udzielania zamówień publicznych: 1) Rekomendacji Prezesa UZP dotyczących udzielania zamówień publicznych na dostawę zestawów komputerowych z 10.01.2012 r. 2) Rekomendacje Prezesa UZP dotyczących udzielania zamówień publicznych na dostawę systemy informatyczne z 2009 r.  3) Kontrole prowadzone przez Prezesa UZP https://www.uzp.gov.pl/baza-wiedzy/kontrole-prowadzone-przez-uzp  (zwłaszcza kontrole prowadzone po 28.07.2016 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Jakub Kowalczyk</dc:creator>
  <cp:lastModifiedBy>Katarzyna Staniaszek</cp:lastModifiedBy>
  <cp:revision>100</cp:revision>
  <dcterms:created xsi:type="dcterms:W3CDTF">2017-05-30T08:43:19Z</dcterms:created>
  <dcterms:modified xsi:type="dcterms:W3CDTF">2017-09-12T09:42:33Z</dcterms:modified>
</cp:coreProperties>
</file>