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1"/>
  </p:notesMasterIdLst>
  <p:handoutMasterIdLst>
    <p:handoutMasterId r:id="rId32"/>
  </p:handoutMasterIdLst>
  <p:sldIdLst>
    <p:sldId id="332" r:id="rId3"/>
    <p:sldId id="262" r:id="rId4"/>
    <p:sldId id="263" r:id="rId5"/>
    <p:sldId id="264" r:id="rId6"/>
    <p:sldId id="300" r:id="rId7"/>
    <p:sldId id="330" r:id="rId8"/>
    <p:sldId id="307" r:id="rId9"/>
    <p:sldId id="265" r:id="rId10"/>
    <p:sldId id="259" r:id="rId11"/>
    <p:sldId id="286" r:id="rId12"/>
    <p:sldId id="267" r:id="rId13"/>
    <p:sldId id="289" r:id="rId14"/>
    <p:sldId id="302" r:id="rId15"/>
    <p:sldId id="291" r:id="rId16"/>
    <p:sldId id="306" r:id="rId17"/>
    <p:sldId id="292" r:id="rId18"/>
    <p:sldId id="301" r:id="rId19"/>
    <p:sldId id="278" r:id="rId20"/>
    <p:sldId id="308" r:id="rId21"/>
    <p:sldId id="336" r:id="rId22"/>
    <p:sldId id="314" r:id="rId23"/>
    <p:sldId id="311" r:id="rId24"/>
    <p:sldId id="325" r:id="rId25"/>
    <p:sldId id="333" r:id="rId26"/>
    <p:sldId id="323" r:id="rId27"/>
    <p:sldId id="322" r:id="rId28"/>
    <p:sldId id="316" r:id="rId29"/>
    <p:sldId id="261" r:id="rId30"/>
  </p:sldIdLst>
  <p:sldSz cx="12192000" cy="6858000"/>
  <p:notesSz cx="6805613" cy="99441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60BD"/>
    <a:srgbClr val="D8E4F4"/>
    <a:srgbClr val="003399"/>
    <a:srgbClr val="226DC9"/>
    <a:srgbClr val="0651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707" autoAdjust="0"/>
  </p:normalViewPr>
  <p:slideViewPr>
    <p:cSldViewPr snapToGrid="0">
      <p:cViewPr varScale="1">
        <p:scale>
          <a:sx n="116" d="100"/>
          <a:sy n="116" d="100"/>
        </p:scale>
        <p:origin x="40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9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4939" y="1"/>
            <a:ext cx="2949099" cy="4989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72276-094D-4D05-9869-3E40EFCBBAFC}" type="datetimeFigureOut">
              <a:rPr lang="pl-PL" smtClean="0"/>
              <a:t>2019-04-23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21E64-935E-4B91-AC65-9B8EB62CDC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6541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9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4939" y="1"/>
            <a:ext cx="2949099" cy="4989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7C1D7-3E67-43DE-9FA2-43E9DBEEF698}" type="datetimeFigureOut">
              <a:rPr lang="pl-PL" smtClean="0"/>
              <a:t>2019-04-23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3D8E8-6A96-4867-B440-16F7C26183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6784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419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8537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8674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0332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28702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0107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41920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15980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06781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896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4884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3710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92041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18749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17154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6252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44944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9250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72172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7660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6338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326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41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0845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8391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9754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67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46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976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4"/>
            <a:ext cx="4079040" cy="2336863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0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2"/>
          <p:cNvSpPr/>
          <p:nvPr userDrawn="1"/>
        </p:nvSpPr>
        <p:spPr>
          <a:xfrm>
            <a:off x="-4763" y="0"/>
            <a:ext cx="3362326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9" name="Prostokąt 12"/>
          <p:cNvSpPr/>
          <p:nvPr userDrawn="1"/>
        </p:nvSpPr>
        <p:spPr>
          <a:xfrm flipV="1">
            <a:off x="-514" y="6208855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1" name="Prostokąt 12"/>
          <p:cNvSpPr/>
          <p:nvPr userDrawn="1"/>
        </p:nvSpPr>
        <p:spPr>
          <a:xfrm flipV="1">
            <a:off x="-4763" y="6530391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5640852"/>
            <a:ext cx="3541687" cy="65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63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3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2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5" y="6768095"/>
            <a:ext cx="3362326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29" y="252761"/>
            <a:ext cx="1985708" cy="36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6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ytułu 1"/>
          <p:cNvSpPr txBox="1">
            <a:spLocks/>
          </p:cNvSpPr>
          <p:nvPr/>
        </p:nvSpPr>
        <p:spPr>
          <a:xfrm>
            <a:off x="376472" y="2541954"/>
            <a:ext cx="11421828" cy="237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small" baseline="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pl-PL" sz="4400" dirty="0" smtClean="0">
                <a:solidFill>
                  <a:srgbClr val="1560BD"/>
                </a:solidFill>
              </a:rPr>
              <a:t>BUDŻET I KOSZTY PROJEKTU</a:t>
            </a:r>
            <a:endParaRPr lang="pl-PL" sz="4400" dirty="0">
              <a:solidFill>
                <a:srgbClr val="1560BD"/>
              </a:solidFill>
            </a:endParaRPr>
          </a:p>
        </p:txBody>
      </p:sp>
      <p:sp>
        <p:nvSpPr>
          <p:cNvPr id="8" name="Symbol zastępczy tytułu 1"/>
          <p:cNvSpPr txBox="1">
            <a:spLocks/>
          </p:cNvSpPr>
          <p:nvPr/>
        </p:nvSpPr>
        <p:spPr>
          <a:xfrm>
            <a:off x="-103001" y="5316214"/>
            <a:ext cx="4277008" cy="461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dirty="0" smtClean="0">
                <a:solidFill>
                  <a:schemeClr val="bg1"/>
                </a:solidFill>
                <a:latin typeface="+mn-lt"/>
              </a:rPr>
              <a:t>Warszawa, 25 kwietnia 2019 r.</a:t>
            </a:r>
            <a:endParaRPr lang="pl-PL" sz="1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695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89000" y="1450887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Koszty bezpośrednie: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88999" y="2364947"/>
            <a:ext cx="100714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 smtClean="0"/>
              <a:t>koszty </a:t>
            </a:r>
            <a:r>
              <a:rPr lang="pl-PL" sz="2000" dirty="0"/>
              <a:t>transportu, podróży i </a:t>
            </a:r>
            <a:r>
              <a:rPr lang="pl-PL" sz="2000" dirty="0" smtClean="0"/>
              <a:t>utrzymania – </a:t>
            </a:r>
            <a:r>
              <a:rPr lang="pl-PL" sz="2000" dirty="0" smtClean="0">
                <a:solidFill>
                  <a:srgbClr val="1560BD"/>
                </a:solidFill>
              </a:rPr>
              <a:t>kategoria A;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sprzęt</a:t>
            </a:r>
            <a:r>
              <a:rPr lang="pl-PL" sz="2000" dirty="0"/>
              <a:t>, oprogramowanie i </a:t>
            </a:r>
            <a:r>
              <a:rPr lang="pl-PL" sz="2000" dirty="0" smtClean="0"/>
              <a:t>wyposażenie – </a:t>
            </a:r>
            <a:r>
              <a:rPr lang="pl-PL" sz="2000" dirty="0" smtClean="0">
                <a:solidFill>
                  <a:srgbClr val="1560BD"/>
                </a:solidFill>
              </a:rPr>
              <a:t>kategoria B;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nieruchomości </a:t>
            </a:r>
            <a:r>
              <a:rPr lang="pl-PL" sz="2000" dirty="0"/>
              <a:t>(zakup, budowa, remont, najem, usługi ogólne</a:t>
            </a:r>
            <a:r>
              <a:rPr lang="pl-PL" sz="2000" dirty="0" smtClean="0"/>
              <a:t>) – </a:t>
            </a:r>
            <a:r>
              <a:rPr lang="pl-PL" sz="2000" dirty="0" smtClean="0">
                <a:solidFill>
                  <a:srgbClr val="1560BD"/>
                </a:solidFill>
              </a:rPr>
              <a:t>kategoria C;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informacje</a:t>
            </a:r>
            <a:r>
              <a:rPr lang="pl-PL" sz="2000" dirty="0"/>
              <a:t>, publikacje i </a:t>
            </a:r>
            <a:r>
              <a:rPr lang="pl-PL" sz="2000" dirty="0" smtClean="0"/>
              <a:t>promocja – </a:t>
            </a:r>
            <a:r>
              <a:rPr lang="pl-PL" sz="2000" dirty="0" smtClean="0">
                <a:solidFill>
                  <a:srgbClr val="1560BD"/>
                </a:solidFill>
              </a:rPr>
              <a:t>kategoria D;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inne </a:t>
            </a:r>
            <a:r>
              <a:rPr lang="pl-PL" sz="2000" dirty="0"/>
              <a:t>koszy </a:t>
            </a:r>
            <a:r>
              <a:rPr lang="pl-PL" sz="2000" dirty="0" smtClean="0"/>
              <a:t>bezpośrednie</a:t>
            </a:r>
            <a:r>
              <a:rPr lang="pl-PL" sz="2000" dirty="0"/>
              <a:t> </a:t>
            </a:r>
            <a:r>
              <a:rPr lang="pl-PL" sz="2000" dirty="0" smtClean="0"/>
              <a:t>– </a:t>
            </a:r>
            <a:r>
              <a:rPr lang="pl-PL" sz="2000" dirty="0" smtClean="0">
                <a:solidFill>
                  <a:srgbClr val="1560BD"/>
                </a:solidFill>
              </a:rPr>
              <a:t>kategoria E.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dirty="0"/>
          </a:p>
          <a:p>
            <a:r>
              <a:rPr lang="pl-PL" dirty="0" smtClean="0">
                <a:solidFill>
                  <a:srgbClr val="1560BD"/>
                </a:solidFill>
              </a:rPr>
              <a:t>Podział kosztów bezpośrednich na kategorie zgodnie z budżetem projektu.</a:t>
            </a:r>
          </a:p>
        </p:txBody>
      </p:sp>
      <p:sp>
        <p:nvSpPr>
          <p:cNvPr id="12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10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63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89000" y="2109310"/>
            <a:ext cx="97130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/>
              <a:t>k</a:t>
            </a:r>
            <a:r>
              <a:rPr lang="pl-PL" sz="2000" dirty="0" smtClean="0"/>
              <a:t>oszty </a:t>
            </a:r>
            <a:r>
              <a:rPr lang="pl-PL" sz="2000" dirty="0"/>
              <a:t>pośrednie poniesione przez Beneficjenta mogą zostać uznane za kwalifikowalne do ściśle określonej </a:t>
            </a:r>
            <a:r>
              <a:rPr lang="pl-PL" sz="2000" dirty="0">
                <a:solidFill>
                  <a:srgbClr val="1560BD"/>
                </a:solidFill>
              </a:rPr>
              <a:t>maksymalnej wysokości 7% kwalifikowanych kosztów bezpośrednich </a:t>
            </a:r>
            <a:r>
              <a:rPr lang="pl-PL" sz="2000" dirty="0" smtClean="0">
                <a:solidFill>
                  <a:srgbClr val="1560BD"/>
                </a:solidFill>
              </a:rPr>
              <a:t>projektu.</a:t>
            </a:r>
            <a:r>
              <a:rPr lang="pl-PL" sz="2000" dirty="0" smtClean="0"/>
              <a:t> </a:t>
            </a:r>
          </a:p>
          <a:p>
            <a:pPr eaLnBrk="0" fontAlgn="base" hangingPunct="0"/>
            <a:endParaRPr lang="pl-PL" sz="2000" b="1" dirty="0"/>
          </a:p>
          <a:p>
            <a:pPr eaLnBrk="0" fontAlgn="base" hangingPunct="0"/>
            <a:r>
              <a:rPr lang="pl-PL" sz="2000" dirty="0" smtClean="0">
                <a:solidFill>
                  <a:srgbClr val="1560BD"/>
                </a:solidFill>
              </a:rPr>
              <a:t>Muszą jednak spełniać następujące warunki:</a:t>
            </a:r>
          </a:p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 smtClean="0"/>
              <a:t>limit </a:t>
            </a:r>
            <a:r>
              <a:rPr lang="pl-PL" sz="2000" dirty="0"/>
              <a:t>kosztów pośrednich został zaplanowany w budżecie </a:t>
            </a:r>
            <a:r>
              <a:rPr lang="pl-PL" sz="2000" dirty="0" smtClean="0"/>
              <a:t>projektu;</a:t>
            </a:r>
          </a:p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 smtClean="0"/>
              <a:t>koszty </a:t>
            </a:r>
            <a:r>
              <a:rPr lang="pl-PL" sz="2000" dirty="0"/>
              <a:t>pośrednie nie obejmują wydatków zaplanowanych w innych kategoriach </a:t>
            </a:r>
            <a:r>
              <a:rPr lang="pl-PL" sz="2000" dirty="0" smtClean="0"/>
              <a:t>budżetu;</a:t>
            </a:r>
          </a:p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/>
              <a:t>s</a:t>
            </a:r>
            <a:r>
              <a:rPr lang="pl-PL" sz="2000" dirty="0" smtClean="0"/>
              <a:t>tanowią odrębną kategorię w budżecie projektu </a:t>
            </a:r>
            <a:r>
              <a:rPr lang="pl-PL" sz="2000" dirty="0"/>
              <a:t>– </a:t>
            </a:r>
            <a:r>
              <a:rPr lang="pl-PL" sz="2000" dirty="0">
                <a:solidFill>
                  <a:srgbClr val="1560BD"/>
                </a:solidFill>
              </a:rPr>
              <a:t>kategoria </a:t>
            </a:r>
            <a:r>
              <a:rPr lang="pl-PL" sz="2000" dirty="0" smtClean="0">
                <a:solidFill>
                  <a:srgbClr val="1560BD"/>
                </a:solidFill>
              </a:rPr>
              <a:t>F;</a:t>
            </a:r>
            <a:endParaRPr lang="pl-PL" sz="2000" dirty="0" smtClean="0"/>
          </a:p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 smtClean="0"/>
              <a:t>ujmowane </a:t>
            </a:r>
            <a:r>
              <a:rPr lang="pl-PL" sz="2000" dirty="0"/>
              <a:t>jako pośrednie nie zostały sfinansowane z innego </a:t>
            </a:r>
            <a:r>
              <a:rPr lang="pl-PL" sz="2000" dirty="0" smtClean="0"/>
              <a:t>źródła;</a:t>
            </a:r>
          </a:p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/>
              <a:t>z</a:t>
            </a:r>
            <a:r>
              <a:rPr lang="pl-PL" sz="2000" dirty="0" smtClean="0"/>
              <a:t>ostały wstępnie zaakceptowane przez COPE MSWiA/DFE MSWiA na etapie oceny wniosku. </a:t>
            </a:r>
          </a:p>
          <a:p>
            <a:pPr eaLnBrk="0" fontAlgn="base" hangingPunct="0"/>
            <a:endParaRPr lang="pl-PL" sz="1400" dirty="0" smtClean="0">
              <a:solidFill>
                <a:srgbClr val="1560BD"/>
              </a:solidFill>
            </a:endParaRPr>
          </a:p>
          <a:p>
            <a:pPr eaLnBrk="0" fontAlgn="base" hangingPunct="0"/>
            <a:r>
              <a:rPr lang="pl-PL" dirty="0" smtClean="0">
                <a:solidFill>
                  <a:srgbClr val="1560BD"/>
                </a:solidFill>
              </a:rPr>
              <a:t>Beneficjent </a:t>
            </a:r>
            <a:r>
              <a:rPr lang="pl-PL" dirty="0">
                <a:solidFill>
                  <a:srgbClr val="1560BD"/>
                </a:solidFill>
              </a:rPr>
              <a:t>nie otrzymuje innych środków unijnych na pokrycie raportowanych kosztów </a:t>
            </a:r>
            <a:r>
              <a:rPr lang="pl-PL" dirty="0" smtClean="0">
                <a:solidFill>
                  <a:srgbClr val="1560BD"/>
                </a:solidFill>
              </a:rPr>
              <a:t>pośrednich.</a:t>
            </a:r>
            <a:endParaRPr lang="pl-PL" dirty="0">
              <a:solidFill>
                <a:srgbClr val="1560BD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38534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Koszty pośrednie: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13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11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29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89000" y="2352592"/>
            <a:ext cx="971309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/>
            <a:r>
              <a:rPr lang="pl-PL" sz="2000" dirty="0" smtClean="0">
                <a:solidFill>
                  <a:srgbClr val="1560BD"/>
                </a:solidFill>
              </a:rPr>
              <a:t>Czy Beneficjent musi rozliczać koszty pośrednie w projekcie?</a:t>
            </a:r>
          </a:p>
          <a:p>
            <a:pPr eaLnBrk="0" fontAlgn="base" hangingPunct="0"/>
            <a:r>
              <a:rPr lang="pl-PL" sz="2000" dirty="0" smtClean="0"/>
              <a:t>Każdemu Beneficjentowi przysługują koszty pośrednie od poniesionych i rozliczonych kosztów bezpośrednich w projekcie, które zostały zatwierdzone. </a:t>
            </a:r>
          </a:p>
          <a:p>
            <a:pPr eaLnBrk="0" fontAlgn="base" hangingPunct="0"/>
            <a:r>
              <a:rPr lang="pl-PL" sz="2000" b="1" u="sng" dirty="0" smtClean="0"/>
              <a:t>Jedyną metodą rozliczania kosztów pośrednich jest ryczałt.</a:t>
            </a:r>
            <a:r>
              <a:rPr lang="pl-PL" sz="2000" u="sng" dirty="0" smtClean="0"/>
              <a:t> </a:t>
            </a:r>
          </a:p>
          <a:p>
            <a:pPr eaLnBrk="0" fontAlgn="base" hangingPunct="0"/>
            <a:endParaRPr lang="pl-PL" sz="2000" dirty="0"/>
          </a:p>
          <a:p>
            <a:pPr eaLnBrk="0" fontAlgn="base" hangingPunct="0"/>
            <a:r>
              <a:rPr lang="pl-PL" sz="2000" dirty="0" smtClean="0"/>
              <a:t>Jeśli Beneficjent nie chce rozliczać kosztów pośrednich w projekcie, nie ma takiego obowiązku. Wówczas w kategorii F budżetu projektu nie wykazuje żadnej wartości, tym samym deklarując, że nie będzie rozliczał podczas realizacji projektu kosztów pośrednich.</a:t>
            </a:r>
          </a:p>
          <a:p>
            <a:pPr eaLnBrk="0" fontAlgn="base" hangingPunct="0"/>
            <a:endParaRPr lang="pl-PL" dirty="0"/>
          </a:p>
          <a:p>
            <a:pPr eaLnBrk="0" fontAlgn="base" hangingPunct="0"/>
            <a:r>
              <a:rPr lang="pl-PL" dirty="0">
                <a:solidFill>
                  <a:srgbClr val="1560BD"/>
                </a:solidFill>
              </a:rPr>
              <a:t>Koszty pośrednie </a:t>
            </a:r>
            <a:r>
              <a:rPr lang="pl-PL" b="1" u="sng" dirty="0">
                <a:solidFill>
                  <a:srgbClr val="1560BD"/>
                </a:solidFill>
              </a:rPr>
              <a:t>nie mogą </a:t>
            </a:r>
            <a:r>
              <a:rPr lang="pl-PL" dirty="0">
                <a:solidFill>
                  <a:srgbClr val="1560BD"/>
                </a:solidFill>
              </a:rPr>
              <a:t>być traktowane jako rezerwa w projekcie</a:t>
            </a:r>
            <a:r>
              <a:rPr lang="pl-PL" dirty="0" smtClean="0">
                <a:solidFill>
                  <a:srgbClr val="1560BD"/>
                </a:solidFill>
              </a:rPr>
              <a:t>.</a:t>
            </a:r>
            <a:endParaRPr lang="pl-PL" dirty="0">
              <a:solidFill>
                <a:srgbClr val="1560BD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50887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Koszty pośrednie – najważniejsze pytania!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13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12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71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89000" y="2352592"/>
            <a:ext cx="989845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/>
            <a:r>
              <a:rPr lang="pl-PL" sz="2000" dirty="0" smtClean="0">
                <a:solidFill>
                  <a:srgbClr val="1560BD"/>
                </a:solidFill>
              </a:rPr>
              <a:t>W jakiej wysokości kwalifikowalne są koszty pośrednie?</a:t>
            </a:r>
          </a:p>
          <a:p>
            <a:pPr eaLnBrk="0" fontAlgn="base" hangingPunct="0"/>
            <a:r>
              <a:rPr lang="pl-PL" sz="2000" dirty="0" smtClean="0"/>
              <a:t>Wysokość procentowej stawki ryczałtowej kosztów pośrednich jest ściśle określona </a:t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i="1" dirty="0" smtClean="0"/>
              <a:t>Podręczniku dla Beneficjenta </a:t>
            </a:r>
            <a:r>
              <a:rPr lang="pl-PL" sz="2000" dirty="0" smtClean="0"/>
              <a:t>i wynosi </a:t>
            </a:r>
            <a:r>
              <a:rPr lang="pl-PL" sz="2000" b="1" u="sng" dirty="0" smtClean="0"/>
              <a:t>maksymalnie 7% wartości kosztów bezpośrednich.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trakcie realizacji projektu kwota kosztów pośrednich jest wyliczana względem poniesionych, rozliczonych i zatwierdzonych (poświadczonych) kosztów bezpośrednich.</a:t>
            </a:r>
          </a:p>
          <a:p>
            <a:pPr eaLnBrk="0" fontAlgn="base" hangingPunct="0"/>
            <a:endParaRPr lang="pl-PL" dirty="0"/>
          </a:p>
          <a:p>
            <a:pPr eaLnBrk="0" fontAlgn="base" hangingPunct="0"/>
            <a:r>
              <a:rPr lang="pl-PL" dirty="0">
                <a:solidFill>
                  <a:srgbClr val="1560BD"/>
                </a:solidFill>
              </a:rPr>
              <a:t>Wysokość kosztów bezpośrednich stanowi podstawę do wyliczenia kosztów </a:t>
            </a:r>
            <a:r>
              <a:rPr lang="pl-PL" dirty="0" smtClean="0">
                <a:solidFill>
                  <a:srgbClr val="1560BD"/>
                </a:solidFill>
              </a:rPr>
              <a:t>pośrednich. Ryczałtowe rozliczanie kosztów </a:t>
            </a:r>
            <a:r>
              <a:rPr lang="pl-PL" dirty="0">
                <a:solidFill>
                  <a:srgbClr val="1560BD"/>
                </a:solidFill>
              </a:rPr>
              <a:t>pośrednich jest </a:t>
            </a:r>
            <a:r>
              <a:rPr lang="pl-PL" dirty="0" smtClean="0">
                <a:solidFill>
                  <a:srgbClr val="1560BD"/>
                </a:solidFill>
              </a:rPr>
              <a:t>obligatoryjne, OD nie przewiduje </a:t>
            </a:r>
            <a:r>
              <a:rPr lang="pl-PL" dirty="0">
                <a:solidFill>
                  <a:srgbClr val="1560BD"/>
                </a:solidFill>
              </a:rPr>
              <a:t>innego sposobu rozliczania kosztów pośrednich </a:t>
            </a:r>
            <a:r>
              <a:rPr lang="pl-PL" dirty="0" smtClean="0">
                <a:solidFill>
                  <a:srgbClr val="1560BD"/>
                </a:solidFill>
              </a:rPr>
              <a:t>w </a:t>
            </a:r>
            <a:r>
              <a:rPr lang="pl-PL" dirty="0">
                <a:solidFill>
                  <a:srgbClr val="1560BD"/>
                </a:solidFill>
              </a:rPr>
              <a:t>projekcie. </a:t>
            </a:r>
            <a:r>
              <a:rPr lang="pl-PL" dirty="0" smtClean="0">
                <a:solidFill>
                  <a:srgbClr val="1560BD"/>
                </a:solidFill>
              </a:rPr>
              <a:t> </a:t>
            </a:r>
          </a:p>
          <a:p>
            <a:pPr eaLnBrk="0" fontAlgn="base" hangingPunct="0"/>
            <a:endParaRPr lang="pl-PL" dirty="0">
              <a:solidFill>
                <a:srgbClr val="1560BD"/>
              </a:solidFill>
            </a:endParaRPr>
          </a:p>
          <a:p>
            <a:pPr eaLnBrk="0" fontAlgn="base" hangingPunct="0"/>
            <a:r>
              <a:rPr lang="pl-PL" dirty="0">
                <a:solidFill>
                  <a:srgbClr val="1560BD"/>
                </a:solidFill>
              </a:rPr>
              <a:t>Na wysokość rozliczonych ostatecznie kosztów pośrednich mają wpływ nie tylko </a:t>
            </a:r>
            <a:r>
              <a:rPr lang="pl-PL" dirty="0" smtClean="0">
                <a:solidFill>
                  <a:srgbClr val="1560BD"/>
                </a:solidFill>
              </a:rPr>
              <a:t>zatwierdzone we Wniosku o dofinansowanie koszty </a:t>
            </a:r>
            <a:r>
              <a:rPr lang="pl-PL" dirty="0">
                <a:solidFill>
                  <a:srgbClr val="1560BD"/>
                </a:solidFill>
              </a:rPr>
              <a:t>bezpośrednie projektu, ale </a:t>
            </a:r>
            <a:r>
              <a:rPr lang="pl-PL" dirty="0" smtClean="0">
                <a:solidFill>
                  <a:srgbClr val="1560BD"/>
                </a:solidFill>
              </a:rPr>
              <a:t>też ich ewentualne </a:t>
            </a:r>
            <a:r>
              <a:rPr lang="pl-PL" dirty="0">
                <a:solidFill>
                  <a:srgbClr val="1560BD"/>
                </a:solidFill>
              </a:rPr>
              <a:t>pomniejszenia, jak np. korekty finansowe dotyczące zamówień </a:t>
            </a:r>
            <a:r>
              <a:rPr lang="pl-PL" dirty="0" smtClean="0">
                <a:solidFill>
                  <a:srgbClr val="1560BD"/>
                </a:solidFill>
              </a:rPr>
              <a:t>publicznych</a:t>
            </a:r>
            <a:r>
              <a:rPr lang="pl-PL" dirty="0">
                <a:solidFill>
                  <a:srgbClr val="1560BD"/>
                </a:solidFill>
              </a:rPr>
              <a:t>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50887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Koszty pośrednie – najważniejsze pytania!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13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13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89000" y="2364949"/>
            <a:ext cx="971309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/>
            <a:r>
              <a:rPr lang="pl-PL" sz="2000" dirty="0" smtClean="0">
                <a:solidFill>
                  <a:srgbClr val="1560BD"/>
                </a:solidFill>
              </a:rPr>
              <a:t>Czy rozliczenie kosztów pośrednich podlega kontroli COPE MSWiA?</a:t>
            </a:r>
          </a:p>
          <a:p>
            <a:pPr eaLnBrk="0" fontAlgn="base" hangingPunct="0"/>
            <a:r>
              <a:rPr lang="pl-PL" sz="2000" dirty="0" smtClean="0"/>
              <a:t>Nie. Na etapie oceny Wniosku o dofinansowanie COPE MSWiA oraz DFE MSWiA wstępnie akceptują plan wydatkowania kosztów pośrednich. Na etapie realizacji projektu sprawdza się jedynie, czy Beneficjent dokonał prawidłowego rozliczenia kosztów pośrednich – polega to na zweryfikowaniu, czy zastosował on prawidłowy % stawki ryczałtowej i czy prawidłowo wyliczył przysługującą mu do rozliczenia wartość kosztów pośrednich.</a:t>
            </a:r>
          </a:p>
          <a:p>
            <a:pPr eaLnBrk="0" fontAlgn="base" hangingPunct="0"/>
            <a:endParaRPr lang="pl-PL" dirty="0"/>
          </a:p>
          <a:p>
            <a:pPr eaLnBrk="0" fontAlgn="base" hangingPunct="0"/>
            <a:r>
              <a:rPr lang="pl-PL" dirty="0" smtClean="0">
                <a:solidFill>
                  <a:srgbClr val="1560BD"/>
                </a:solidFill>
              </a:rPr>
              <a:t>Wprowadzono </a:t>
            </a:r>
            <a:r>
              <a:rPr lang="pl-PL" dirty="0">
                <a:solidFill>
                  <a:srgbClr val="1560BD"/>
                </a:solidFill>
              </a:rPr>
              <a:t>stały ryczałt procentowy i zrezygnowano </a:t>
            </a:r>
            <a:r>
              <a:rPr lang="pl-PL" dirty="0" smtClean="0">
                <a:solidFill>
                  <a:srgbClr val="1560BD"/>
                </a:solidFill>
              </a:rPr>
              <a:t>z </a:t>
            </a:r>
            <a:r>
              <a:rPr lang="pl-PL" dirty="0">
                <a:solidFill>
                  <a:srgbClr val="1560BD"/>
                </a:solidFill>
              </a:rPr>
              <a:t>konieczności sporządzania metodologii kosztów </a:t>
            </a:r>
            <a:r>
              <a:rPr lang="pl-PL" dirty="0" smtClean="0">
                <a:solidFill>
                  <a:srgbClr val="1560BD"/>
                </a:solidFill>
              </a:rPr>
              <a:t>pośrednich. </a:t>
            </a:r>
            <a:r>
              <a:rPr lang="pl-PL" dirty="0">
                <a:solidFill>
                  <a:srgbClr val="1560BD"/>
                </a:solidFill>
              </a:rPr>
              <a:t>Koszty pośrednie rozliczane ryczałtem są traktowane jako wydatki poniesione.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50892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Koszty pośrednie – najważniejsze pytania!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13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14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91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89000" y="1969526"/>
            <a:ext cx="971309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rgbClr val="1560BD"/>
                </a:solidFill>
              </a:rPr>
              <a:t>wydatki związane z administracją i ogólnym zarządzaniem:</a:t>
            </a:r>
          </a:p>
          <a:p>
            <a:pPr marL="742950" lvl="1" indent="-285750">
              <a:buFontTx/>
              <a:buChar char="-"/>
            </a:pPr>
            <a:r>
              <a:rPr lang="pl-PL" sz="2000" dirty="0" smtClean="0"/>
              <a:t>materiały biurowe (długopisy, papier, segregatory, tonery do drukarki);</a:t>
            </a:r>
          </a:p>
          <a:p>
            <a:pPr marL="742950" lvl="1" indent="-285750">
              <a:buFontTx/>
              <a:buChar char="-"/>
            </a:pPr>
            <a:r>
              <a:rPr lang="pl-PL" sz="2000" dirty="0" smtClean="0"/>
              <a:t>utrzymanie biura (prąd, woda, gaz, czynsz);</a:t>
            </a:r>
          </a:p>
          <a:p>
            <a:pPr marL="742950" lvl="1" indent="-285750">
              <a:buFontTx/>
              <a:buChar char="-"/>
            </a:pPr>
            <a:r>
              <a:rPr lang="pl-PL" sz="2000" dirty="0"/>
              <a:t>u</a:t>
            </a:r>
            <a:r>
              <a:rPr lang="pl-PL" sz="2000" dirty="0" smtClean="0"/>
              <a:t>sługi pocztowe i telekomunikacyjne;</a:t>
            </a:r>
          </a:p>
          <a:p>
            <a:pPr marL="742950" lvl="1" indent="-285750">
              <a:buFontTx/>
              <a:buChar char="-"/>
            </a:pPr>
            <a:r>
              <a:rPr lang="pl-PL" sz="2000" dirty="0" smtClean="0"/>
              <a:t>Internet;</a:t>
            </a:r>
          </a:p>
          <a:p>
            <a:pPr marL="742950" lvl="1" indent="-285750">
              <a:buFontTx/>
              <a:buChar char="-"/>
            </a:pPr>
            <a:r>
              <a:rPr lang="pl-PL" sz="2000" dirty="0"/>
              <a:t>a</a:t>
            </a:r>
            <a:r>
              <a:rPr lang="pl-PL" sz="2000" dirty="0" smtClean="0"/>
              <a:t>mortyzacja sprzętu biurowego;</a:t>
            </a:r>
          </a:p>
          <a:p>
            <a:pPr marL="742950" lvl="1" indent="-285750">
              <a:buFontTx/>
              <a:buChar char="-"/>
            </a:pPr>
            <a:r>
              <a:rPr lang="pl-PL" sz="2000" dirty="0"/>
              <a:t>k</a:t>
            </a:r>
            <a:r>
              <a:rPr lang="pl-PL" sz="2000" dirty="0" smtClean="0"/>
              <a:t>oszty ochrony;</a:t>
            </a:r>
          </a:p>
          <a:p>
            <a:pPr marL="742950" lvl="1" indent="-285750">
              <a:buFontTx/>
              <a:buChar char="-"/>
            </a:pPr>
            <a:r>
              <a:rPr lang="pl-PL" sz="2000" dirty="0"/>
              <a:t>k</a:t>
            </a:r>
            <a:r>
              <a:rPr lang="pl-PL" sz="2000" dirty="0" smtClean="0"/>
              <a:t>oszty sprzątania pomieszczeń;</a:t>
            </a:r>
            <a:endParaRPr lang="pl-PL" sz="20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rgbClr val="1560BD"/>
                </a:solidFill>
              </a:rPr>
              <a:t>w</a:t>
            </a:r>
            <a:r>
              <a:rPr lang="pl-PL" sz="2000" dirty="0" smtClean="0">
                <a:solidFill>
                  <a:srgbClr val="1560BD"/>
                </a:solidFill>
              </a:rPr>
              <a:t>ydatki pośrednie osobowe:</a:t>
            </a:r>
          </a:p>
          <a:p>
            <a:pPr marL="742950" lvl="1" indent="-285750">
              <a:buFontTx/>
              <a:buChar char="-"/>
            </a:pPr>
            <a:r>
              <a:rPr lang="pl-PL" sz="2000" dirty="0" smtClean="0"/>
              <a:t>dodatki zadaniowe, nagrody i inne formy wynagrodzenia dla osób zaangażowanych </a:t>
            </a:r>
            <a:br>
              <a:rPr lang="pl-PL" sz="2000" dirty="0" smtClean="0"/>
            </a:br>
            <a:r>
              <a:rPr lang="pl-PL" sz="2000" dirty="0" smtClean="0"/>
              <a:t>w realizację projektu (koordynator, asystent, główny księgowy, kadrowa, sekretarka, informatyk);</a:t>
            </a:r>
            <a:endParaRPr lang="pl-PL" sz="20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rgbClr val="1560BD"/>
                </a:solidFill>
              </a:rPr>
              <a:t>wydatki związane z opłatami i prowizjami bankowymi.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50892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Koszty pośrednie – przykłady: 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13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15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89000" y="2353970"/>
            <a:ext cx="993551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b</a:t>
            </a:r>
            <a:r>
              <a:rPr lang="pl-PL" sz="2000" dirty="0" smtClean="0"/>
              <a:t>udżet </a:t>
            </a:r>
            <a:r>
              <a:rPr lang="pl-PL" sz="2000" dirty="0" smtClean="0">
                <a:solidFill>
                  <a:srgbClr val="1560BD"/>
                </a:solidFill>
              </a:rPr>
              <a:t>to w rzeczywistości plan finansowy przedsięwzięcia</a:t>
            </a:r>
            <a:r>
              <a:rPr lang="pl-PL" sz="2000" dirty="0" smtClean="0"/>
              <a:t>, który informuje nas o tym, </a:t>
            </a:r>
            <a:br>
              <a:rPr lang="pl-PL" sz="2000" dirty="0" smtClean="0"/>
            </a:br>
            <a:r>
              <a:rPr lang="pl-PL" sz="2000" dirty="0" smtClean="0"/>
              <a:t>na co oraz ile pieniędzy będziemy potrzebowali na realizację celów projektu;</a:t>
            </a:r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koszty </a:t>
            </a:r>
            <a:r>
              <a:rPr lang="pl-PL" sz="2000" dirty="0"/>
              <a:t>projektu przedstawiane są we </a:t>
            </a:r>
            <a:r>
              <a:rPr lang="pl-PL" sz="2000" dirty="0" smtClean="0"/>
              <a:t>Wniosku </a:t>
            </a:r>
            <a:r>
              <a:rPr lang="pl-PL" sz="2000" dirty="0"/>
              <a:t>o dofinansowanie w formie budżetu projektu, </a:t>
            </a:r>
            <a:r>
              <a:rPr lang="pl-PL" sz="2000" dirty="0">
                <a:solidFill>
                  <a:srgbClr val="1560BD"/>
                </a:solidFill>
              </a:rPr>
              <a:t>ze wskazaniem kosztów </a:t>
            </a:r>
            <a:r>
              <a:rPr lang="pl-PL" sz="2000" dirty="0" smtClean="0">
                <a:solidFill>
                  <a:srgbClr val="1560BD"/>
                </a:solidFill>
              </a:rPr>
              <a:t>jednostkowych, </a:t>
            </a:r>
            <a:r>
              <a:rPr lang="pl-PL" sz="2000" dirty="0"/>
              <a:t>będących podstawą do </a:t>
            </a:r>
            <a:r>
              <a:rPr lang="pl-PL" sz="2000" dirty="0" smtClean="0"/>
              <a:t>oceny racjonalności i efektywności kosztowej wydatków w projekcie; </a:t>
            </a:r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konstruowanie </a:t>
            </a:r>
            <a:r>
              <a:rPr lang="pl-PL" sz="2000" dirty="0"/>
              <a:t>budżetu rozpoczynamy od </a:t>
            </a:r>
            <a:r>
              <a:rPr lang="pl-PL" sz="2000" dirty="0">
                <a:solidFill>
                  <a:srgbClr val="1560BD"/>
                </a:solidFill>
              </a:rPr>
              <a:t>zdefiniowania działań</a:t>
            </a:r>
            <a:r>
              <a:rPr lang="pl-PL" sz="2000" dirty="0" smtClean="0"/>
              <a:t>, </a:t>
            </a:r>
            <a:r>
              <a:rPr lang="pl-PL" sz="2000" dirty="0"/>
              <a:t>jakie mają być zrealizowane w </a:t>
            </a:r>
            <a:r>
              <a:rPr lang="pl-PL" sz="2000" dirty="0" smtClean="0"/>
              <a:t>projekcie;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w</a:t>
            </a:r>
            <a:r>
              <a:rPr lang="pl-PL" sz="2000" dirty="0" smtClean="0"/>
              <a:t> celu zapewnienia efektywności wydatkowania kosztów w budżecie </a:t>
            </a:r>
            <a:r>
              <a:rPr lang="pl-PL" sz="2000" dirty="0" smtClean="0">
                <a:solidFill>
                  <a:srgbClr val="1560BD"/>
                </a:solidFill>
              </a:rPr>
              <a:t>należy przeprowadzić analizę rynku</a:t>
            </a:r>
            <a:r>
              <a:rPr lang="pl-PL" sz="2000" dirty="0" smtClean="0"/>
              <a:t>, polegającą na oszacowaniu wszystkich wydatków i przedstawieniu we Wniosku o dofinansowanie sposobu oszacowania kluczowych wydatków w projekcie. 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50245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Budżet projektu: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11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16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89000" y="2316897"/>
            <a:ext cx="97130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musi </a:t>
            </a:r>
            <a:r>
              <a:rPr lang="pl-PL" sz="2000" dirty="0"/>
              <a:t>być spójny z całym </a:t>
            </a:r>
            <a:r>
              <a:rPr lang="pl-PL" sz="2000" dirty="0" smtClean="0"/>
              <a:t>projektem, </a:t>
            </a:r>
            <a:r>
              <a:rPr lang="pl-PL" sz="2000" dirty="0"/>
              <a:t>tj. ze szczegółowym opisem działań</a:t>
            </a:r>
            <a:r>
              <a:rPr lang="pl-PL" sz="20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sprzęt nie może być główną częścią </a:t>
            </a:r>
            <a:r>
              <a:rPr lang="pl-PL" sz="2000" dirty="0" smtClean="0"/>
              <a:t>budżetu (dot. projektów szkoleniowych);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j</a:t>
            </a:r>
            <a:r>
              <a:rPr lang="pl-PL" sz="2000" dirty="0" smtClean="0"/>
              <a:t>ak każdy, wymaga przyporządkowania </a:t>
            </a:r>
            <a:r>
              <a:rPr lang="pl-PL" sz="2000" dirty="0"/>
              <a:t>poszczególnych kosztów do </a:t>
            </a:r>
            <a:r>
              <a:rPr lang="pl-PL" sz="2000" dirty="0" smtClean="0"/>
              <a:t>zadań, w podziale na kategorie (kategorie: A, B, C, D, E, F);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jest elastyczny, w trakcie realizacji dopuszczalne </a:t>
            </a:r>
            <a:r>
              <a:rPr lang="pl-PL" sz="2000" dirty="0"/>
              <a:t>jest dokonywanie przesunięć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budżecie </a:t>
            </a:r>
            <a:r>
              <a:rPr lang="pl-PL" sz="2000" dirty="0" smtClean="0"/>
              <a:t>projektu;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j</a:t>
            </a:r>
            <a:r>
              <a:rPr lang="pl-PL" sz="2000" dirty="0" smtClean="0"/>
              <a:t>est podstawą </a:t>
            </a:r>
            <a:r>
              <a:rPr lang="pl-PL" sz="2000" dirty="0"/>
              <a:t>do oceny kwalifikowalności i racjonalności </a:t>
            </a:r>
            <a:r>
              <a:rPr lang="pl-PL" sz="2000" dirty="0" smtClean="0"/>
              <a:t>wydatków.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37889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Budżet projektów: 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12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17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20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89000" y="1438536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Co to znaczy, że budżet jest elastyczny?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89001" y="2353972"/>
            <a:ext cx="97610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Uzasadnione zmiany Wniosku o dofinansowanie nie wymagające zgody COPE MSWiA, </a:t>
            </a:r>
            <a:br>
              <a:rPr lang="pl-PL" sz="2000" dirty="0" smtClean="0"/>
            </a:br>
            <a:r>
              <a:rPr lang="pl-PL" sz="2000" dirty="0" smtClean="0">
                <a:solidFill>
                  <a:srgbClr val="1560BD"/>
                </a:solidFill>
              </a:rPr>
              <a:t>ale które należy wykazać w aktualnym raporcie z realizacji </a:t>
            </a:r>
            <a:r>
              <a:rPr lang="pl-PL" sz="2000" dirty="0" smtClean="0"/>
              <a:t>projektu, to takie, które nie zmieniają:</a:t>
            </a:r>
          </a:p>
          <a:p>
            <a:endParaRPr lang="pl-PL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celu projektu;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wskaźników (z wyj. zwiększenia wartości wskaźnika już istniejącego);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zakresu realizowanych zadań.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000" dirty="0"/>
          </a:p>
          <a:p>
            <a:r>
              <a:rPr lang="pl-PL" sz="2000" dirty="0" smtClean="0"/>
              <a:t>Skutek finansowy tych zmian ogranicza się do </a:t>
            </a:r>
            <a:r>
              <a:rPr lang="pl-PL" sz="2000" dirty="0" smtClean="0">
                <a:solidFill>
                  <a:srgbClr val="1560BD"/>
                </a:solidFill>
              </a:rPr>
              <a:t>przesunięć pomiędzy pozycjami bezpośrednich kosztów kwalifikowalnych </a:t>
            </a:r>
            <a:r>
              <a:rPr lang="pl-PL" sz="2000" dirty="0" smtClean="0"/>
              <a:t>możliwych do pokrycia ze środków udostępnionych przez Fundusz oraz budżet państwa i </a:t>
            </a:r>
            <a:r>
              <a:rPr lang="pl-PL" sz="2000" dirty="0" smtClean="0">
                <a:solidFill>
                  <a:srgbClr val="1560BD"/>
                </a:solidFill>
              </a:rPr>
              <a:t>nie przekraczających 10% budżetu kosztów bezpośrednich. </a:t>
            </a:r>
            <a:endParaRPr lang="pl-PL" sz="2000" dirty="0">
              <a:solidFill>
                <a:srgbClr val="1560BD"/>
              </a:solidFill>
            </a:endParaRPr>
          </a:p>
        </p:txBody>
      </p:sp>
      <p:sp>
        <p:nvSpPr>
          <p:cNvPr id="11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18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61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89000" y="1438536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Prawidłowo przygotowany budżet projektu zawiera: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889000" y="2353972"/>
            <a:ext cx="97130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zaplanowane działania przyporządkowane do właściwej kategorii budżetowej;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w</a:t>
            </a:r>
            <a:r>
              <a:rPr lang="pl-PL" sz="2000" dirty="0" smtClean="0"/>
              <a:t>artość jednostkowa kluczowych wydatków w projekcie odpowiednio oszacowana </a:t>
            </a:r>
            <a:br>
              <a:rPr lang="pl-PL" sz="2000" dirty="0" smtClean="0"/>
            </a:br>
            <a:r>
              <a:rPr lang="pl-PL" sz="2000" dirty="0" smtClean="0"/>
              <a:t>w oparciu o dokonanie analizy rynku;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k</a:t>
            </a:r>
            <a:r>
              <a:rPr lang="pl-PL" sz="2000" dirty="0" smtClean="0"/>
              <a:t>oszty w budżecie projektu wykazane w zaokrągleniu do liczb całkowitych;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odpowiednio ogólne nazwy kosztów;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rgbClr val="1560BD"/>
                </a:solidFill>
              </a:rPr>
              <a:t>dodatkowo zestawienie kosztów pośrednich wykazanych w budżecie projektu (jeżeli występują).</a:t>
            </a:r>
            <a:endParaRPr lang="pl-PL" sz="2000" dirty="0">
              <a:solidFill>
                <a:srgbClr val="1560BD"/>
              </a:solidFill>
            </a:endParaRPr>
          </a:p>
        </p:txBody>
      </p:sp>
      <p:sp>
        <p:nvSpPr>
          <p:cNvPr id="11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19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889000" y="1446680"/>
            <a:ext cx="1082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>
                <a:solidFill>
                  <a:srgbClr val="1560BD"/>
                </a:solidFill>
              </a:rPr>
              <a:t>Zgodnie z Ustawą o finansach publicznych, </a:t>
            </a:r>
            <a:r>
              <a:rPr lang="pl-PL" sz="2400" b="1" dirty="0" smtClean="0">
                <a:solidFill>
                  <a:srgbClr val="1560BD"/>
                </a:solidFill>
              </a:rPr>
              <a:t>wydatki </a:t>
            </a:r>
            <a:r>
              <a:rPr lang="pl-PL" sz="2400" b="1" dirty="0">
                <a:solidFill>
                  <a:srgbClr val="1560BD"/>
                </a:solidFill>
              </a:rPr>
              <a:t>publiczne powinny być dokonywane: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889000" y="2459472"/>
            <a:ext cx="97872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/>
              <a:t>w sposób </a:t>
            </a:r>
            <a:r>
              <a:rPr lang="pl-PL" sz="2000" dirty="0">
                <a:solidFill>
                  <a:srgbClr val="1560BD"/>
                </a:solidFill>
              </a:rPr>
              <a:t>celowy i oszczędny</a:t>
            </a:r>
            <a:r>
              <a:rPr lang="pl-PL" sz="2000" dirty="0"/>
              <a:t>, z zachowaniem </a:t>
            </a:r>
            <a:r>
              <a:rPr lang="pl-PL" sz="2000" dirty="0" smtClean="0"/>
              <a:t>zasad uzyskiwania </a:t>
            </a:r>
            <a:r>
              <a:rPr lang="pl-PL" sz="2000" dirty="0">
                <a:solidFill>
                  <a:srgbClr val="1560BD"/>
                </a:solidFill>
              </a:rPr>
              <a:t>najlepszych efektów </a:t>
            </a:r>
            <a:r>
              <a:rPr lang="pl-PL" sz="2000" dirty="0" smtClean="0">
                <a:solidFill>
                  <a:srgbClr val="1560BD"/>
                </a:solidFill>
              </a:rPr>
              <a:t/>
            </a:r>
            <a:br>
              <a:rPr lang="pl-PL" sz="2000" dirty="0" smtClean="0">
                <a:solidFill>
                  <a:srgbClr val="1560BD"/>
                </a:solidFill>
              </a:rPr>
            </a:br>
            <a:r>
              <a:rPr lang="pl-PL" sz="2000" dirty="0" smtClean="0"/>
              <a:t>z </a:t>
            </a:r>
            <a:r>
              <a:rPr lang="pl-PL" sz="2000" dirty="0"/>
              <a:t>danych </a:t>
            </a:r>
            <a:r>
              <a:rPr lang="pl-PL" sz="2000" dirty="0" smtClean="0"/>
              <a:t>nakładów, oraz </a:t>
            </a:r>
            <a:r>
              <a:rPr lang="pl-PL" sz="2000" dirty="0" smtClean="0">
                <a:solidFill>
                  <a:srgbClr val="1560BD"/>
                </a:solidFill>
              </a:rPr>
              <a:t>optymalnego </a:t>
            </a:r>
            <a:r>
              <a:rPr lang="pl-PL" sz="2000" dirty="0">
                <a:solidFill>
                  <a:srgbClr val="1560BD"/>
                </a:solidFill>
              </a:rPr>
              <a:t>doboru metod i środków </a:t>
            </a:r>
            <a:r>
              <a:rPr lang="pl-PL" sz="2000" dirty="0"/>
              <a:t>służących osiągnięciu założonych </a:t>
            </a:r>
            <a:r>
              <a:rPr lang="pl-PL" sz="2000" dirty="0" smtClean="0"/>
              <a:t>celów;</a:t>
            </a:r>
          </a:p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 smtClean="0"/>
              <a:t>w </a:t>
            </a:r>
            <a:r>
              <a:rPr lang="pl-PL" sz="2000" dirty="0"/>
              <a:t>sposób umożliwiający terminową realizację </a:t>
            </a:r>
            <a:r>
              <a:rPr lang="pl-PL" sz="2000" dirty="0" smtClean="0"/>
              <a:t>zadań;</a:t>
            </a:r>
          </a:p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 smtClean="0"/>
              <a:t>w </a:t>
            </a:r>
            <a:r>
              <a:rPr lang="pl-PL" sz="2000" dirty="0"/>
              <a:t>wysokości i terminach wynikających z wcześniej zaciągniętych zobowiązań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89000" y="4459831"/>
            <a:ext cx="108204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  <a:cs typeface="Aparajita" panose="020B0604020202020204" pitchFamily="34" charset="0"/>
              </a:rPr>
              <a:t>Wyróżniamy dwa rodzaje wydatków w projektach: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l-PL" sz="2000" dirty="0" smtClean="0">
                <a:cs typeface="Aparajita" panose="020B0604020202020204" pitchFamily="34" charset="0"/>
              </a:rPr>
              <a:t>wydatki kwalifikowalne;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l-PL" sz="2000" dirty="0" smtClean="0">
                <a:cs typeface="Aparajita" panose="020B0604020202020204" pitchFamily="34" charset="0"/>
              </a:rPr>
              <a:t>wydatki niekwalifikowalne.</a:t>
            </a:r>
            <a:endParaRPr lang="pl-PL" sz="2000" dirty="0">
              <a:cs typeface="Aparajita" panose="020B0604020202020204" pitchFamily="34" charset="0"/>
            </a:endParaRPr>
          </a:p>
        </p:txBody>
      </p:sp>
      <p:sp>
        <p:nvSpPr>
          <p:cNvPr id="11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/>
              <a:t>2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3365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7105623" y="1249081"/>
            <a:ext cx="1967493" cy="815747"/>
            <a:chOff x="8528652" y="1929279"/>
            <a:chExt cx="1967493" cy="815747"/>
          </a:xfrm>
        </p:grpSpPr>
        <p:pic>
          <p:nvPicPr>
            <p:cNvPr id="13" name="Obraz 12"/>
            <p:cNvPicPr>
              <a:picLocks noChangeAspect="1"/>
            </p:cNvPicPr>
            <p:nvPr/>
          </p:nvPicPr>
          <p:blipFill>
            <a:blip r:embed="rId3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28652" y="1929279"/>
              <a:ext cx="1967493" cy="815747"/>
            </a:xfrm>
            <a:prstGeom prst="rect">
              <a:avLst/>
            </a:prstGeom>
          </p:spPr>
        </p:pic>
        <p:sp>
          <p:nvSpPr>
            <p:cNvPr id="17" name="pole tekstowe 16"/>
            <p:cNvSpPr txBox="1"/>
            <p:nvPr/>
          </p:nvSpPr>
          <p:spPr>
            <a:xfrm>
              <a:off x="9002981" y="2060374"/>
              <a:ext cx="124104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400" b="1" dirty="0" smtClean="0"/>
                <a:t>Działanie 1. </a:t>
              </a:r>
            </a:p>
            <a:p>
              <a:r>
                <a:rPr lang="pl-PL" sz="1200" dirty="0" smtClean="0"/>
                <a:t>Zakup sprzętu</a:t>
              </a:r>
              <a:endParaRPr lang="pl-PL" sz="1200" dirty="0"/>
            </a:p>
          </p:txBody>
        </p:sp>
      </p:grpSp>
      <p:grpSp>
        <p:nvGrpSpPr>
          <p:cNvPr id="3" name="Grupa 2"/>
          <p:cNvGrpSpPr/>
          <p:nvPr/>
        </p:nvGrpSpPr>
        <p:grpSpPr>
          <a:xfrm>
            <a:off x="6891601" y="2576232"/>
            <a:ext cx="2636951" cy="862954"/>
            <a:chOff x="9512398" y="3231393"/>
            <a:chExt cx="2636951" cy="862954"/>
          </a:xfrm>
        </p:grpSpPr>
        <p:pic>
          <p:nvPicPr>
            <p:cNvPr id="20" name="Obraz 19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12398" y="3231393"/>
              <a:ext cx="2115296" cy="862954"/>
            </a:xfrm>
            <a:prstGeom prst="rect">
              <a:avLst/>
            </a:prstGeom>
          </p:spPr>
        </p:pic>
        <p:sp>
          <p:nvSpPr>
            <p:cNvPr id="21" name="pole tekstowe 20"/>
            <p:cNvSpPr txBox="1"/>
            <p:nvPr/>
          </p:nvSpPr>
          <p:spPr>
            <a:xfrm>
              <a:off x="10012541" y="3358594"/>
              <a:ext cx="213680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400" b="1" dirty="0" smtClean="0"/>
                <a:t>Działanie 2. </a:t>
              </a:r>
            </a:p>
            <a:p>
              <a:r>
                <a:rPr lang="pl-PL" sz="1200" dirty="0" smtClean="0"/>
                <a:t>Wykonanie przyłącza</a:t>
              </a:r>
              <a:endParaRPr lang="pl-PL" sz="1200" dirty="0"/>
            </a:p>
          </p:txBody>
        </p:sp>
      </p:grpSp>
      <p:sp>
        <p:nvSpPr>
          <p:cNvPr id="29" name="pole tekstowe 28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1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20</a:t>
            </a:r>
            <a:endParaRPr lang="pl-PL" sz="1200" dirty="0">
              <a:latin typeface="Calibri" panose="020F0502020204030204" pitchFamily="34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9712133" y="1196856"/>
            <a:ext cx="2172955" cy="1015129"/>
            <a:chOff x="7515794" y="1383349"/>
            <a:chExt cx="2172955" cy="1015129"/>
          </a:xfrm>
        </p:grpSpPr>
        <p:pic>
          <p:nvPicPr>
            <p:cNvPr id="22" name="Obraz 21"/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5794" y="1383349"/>
              <a:ext cx="2172955" cy="1015129"/>
            </a:xfrm>
            <a:prstGeom prst="rect">
              <a:avLst/>
            </a:prstGeom>
          </p:spPr>
        </p:pic>
        <p:sp>
          <p:nvSpPr>
            <p:cNvPr id="24" name="pole tekstowe 23"/>
            <p:cNvSpPr txBox="1"/>
            <p:nvPr/>
          </p:nvSpPr>
          <p:spPr>
            <a:xfrm>
              <a:off x="7854466" y="1582824"/>
              <a:ext cx="183428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400" b="1" dirty="0" smtClean="0"/>
                <a:t>Działanie 3. </a:t>
              </a:r>
            </a:p>
            <a:p>
              <a:r>
                <a:rPr lang="pl-PL" sz="1200" dirty="0" smtClean="0"/>
                <a:t>Informacyjno-promocyjne</a:t>
              </a:r>
              <a:endParaRPr lang="pl-PL" sz="1200" dirty="0"/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9712133" y="2599835"/>
            <a:ext cx="1967493" cy="815747"/>
            <a:chOff x="7294833" y="3081723"/>
            <a:chExt cx="1967493" cy="815747"/>
          </a:xfrm>
        </p:grpSpPr>
        <p:pic>
          <p:nvPicPr>
            <p:cNvPr id="25" name="Obraz 24"/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4833" y="3081723"/>
              <a:ext cx="1967493" cy="815747"/>
            </a:xfrm>
            <a:prstGeom prst="rect">
              <a:avLst/>
            </a:prstGeom>
          </p:spPr>
        </p:pic>
        <p:sp>
          <p:nvSpPr>
            <p:cNvPr id="26" name="pole tekstowe 25"/>
            <p:cNvSpPr txBox="1"/>
            <p:nvPr/>
          </p:nvSpPr>
          <p:spPr>
            <a:xfrm>
              <a:off x="7673016" y="3244843"/>
              <a:ext cx="139296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400" b="1" dirty="0" smtClean="0"/>
                <a:t>Działanie </a:t>
              </a:r>
              <a:r>
                <a:rPr lang="pl-PL" sz="1400" b="1" dirty="0"/>
                <a:t>4</a:t>
              </a:r>
              <a:r>
                <a:rPr lang="pl-PL" sz="1400" b="1" dirty="0" smtClean="0"/>
                <a:t>. </a:t>
              </a:r>
            </a:p>
            <a:p>
              <a:r>
                <a:rPr lang="pl-PL" sz="1200" dirty="0" smtClean="0"/>
                <a:t>Koszty pośrednie</a:t>
              </a:r>
              <a:endParaRPr lang="pl-PL" sz="1200" dirty="0"/>
            </a:p>
          </p:txBody>
        </p:sp>
      </p:grpSp>
      <p:pic>
        <p:nvPicPr>
          <p:cNvPr id="32" name="Obraz 31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610">
            <a:off x="7838501" y="3748041"/>
            <a:ext cx="767033" cy="767129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5"/>
          <a:srcRect t="1077" b="23103"/>
          <a:stretch/>
        </p:blipFill>
        <p:spPr>
          <a:xfrm>
            <a:off x="54354" y="1041618"/>
            <a:ext cx="6679034" cy="5405990"/>
          </a:xfrm>
          <a:prstGeom prst="rect">
            <a:avLst/>
          </a:prstGeom>
        </p:spPr>
      </p:pic>
      <p:pic>
        <p:nvPicPr>
          <p:cNvPr id="27" name="Obraz 26"/>
          <p:cNvPicPr>
            <a:picLocks noChangeAspect="1"/>
          </p:cNvPicPr>
          <p:nvPr/>
        </p:nvPicPr>
        <p:blipFill rotWithShape="1">
          <a:blip r:embed="rId5"/>
          <a:srcRect l="599" t="77976" r="37881"/>
          <a:stretch/>
        </p:blipFill>
        <p:spPr>
          <a:xfrm>
            <a:off x="6792568" y="4618686"/>
            <a:ext cx="4690717" cy="1792738"/>
          </a:xfrm>
          <a:prstGeom prst="rect">
            <a:avLst/>
          </a:prstGeom>
        </p:spPr>
      </p:pic>
      <p:pic>
        <p:nvPicPr>
          <p:cNvPr id="30" name="Obraz 29"/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4" y="2527086"/>
            <a:ext cx="428920" cy="422568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927263">
            <a:off x="341920" y="4179241"/>
            <a:ext cx="428920" cy="422568"/>
          </a:xfrm>
          <a:prstGeom prst="rect">
            <a:avLst/>
          </a:prstGeom>
        </p:spPr>
      </p:pic>
      <p:pic>
        <p:nvPicPr>
          <p:cNvPr id="28" name="Obraz 27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4" y="3632182"/>
            <a:ext cx="428920" cy="422568"/>
          </a:xfrm>
          <a:prstGeom prst="rect">
            <a:avLst/>
          </a:prstGeom>
        </p:spPr>
      </p:pic>
      <p:pic>
        <p:nvPicPr>
          <p:cNvPr id="31" name="Obraz 30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00" y="6068030"/>
            <a:ext cx="428920" cy="36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03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ole tekstowe 23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2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22</a:t>
            </a:r>
            <a:endParaRPr lang="pl-PL" sz="1200" dirty="0">
              <a:latin typeface="Calibri" panose="020F050202020403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/>
          <a:srcRect l="1076" t="24485" r="2280" b="45415"/>
          <a:stretch/>
        </p:blipFill>
        <p:spPr>
          <a:xfrm>
            <a:off x="-16552" y="1474597"/>
            <a:ext cx="12067662" cy="3505303"/>
          </a:xfrm>
          <a:prstGeom prst="rect">
            <a:avLst/>
          </a:prstGeom>
        </p:spPr>
      </p:pic>
      <p:pic>
        <p:nvPicPr>
          <p:cNvPr id="26" name="Obraz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121" y="4186408"/>
            <a:ext cx="580534" cy="72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5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3">
            <a:grayscl/>
          </a:blip>
          <a:srcRect l="221" t="3011" r="1448" b="4140"/>
          <a:stretch/>
        </p:blipFill>
        <p:spPr>
          <a:xfrm>
            <a:off x="481263" y="2262883"/>
            <a:ext cx="8248850" cy="2966106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5" name="pole tekstowe 4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3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4178">
            <a:off x="8531815" y="3712287"/>
            <a:ext cx="720000" cy="720000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269" y="2987100"/>
            <a:ext cx="1801391" cy="581789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51030">
            <a:off x="8565242" y="2735853"/>
            <a:ext cx="779166" cy="779166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268" y="4106446"/>
            <a:ext cx="1801391" cy="584857"/>
          </a:xfrm>
          <a:prstGeom prst="rect">
            <a:avLst/>
          </a:prstGeom>
        </p:spPr>
      </p:pic>
      <p:sp>
        <p:nvSpPr>
          <p:cNvPr id="23" name="pole tekstowe 22"/>
          <p:cNvSpPr txBox="1"/>
          <p:nvPr/>
        </p:nvSpPr>
        <p:spPr>
          <a:xfrm>
            <a:off x="481263" y="1450245"/>
            <a:ext cx="1122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Całkowite finansowanie projektu – podsumowanie budżetu,</a:t>
            </a:r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929" y="4732038"/>
            <a:ext cx="355658" cy="444948"/>
          </a:xfrm>
          <a:prstGeom prst="rect">
            <a:avLst/>
          </a:prstGeom>
        </p:spPr>
      </p:pic>
      <p:pic>
        <p:nvPicPr>
          <p:cNvPr id="24" name="Obraz 23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268" y="4732038"/>
            <a:ext cx="1801391" cy="575931"/>
          </a:xfrm>
          <a:prstGeom prst="rect">
            <a:avLst/>
          </a:prstGeom>
        </p:spPr>
      </p:pic>
      <p:grpSp>
        <p:nvGrpSpPr>
          <p:cNvPr id="8" name="Grupa 7"/>
          <p:cNvGrpSpPr/>
          <p:nvPr/>
        </p:nvGrpSpPr>
        <p:grpSpPr>
          <a:xfrm>
            <a:off x="9248846" y="2579432"/>
            <a:ext cx="2937017" cy="3147837"/>
            <a:chOff x="8962815" y="2846161"/>
            <a:chExt cx="2872661" cy="3104439"/>
          </a:xfrm>
        </p:grpSpPr>
        <p:grpSp>
          <p:nvGrpSpPr>
            <p:cNvPr id="4" name="Grupa 3"/>
            <p:cNvGrpSpPr/>
            <p:nvPr/>
          </p:nvGrpSpPr>
          <p:grpSpPr>
            <a:xfrm>
              <a:off x="8966830" y="3603812"/>
              <a:ext cx="2845547" cy="1251826"/>
              <a:chOff x="9021563" y="3603812"/>
              <a:chExt cx="2769869" cy="1251826"/>
            </a:xfrm>
          </p:grpSpPr>
          <p:pic>
            <p:nvPicPr>
              <p:cNvPr id="13" name="Obraz 12"/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21563" y="3603812"/>
                <a:ext cx="2769869" cy="1251826"/>
              </a:xfrm>
              <a:prstGeom prst="rect">
                <a:avLst/>
              </a:prstGeom>
            </p:spPr>
          </p:pic>
          <p:sp>
            <p:nvSpPr>
              <p:cNvPr id="16" name="pole tekstowe 15"/>
              <p:cNvSpPr txBox="1"/>
              <p:nvPr/>
            </p:nvSpPr>
            <p:spPr>
              <a:xfrm>
                <a:off x="9550928" y="3883279"/>
                <a:ext cx="1802665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l-PL" sz="1400" dirty="0" smtClean="0"/>
                  <a:t>należy zaokrąglić w dół</a:t>
                </a:r>
              </a:p>
              <a:p>
                <a:pPr algn="ctr"/>
                <a:r>
                  <a:rPr lang="pl-PL" sz="1400" b="1" dirty="0" smtClean="0"/>
                  <a:t>1 300 687 PLN</a:t>
                </a:r>
              </a:p>
              <a:p>
                <a:pPr algn="ctr"/>
                <a:r>
                  <a:rPr lang="pl-PL" sz="1000" dirty="0"/>
                  <a:t>m</a:t>
                </a:r>
                <a:r>
                  <a:rPr lang="pl-PL" sz="1000" dirty="0" smtClean="0"/>
                  <a:t>ax 75% = 1 300 687,50 PLN</a:t>
                </a:r>
                <a:endParaRPr lang="pl-PL" sz="1000" dirty="0"/>
              </a:p>
            </p:txBody>
          </p:sp>
        </p:grpSp>
        <p:grpSp>
          <p:nvGrpSpPr>
            <p:cNvPr id="11" name="Grupa 10"/>
            <p:cNvGrpSpPr/>
            <p:nvPr/>
          </p:nvGrpSpPr>
          <p:grpSpPr>
            <a:xfrm>
              <a:off x="8962815" y="2846161"/>
              <a:ext cx="2872661" cy="780671"/>
              <a:chOff x="9158572" y="2517163"/>
              <a:chExt cx="2872661" cy="780671"/>
            </a:xfrm>
          </p:grpSpPr>
          <p:sp>
            <p:nvSpPr>
              <p:cNvPr id="9" name="pole tekstowe 8"/>
              <p:cNvSpPr txBox="1"/>
              <p:nvPr/>
            </p:nvSpPr>
            <p:spPr>
              <a:xfrm>
                <a:off x="9688896" y="2681402"/>
                <a:ext cx="194611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l-PL" sz="1400" dirty="0" smtClean="0"/>
                  <a:t>należy zaokrąglić w górę</a:t>
                </a:r>
              </a:p>
              <a:p>
                <a:pPr algn="ctr"/>
                <a:r>
                  <a:rPr lang="pl-PL" sz="1400" b="1" dirty="0" smtClean="0"/>
                  <a:t>433 563 PLN</a:t>
                </a:r>
                <a:endParaRPr lang="pl-PL" sz="1200" b="1" dirty="0"/>
              </a:p>
            </p:txBody>
          </p:sp>
          <p:pic>
            <p:nvPicPr>
              <p:cNvPr id="15" name="Obraz 14"/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58572" y="2517163"/>
                <a:ext cx="2872661" cy="780671"/>
              </a:xfrm>
              <a:prstGeom prst="rect">
                <a:avLst/>
              </a:prstGeom>
            </p:spPr>
          </p:pic>
        </p:grpSp>
        <p:grpSp>
          <p:nvGrpSpPr>
            <p:cNvPr id="7" name="Grupa 6"/>
            <p:cNvGrpSpPr/>
            <p:nvPr/>
          </p:nvGrpSpPr>
          <p:grpSpPr>
            <a:xfrm>
              <a:off x="8987087" y="4800074"/>
              <a:ext cx="2824118" cy="1150526"/>
              <a:chOff x="8976455" y="4855638"/>
              <a:chExt cx="2824118" cy="1150526"/>
            </a:xfrm>
          </p:grpSpPr>
          <p:pic>
            <p:nvPicPr>
              <p:cNvPr id="25" name="Obraz 24"/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76455" y="4855638"/>
                <a:ext cx="2824118" cy="1150526"/>
              </a:xfrm>
              <a:prstGeom prst="rect">
                <a:avLst/>
              </a:prstGeom>
            </p:spPr>
          </p:pic>
          <p:sp>
            <p:nvSpPr>
              <p:cNvPr id="6" name="pole tekstowe 5"/>
              <p:cNvSpPr txBox="1"/>
              <p:nvPr/>
            </p:nvSpPr>
            <p:spPr>
              <a:xfrm>
                <a:off x="9476619" y="5033806"/>
                <a:ext cx="1960793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l-PL" sz="1400" dirty="0" smtClean="0"/>
                  <a:t>Całkowita </a:t>
                </a:r>
              </a:p>
              <a:p>
                <a:pPr algn="ctr"/>
                <a:r>
                  <a:rPr lang="pl-PL" sz="1400" dirty="0" smtClean="0"/>
                  <a:t>wartość dofinansowania</a:t>
                </a:r>
              </a:p>
              <a:p>
                <a:pPr algn="ctr"/>
                <a:r>
                  <a:rPr lang="pl-PL" sz="1400" b="1" dirty="0" smtClean="0"/>
                  <a:t>1 734 250 PLN</a:t>
                </a:r>
                <a:endParaRPr lang="pl-PL" sz="1400" b="1" dirty="0"/>
              </a:p>
            </p:txBody>
          </p:sp>
        </p:grpSp>
      </p:grpSp>
      <p:sp>
        <p:nvSpPr>
          <p:cNvPr id="30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292542" y="639479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23</a:t>
            </a:r>
            <a:endParaRPr lang="pl-PL" sz="1200" dirty="0">
              <a:latin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44102" y="5939100"/>
            <a:ext cx="721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1560BD"/>
                </a:solidFill>
              </a:rPr>
              <a:t> </a:t>
            </a:r>
            <a:r>
              <a:rPr lang="pl-PL" b="1" dirty="0" smtClean="0">
                <a:solidFill>
                  <a:srgbClr val="1560BD"/>
                </a:solidFill>
              </a:rPr>
              <a:t>Kwoty </a:t>
            </a:r>
            <a:r>
              <a:rPr lang="pl-PL" b="1" dirty="0">
                <a:solidFill>
                  <a:srgbClr val="1560BD"/>
                </a:solidFill>
              </a:rPr>
              <a:t>powinny być zaokrąglone do pełnych złotych (bez groszy)</a:t>
            </a:r>
            <a:endParaRPr lang="pl-PL" dirty="0">
              <a:solidFill>
                <a:srgbClr val="1560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7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3">
            <a:grayscl/>
          </a:blip>
          <a:srcRect l="1464" t="1038" r="2791" b="9361"/>
          <a:stretch/>
        </p:blipFill>
        <p:spPr>
          <a:xfrm>
            <a:off x="651444" y="2194557"/>
            <a:ext cx="8247600" cy="2993749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4" name="pole tekstowe 3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4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81263" y="1450245"/>
            <a:ext cx="1122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  <a:latin typeface="Century Gothic" panose="020B0502020202020204" pitchFamily="34" charset="0"/>
              </a:rPr>
              <a:t>Całkowite finansowanie projektu – podsumowanie budżetu</a:t>
            </a:r>
            <a:endParaRPr lang="pl-PL" sz="2400" dirty="0">
              <a:solidFill>
                <a:srgbClr val="1560BD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610">
            <a:off x="8384110" y="4738177"/>
            <a:ext cx="362151" cy="413415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610">
            <a:off x="8384111" y="4167995"/>
            <a:ext cx="362151" cy="413415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610">
            <a:off x="8384112" y="3003960"/>
            <a:ext cx="362151" cy="413415"/>
          </a:xfrm>
          <a:prstGeom prst="rect">
            <a:avLst/>
          </a:prstGeom>
        </p:spPr>
      </p:pic>
      <p:grpSp>
        <p:nvGrpSpPr>
          <p:cNvPr id="24" name="Grupa 23"/>
          <p:cNvGrpSpPr/>
          <p:nvPr/>
        </p:nvGrpSpPr>
        <p:grpSpPr>
          <a:xfrm>
            <a:off x="10079438" y="2874541"/>
            <a:ext cx="1061916" cy="2380565"/>
            <a:chOff x="10079438" y="2874541"/>
            <a:chExt cx="1061916" cy="2380565"/>
          </a:xfrm>
        </p:grpSpPr>
        <p:grpSp>
          <p:nvGrpSpPr>
            <p:cNvPr id="7" name="Grupa 6"/>
            <p:cNvGrpSpPr/>
            <p:nvPr/>
          </p:nvGrpSpPr>
          <p:grpSpPr>
            <a:xfrm>
              <a:off x="10079438" y="3874085"/>
              <a:ext cx="1061916" cy="652513"/>
              <a:chOff x="8978803" y="3952605"/>
              <a:chExt cx="1061916" cy="652513"/>
            </a:xfrm>
          </p:grpSpPr>
          <p:pic>
            <p:nvPicPr>
              <p:cNvPr id="15" name="Obraz 14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8978803" y="3952605"/>
                <a:ext cx="1061916" cy="652513"/>
              </a:xfrm>
              <a:prstGeom prst="rect">
                <a:avLst/>
              </a:prstGeom>
            </p:spPr>
          </p:pic>
          <p:sp>
            <p:nvSpPr>
              <p:cNvPr id="3" name="pole tekstowe 2"/>
              <p:cNvSpPr txBox="1"/>
              <p:nvPr/>
            </p:nvSpPr>
            <p:spPr>
              <a:xfrm>
                <a:off x="9286812" y="4134567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dirty="0" smtClean="0"/>
                  <a:t>75%</a:t>
                </a:r>
                <a:endParaRPr lang="pl-PL" sz="1400" dirty="0"/>
              </a:p>
            </p:txBody>
          </p:sp>
        </p:grpSp>
        <p:grpSp>
          <p:nvGrpSpPr>
            <p:cNvPr id="22" name="Grupa 21"/>
            <p:cNvGrpSpPr/>
            <p:nvPr/>
          </p:nvGrpSpPr>
          <p:grpSpPr>
            <a:xfrm>
              <a:off x="10079438" y="4602593"/>
              <a:ext cx="1061916" cy="652513"/>
              <a:chOff x="8972313" y="4644967"/>
              <a:chExt cx="1061916" cy="652513"/>
            </a:xfrm>
          </p:grpSpPr>
          <p:pic>
            <p:nvPicPr>
              <p:cNvPr id="17" name="Obraz 16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8972313" y="4644967"/>
                <a:ext cx="1061916" cy="652513"/>
              </a:xfrm>
              <a:prstGeom prst="rect">
                <a:avLst/>
              </a:prstGeom>
            </p:spPr>
          </p:pic>
          <p:sp>
            <p:nvSpPr>
              <p:cNvPr id="18" name="pole tekstowe 17"/>
              <p:cNvSpPr txBox="1"/>
              <p:nvPr/>
            </p:nvSpPr>
            <p:spPr>
              <a:xfrm>
                <a:off x="9243560" y="4816868"/>
                <a:ext cx="5870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l-PL" sz="1400" dirty="0" smtClean="0"/>
                  <a:t>100%</a:t>
                </a:r>
                <a:endParaRPr lang="pl-PL" sz="1400" dirty="0"/>
              </a:p>
            </p:txBody>
          </p:sp>
        </p:grpSp>
        <p:grpSp>
          <p:nvGrpSpPr>
            <p:cNvPr id="19" name="Grupa 18"/>
            <p:cNvGrpSpPr/>
            <p:nvPr/>
          </p:nvGrpSpPr>
          <p:grpSpPr>
            <a:xfrm>
              <a:off x="10079438" y="2874541"/>
              <a:ext cx="1061916" cy="652513"/>
              <a:chOff x="9442383" y="3979914"/>
              <a:chExt cx="1061916" cy="652513"/>
            </a:xfrm>
          </p:grpSpPr>
          <p:pic>
            <p:nvPicPr>
              <p:cNvPr id="20" name="Obraz 19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9442383" y="3979914"/>
                <a:ext cx="1061916" cy="652513"/>
              </a:xfrm>
              <a:prstGeom prst="rect">
                <a:avLst/>
              </a:prstGeom>
            </p:spPr>
          </p:pic>
          <p:sp>
            <p:nvSpPr>
              <p:cNvPr id="21" name="pole tekstowe 20"/>
              <p:cNvSpPr txBox="1"/>
              <p:nvPr/>
            </p:nvSpPr>
            <p:spPr>
              <a:xfrm>
                <a:off x="9711891" y="4134827"/>
                <a:ext cx="495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dirty="0"/>
                  <a:t>2</a:t>
                </a:r>
                <a:r>
                  <a:rPr lang="pl-PL" sz="1400" dirty="0" smtClean="0"/>
                  <a:t>5%</a:t>
                </a:r>
                <a:endParaRPr lang="pl-PL" sz="1400" dirty="0"/>
              </a:p>
            </p:txBody>
          </p:sp>
        </p:grpSp>
      </p:grpSp>
      <p:pic>
        <p:nvPicPr>
          <p:cNvPr id="23" name="Obraz 22"/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42973">
            <a:off x="9098761" y="3830947"/>
            <a:ext cx="780958" cy="890135"/>
          </a:xfrm>
          <a:prstGeom prst="rect">
            <a:avLst/>
          </a:prstGeom>
        </p:spPr>
      </p:pic>
      <p:sp>
        <p:nvSpPr>
          <p:cNvPr id="28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27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7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</a:t>
            </a:r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292542" y="639479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23</a:t>
            </a:r>
            <a:endParaRPr lang="pl-PL" sz="1200" dirty="0">
              <a:latin typeface="Calibri" panose="020F0502020204030204" pitchFamily="34" charset="0"/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481263" y="1809345"/>
            <a:ext cx="91977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W nagłówku tabeli budżetu, koniecznie należy wpisać </a:t>
            </a:r>
            <a:r>
              <a:rPr lang="pl-PL" sz="2400" dirty="0" smtClean="0">
                <a:solidFill>
                  <a:srgbClr val="1560BD"/>
                </a:solidFill>
              </a:rPr>
              <a:t>nazwę projektu.</a:t>
            </a:r>
          </a:p>
          <a:p>
            <a:endParaRPr lang="pl-PL" sz="2400" dirty="0" smtClean="0"/>
          </a:p>
          <a:p>
            <a:r>
              <a:rPr lang="pl-PL" sz="2400" dirty="0" smtClean="0"/>
              <a:t>W </a:t>
            </a:r>
            <a:r>
              <a:rPr lang="pl-PL" sz="2400" dirty="0"/>
              <a:t>przypadku, kiedy Beneficjent stara się o maksymalne dofinansowanie z UE w ramach Funduszu i w budżecie wykazuje stawki graniczne, generalna</a:t>
            </a:r>
            <a:r>
              <a:rPr lang="pl-PL" sz="2400" dirty="0">
                <a:solidFill>
                  <a:srgbClr val="1560BD"/>
                </a:solidFill>
              </a:rPr>
              <a:t> </a:t>
            </a:r>
            <a:r>
              <a:rPr lang="pl-PL" sz="2400" dirty="0"/>
              <a:t>zasada jest </a:t>
            </a:r>
            <a:r>
              <a:rPr lang="pl-PL" sz="2400" dirty="0" smtClean="0"/>
              <a:t>taka:</a:t>
            </a:r>
          </a:p>
          <a:p>
            <a:endParaRPr lang="pl-PL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1560BD"/>
                </a:solidFill>
              </a:rPr>
              <a:t>wkład Beneficjenta zaokrąglać w </a:t>
            </a:r>
            <a:r>
              <a:rPr lang="pl-PL" sz="2400" dirty="0" smtClean="0">
                <a:solidFill>
                  <a:srgbClr val="1560BD"/>
                </a:solidFill>
              </a:rPr>
              <a:t>górę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 smtClean="0">
              <a:solidFill>
                <a:srgbClr val="1560BD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1560BD"/>
                </a:solidFill>
              </a:rPr>
              <a:t>wkład Funduszu zaokrąglać </a:t>
            </a:r>
            <a:r>
              <a:rPr lang="pl-PL" sz="2400" dirty="0">
                <a:solidFill>
                  <a:srgbClr val="1560BD"/>
                </a:solidFill>
              </a:rPr>
              <a:t>w dół </a:t>
            </a:r>
            <a:endParaRPr lang="pl-PL" sz="2400" dirty="0" smtClean="0">
              <a:solidFill>
                <a:srgbClr val="1560BD"/>
              </a:solidFill>
            </a:endParaRPr>
          </a:p>
          <a:p>
            <a:endParaRPr lang="pl-PL" sz="2400" dirty="0" smtClean="0">
              <a:solidFill>
                <a:srgbClr val="1560BD"/>
              </a:solidFill>
            </a:endParaRPr>
          </a:p>
          <a:p>
            <a:r>
              <a:rPr lang="pl-PL" sz="2400" dirty="0" smtClean="0"/>
              <a:t>do </a:t>
            </a:r>
            <a:r>
              <a:rPr lang="pl-PL" sz="2400" dirty="0"/>
              <a:t>liczb całkowitych, tak aby nie przekroczyć maksymalnej wartości dofinansowania wynoszącej 75</a:t>
            </a:r>
            <a:r>
              <a:rPr lang="pl-PL" sz="2400" dirty="0" smtClean="0"/>
              <a:t>%.</a:t>
            </a:r>
            <a:endParaRPr lang="pl-PL" sz="2400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481263" y="1450245"/>
            <a:ext cx="1122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Warto zapamiętać!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2" name="Strzałka w dół 1"/>
          <p:cNvSpPr/>
          <p:nvPr/>
        </p:nvSpPr>
        <p:spPr>
          <a:xfrm rot="10800000">
            <a:off x="5661496" y="3844724"/>
            <a:ext cx="301559" cy="6494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dół 6"/>
          <p:cNvSpPr/>
          <p:nvPr/>
        </p:nvSpPr>
        <p:spPr>
          <a:xfrm>
            <a:off x="5180999" y="4815192"/>
            <a:ext cx="339786" cy="645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98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81263" y="994791"/>
            <a:ext cx="1128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  <a:latin typeface="Calibri" panose="020F0502020204030204" pitchFamily="34" charset="0"/>
              </a:rPr>
              <a:t>Zestawienie kosztów pośrednich wykazanych w budżecie projektu</a:t>
            </a:r>
            <a:endParaRPr lang="pl-PL" sz="2400" dirty="0">
              <a:solidFill>
                <a:srgbClr val="1560BD"/>
              </a:solidFill>
              <a:latin typeface="Calibri" panose="020F050202020403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</a:t>
            </a:r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29</a:t>
            </a:r>
            <a:endParaRPr lang="pl-PL" sz="1200" dirty="0">
              <a:latin typeface="Calibri" panose="020F050202020403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188" y="1456456"/>
            <a:ext cx="10237838" cy="495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1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81263" y="1450245"/>
            <a:ext cx="1122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  <a:latin typeface="Calibri" panose="020F0502020204030204" pitchFamily="34" charset="0"/>
              </a:rPr>
              <a:t>Zestawienie kosztów pośrednich wykazanych w budżecie projektu</a:t>
            </a:r>
            <a:endParaRPr lang="pl-PL" sz="2400" dirty="0">
              <a:solidFill>
                <a:srgbClr val="1560BD"/>
              </a:solidFill>
              <a:latin typeface="Calibri" panose="020F050202020403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</a:t>
            </a:r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28</a:t>
            </a:r>
            <a:endParaRPr lang="pl-PL" sz="1200" dirty="0">
              <a:latin typeface="Calibri" panose="020F050202020403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70" y="1993557"/>
            <a:ext cx="11872666" cy="397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30</a:t>
            </a:r>
            <a:endParaRPr lang="pl-PL" sz="1200" dirty="0"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81263" y="1450245"/>
            <a:ext cx="1122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  <a:latin typeface="Calibri" panose="020F0502020204030204" pitchFamily="34" charset="0"/>
              </a:rPr>
              <a:t>Zestawienie kosztów pośrednich wykazanych w budżecie projektu</a:t>
            </a:r>
            <a:endParaRPr lang="pl-PL" sz="2400" dirty="0">
              <a:solidFill>
                <a:srgbClr val="1560BD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0414814" y="515657"/>
            <a:ext cx="177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Przykład </a:t>
            </a:r>
            <a:r>
              <a:rPr lang="pl-P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endParaRPr lang="pl-P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446" y="2174789"/>
            <a:ext cx="10618567" cy="302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4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247900" y="2779432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1560BD"/>
                </a:solidFill>
              </a:rPr>
              <a:t>Dziękuję za uwagę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247900" y="4086732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b="1" dirty="0" smtClean="0">
              <a:solidFill>
                <a:srgbClr val="1560BD"/>
              </a:solidFill>
            </a:endParaRPr>
          </a:p>
          <a:p>
            <a:pPr algn="ctr"/>
            <a:r>
              <a:rPr lang="pl-PL" b="1" dirty="0" smtClean="0">
                <a:solidFill>
                  <a:srgbClr val="1560BD"/>
                </a:solidFill>
              </a:rPr>
              <a:t>Centrum Obsługi Projektów Europejskich </a:t>
            </a:r>
            <a:r>
              <a:rPr lang="pl-PL" dirty="0" smtClean="0">
                <a:solidFill>
                  <a:srgbClr val="1560BD"/>
                </a:solidFill>
              </a:rPr>
              <a:t/>
            </a:r>
            <a:br>
              <a:rPr lang="pl-PL" dirty="0" smtClean="0">
                <a:solidFill>
                  <a:srgbClr val="1560BD"/>
                </a:solidFill>
              </a:rPr>
            </a:br>
            <a:r>
              <a:rPr lang="pl-PL" b="1" dirty="0" smtClean="0">
                <a:solidFill>
                  <a:srgbClr val="1560BD"/>
                </a:solidFill>
              </a:rPr>
              <a:t>Ministerstwa Spraw Wewnętrznych</a:t>
            </a:r>
            <a:r>
              <a:rPr lang="pl-PL" dirty="0" smtClean="0">
                <a:solidFill>
                  <a:srgbClr val="1560BD"/>
                </a:solidFill>
              </a:rPr>
              <a:t> </a:t>
            </a:r>
            <a:r>
              <a:rPr lang="pl-PL" b="1" dirty="0" smtClean="0">
                <a:solidFill>
                  <a:srgbClr val="1560BD"/>
                </a:solidFill>
              </a:rPr>
              <a:t>i Administracji</a:t>
            </a:r>
            <a:r>
              <a:rPr lang="pl-PL" dirty="0" smtClean="0">
                <a:solidFill>
                  <a:srgbClr val="1560BD"/>
                </a:solidFill>
              </a:rPr>
              <a:t> </a:t>
            </a:r>
            <a:br>
              <a:rPr lang="pl-PL" dirty="0" smtClean="0">
                <a:solidFill>
                  <a:srgbClr val="1560BD"/>
                </a:solidFill>
              </a:rPr>
            </a:br>
            <a:r>
              <a:rPr lang="pl-PL" dirty="0" smtClean="0">
                <a:solidFill>
                  <a:srgbClr val="1560BD"/>
                </a:solidFill>
              </a:rPr>
              <a:t/>
            </a:r>
            <a:br>
              <a:rPr lang="pl-PL" dirty="0" smtClean="0">
                <a:solidFill>
                  <a:srgbClr val="1560BD"/>
                </a:solidFill>
              </a:rPr>
            </a:br>
            <a:r>
              <a:rPr lang="pl-PL" b="1" dirty="0" smtClean="0">
                <a:solidFill>
                  <a:srgbClr val="1560BD"/>
                </a:solidFill>
              </a:rPr>
              <a:t>www.copemswia.gov.pl</a:t>
            </a:r>
            <a:endParaRPr lang="pl-PL" b="1" dirty="0">
              <a:solidFill>
                <a:srgbClr val="1560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889000" y="1104900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889000" y="1442554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</a:rPr>
              <a:t>Wydatek kwalifikowalny: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947722" y="2352530"/>
            <a:ext cx="1025996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wpisuje się w </a:t>
            </a:r>
            <a:r>
              <a:rPr lang="pl-PL" sz="2000" dirty="0">
                <a:solidFill>
                  <a:srgbClr val="1560BD"/>
                </a:solidFill>
              </a:rPr>
              <a:t>cele</a:t>
            </a:r>
            <a:r>
              <a:rPr lang="pl-PL" sz="2000" dirty="0"/>
              <a:t> </a:t>
            </a:r>
            <a:r>
              <a:rPr lang="pl-PL" sz="2000" dirty="0">
                <a:solidFill>
                  <a:srgbClr val="1560BD"/>
                </a:solidFill>
              </a:rPr>
              <a:t>Funduszu</a:t>
            </a:r>
            <a:r>
              <a:rPr lang="pl-PL" sz="2000" dirty="0"/>
              <a:t> i jego wybranego instrumentu </a:t>
            </a:r>
            <a:r>
              <a:rPr lang="pl-PL" sz="2000" dirty="0" smtClean="0"/>
              <a:t>finansowego;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j</a:t>
            </a:r>
            <a:r>
              <a:rPr lang="pl-PL" sz="2000" dirty="0" smtClean="0"/>
              <a:t>est konieczny </a:t>
            </a:r>
            <a:r>
              <a:rPr lang="pl-PL" sz="2000" dirty="0"/>
              <a:t>do realizacji działań </a:t>
            </a:r>
            <a:r>
              <a:rPr lang="pl-PL" sz="2000" dirty="0" smtClean="0"/>
              <a:t>projektowych, </a:t>
            </a:r>
            <a:r>
              <a:rPr lang="pl-PL" sz="2000" dirty="0" smtClean="0">
                <a:solidFill>
                  <a:srgbClr val="1560BD"/>
                </a:solidFill>
              </a:rPr>
              <a:t>związany z projektem;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dotyczy </a:t>
            </a:r>
            <a:r>
              <a:rPr lang="pl-PL" sz="2000" dirty="0">
                <a:solidFill>
                  <a:srgbClr val="1560BD"/>
                </a:solidFill>
              </a:rPr>
              <a:t>kwalifikowanych działań i </a:t>
            </a:r>
            <a:r>
              <a:rPr lang="pl-PL" sz="2000" dirty="0" smtClean="0">
                <a:solidFill>
                  <a:srgbClr val="1560BD"/>
                </a:solidFill>
              </a:rPr>
              <a:t>środków,</a:t>
            </a:r>
            <a:r>
              <a:rPr lang="pl-PL" sz="2000" dirty="0" smtClean="0"/>
              <a:t> </a:t>
            </a:r>
            <a:r>
              <a:rPr lang="pl-PL" sz="2000" dirty="0"/>
              <a:t>wymienionych w rozporządzeniu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ustanawiającym Fundusz;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jest </a:t>
            </a:r>
            <a:r>
              <a:rPr lang="pl-PL" sz="2000" dirty="0">
                <a:solidFill>
                  <a:srgbClr val="1560BD"/>
                </a:solidFill>
              </a:rPr>
              <a:t>uzasadniony i zgodny </a:t>
            </a:r>
            <a:r>
              <a:rPr lang="pl-PL" sz="2000" dirty="0"/>
              <a:t>z zasadą należytego zarządzania finansami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oraz </a:t>
            </a:r>
            <a:r>
              <a:rPr lang="pl-PL" sz="2000" dirty="0"/>
              <a:t>racjonalności, opłacalności oraz efektywności kosztowej (relacja nakład/rezultat);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został </a:t>
            </a:r>
            <a:r>
              <a:rPr lang="pl-PL" sz="2000" dirty="0" smtClean="0">
                <a:solidFill>
                  <a:srgbClr val="1560BD"/>
                </a:solidFill>
              </a:rPr>
              <a:t>poniesiony</a:t>
            </a:r>
            <a:r>
              <a:rPr lang="pl-PL" sz="2000" dirty="0" smtClean="0"/>
              <a:t> </a:t>
            </a:r>
            <a:r>
              <a:rPr lang="pl-PL" sz="2000" dirty="0"/>
              <a:t>przez Beneficjenta lub Partnerów </a:t>
            </a:r>
            <a:r>
              <a:rPr lang="pl-PL" sz="2000" dirty="0">
                <a:solidFill>
                  <a:srgbClr val="1560BD"/>
                </a:solidFill>
              </a:rPr>
              <a:t>w ramach </a:t>
            </a:r>
            <a:r>
              <a:rPr lang="pl-PL" sz="2000" dirty="0" smtClean="0">
                <a:solidFill>
                  <a:srgbClr val="1560BD"/>
                </a:solidFill>
              </a:rPr>
              <a:t>projektu;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został poniesiony </a:t>
            </a:r>
            <a:r>
              <a:rPr lang="pl-PL" sz="2000" dirty="0"/>
              <a:t>w okresie kwalifikowalności; </a:t>
            </a:r>
            <a:endParaRPr lang="pl-PL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jest </a:t>
            </a:r>
            <a:r>
              <a:rPr lang="pl-PL" sz="2000" dirty="0" smtClean="0">
                <a:solidFill>
                  <a:srgbClr val="1560BD"/>
                </a:solidFill>
              </a:rPr>
              <a:t>zgodny </a:t>
            </a:r>
            <a:r>
              <a:rPr lang="pl-PL" sz="2000" dirty="0">
                <a:solidFill>
                  <a:srgbClr val="1560BD"/>
                </a:solidFill>
              </a:rPr>
              <a:t>z </a:t>
            </a:r>
            <a:r>
              <a:rPr lang="pl-PL" sz="2000" dirty="0"/>
              <a:t>zatwierdzonym </a:t>
            </a:r>
            <a:r>
              <a:rPr lang="pl-PL" sz="2000" dirty="0" smtClean="0">
                <a:solidFill>
                  <a:srgbClr val="1560BD"/>
                </a:solidFill>
              </a:rPr>
              <a:t>budżetem</a:t>
            </a:r>
            <a:r>
              <a:rPr lang="pl-PL" sz="2000" dirty="0" smtClean="0"/>
              <a:t> projektu;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j</a:t>
            </a:r>
            <a:r>
              <a:rPr lang="pl-PL" sz="2000" dirty="0" smtClean="0"/>
              <a:t>est </a:t>
            </a:r>
            <a:r>
              <a:rPr lang="pl-PL" sz="2000" dirty="0" smtClean="0">
                <a:solidFill>
                  <a:srgbClr val="1560BD"/>
                </a:solidFill>
              </a:rPr>
              <a:t>zgodny </a:t>
            </a:r>
            <a:r>
              <a:rPr lang="pl-PL" sz="2000" dirty="0">
                <a:solidFill>
                  <a:srgbClr val="1560BD"/>
                </a:solidFill>
              </a:rPr>
              <a:t>z </a:t>
            </a:r>
            <a:r>
              <a:rPr lang="pl-PL" sz="2000" dirty="0"/>
              <a:t>obowiązującymi</a:t>
            </a:r>
            <a:r>
              <a:rPr lang="pl-PL" sz="2000" b="1" dirty="0"/>
              <a:t> </a:t>
            </a:r>
            <a:r>
              <a:rPr lang="pl-PL" sz="2000" dirty="0">
                <a:solidFill>
                  <a:srgbClr val="1560BD"/>
                </a:solidFill>
              </a:rPr>
              <a:t>przepisami</a:t>
            </a:r>
            <a:r>
              <a:rPr lang="pl-PL" sz="2000" b="1" dirty="0"/>
              <a:t> </a:t>
            </a:r>
            <a:r>
              <a:rPr lang="pl-PL" sz="2000" dirty="0"/>
              <a:t>prawa unijnego i </a:t>
            </a:r>
            <a:r>
              <a:rPr lang="pl-PL" sz="2000" dirty="0" smtClean="0"/>
              <a:t>krajowego</a:t>
            </a:r>
            <a:r>
              <a:rPr lang="pl-PL" sz="2000" dirty="0"/>
              <a:t>.</a:t>
            </a:r>
          </a:p>
        </p:txBody>
      </p:sp>
      <p:sp>
        <p:nvSpPr>
          <p:cNvPr id="18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/>
              <a:t>3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15629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889000" y="1080187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889000" y="2266586"/>
            <a:ext cx="96727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został </a:t>
            </a:r>
            <a:r>
              <a:rPr lang="pl-PL" sz="2000" dirty="0" smtClean="0">
                <a:solidFill>
                  <a:srgbClr val="1560BD"/>
                </a:solidFill>
              </a:rPr>
              <a:t>należycie</a:t>
            </a:r>
            <a:r>
              <a:rPr lang="pl-PL" sz="2000" dirty="0" smtClean="0"/>
              <a:t> </a:t>
            </a:r>
            <a:r>
              <a:rPr lang="pl-PL" sz="2000" dirty="0">
                <a:solidFill>
                  <a:srgbClr val="1560BD"/>
                </a:solidFill>
              </a:rPr>
              <a:t>udokumentowany</a:t>
            </a:r>
            <a:r>
              <a:rPr lang="pl-PL" sz="2000" dirty="0"/>
              <a:t> fakturami lub dokumentami księgowymi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>o </a:t>
            </a:r>
            <a:r>
              <a:rPr lang="pl-PL" sz="2000" dirty="0"/>
              <a:t>równoważnej mocy dowodowej i dowodami zapłaty, został zarejestrowany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systemie finansowo-księgowym Beneficjenta i istnieje możliwość jego identyfikacji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kontroli; </a:t>
            </a:r>
          </a:p>
          <a:p>
            <a:endParaRPr lang="pl-PL" sz="1400" dirty="0"/>
          </a:p>
          <a:p>
            <a:r>
              <a:rPr lang="pl-PL" dirty="0" smtClean="0">
                <a:solidFill>
                  <a:srgbClr val="1560BD"/>
                </a:solidFill>
              </a:rPr>
              <a:t>Wyjątkami, do </a:t>
            </a:r>
            <a:r>
              <a:rPr lang="pl-PL" dirty="0">
                <a:solidFill>
                  <a:srgbClr val="1560BD"/>
                </a:solidFill>
              </a:rPr>
              <a:t>których nie stosuje się niniejszych </a:t>
            </a:r>
            <a:r>
              <a:rPr lang="pl-PL" dirty="0" smtClean="0">
                <a:solidFill>
                  <a:srgbClr val="1560BD"/>
                </a:solidFill>
              </a:rPr>
              <a:t>warunków, </a:t>
            </a:r>
            <a:r>
              <a:rPr lang="pl-PL" dirty="0">
                <a:solidFill>
                  <a:srgbClr val="1560BD"/>
                </a:solidFill>
              </a:rPr>
              <a:t>są wydatki rozliczane stawkami lub kwotami ryczałtowymi oraz </a:t>
            </a:r>
            <a:r>
              <a:rPr lang="pl-PL" dirty="0" smtClean="0">
                <a:solidFill>
                  <a:srgbClr val="1560BD"/>
                </a:solidFill>
              </a:rPr>
              <a:t>amortyzacja.</a:t>
            </a:r>
          </a:p>
          <a:p>
            <a:r>
              <a:rPr lang="pl-PL" sz="1400" dirty="0" smtClean="0"/>
              <a:t> </a:t>
            </a:r>
            <a:endParaRPr lang="pl-PL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wydatek </a:t>
            </a:r>
            <a:r>
              <a:rPr lang="pl-PL" sz="2000" dirty="0"/>
              <a:t>albo jego część rozliczana w projekcie</a:t>
            </a:r>
            <a:r>
              <a:rPr lang="pl-PL" sz="2000" dirty="0">
                <a:solidFill>
                  <a:srgbClr val="1560BD"/>
                </a:solidFill>
              </a:rPr>
              <a:t> nie zostały sfinansowane z innych </a:t>
            </a:r>
            <a:r>
              <a:rPr lang="pl-PL" sz="2000" dirty="0" smtClean="0">
                <a:solidFill>
                  <a:srgbClr val="1560BD"/>
                </a:solidFill>
              </a:rPr>
              <a:t>źródeł,</a:t>
            </a:r>
            <a:r>
              <a:rPr lang="pl-PL" sz="2000" dirty="0" smtClean="0"/>
              <a:t> zgodnie z </a:t>
            </a:r>
            <a:r>
              <a:rPr lang="pl-PL" sz="2000" dirty="0"/>
              <a:t>zasadą braku podwójnego </a:t>
            </a:r>
            <a:r>
              <a:rPr lang="pl-PL" sz="2000" dirty="0" smtClean="0"/>
              <a:t>finansowania.</a:t>
            </a:r>
          </a:p>
          <a:p>
            <a:endParaRPr lang="pl-PL" sz="1400" dirty="0" smtClean="0"/>
          </a:p>
          <a:p>
            <a:r>
              <a:rPr lang="pl-PL" dirty="0" smtClean="0">
                <a:solidFill>
                  <a:srgbClr val="1560BD"/>
                </a:solidFill>
              </a:rPr>
              <a:t>Zgodnie </a:t>
            </a:r>
            <a:r>
              <a:rPr lang="pl-PL" dirty="0">
                <a:solidFill>
                  <a:srgbClr val="1560BD"/>
                </a:solidFill>
              </a:rPr>
              <a:t>z </a:t>
            </a:r>
            <a:r>
              <a:rPr lang="pl-PL" dirty="0" smtClean="0">
                <a:solidFill>
                  <a:srgbClr val="1560BD"/>
                </a:solidFill>
              </a:rPr>
              <a:t>tą zasadą </a:t>
            </a:r>
            <a:r>
              <a:rPr lang="pl-PL" dirty="0">
                <a:solidFill>
                  <a:srgbClr val="1560BD"/>
                </a:solidFill>
              </a:rPr>
              <a:t>wydatków, które otrzymały już całkowite dofinansowanie </a:t>
            </a:r>
            <a:r>
              <a:rPr lang="pl-PL" dirty="0" smtClean="0">
                <a:solidFill>
                  <a:srgbClr val="1560BD"/>
                </a:solidFill>
              </a:rPr>
              <a:t>z </a:t>
            </a:r>
            <a:r>
              <a:rPr lang="pl-PL" dirty="0">
                <a:solidFill>
                  <a:srgbClr val="1560BD"/>
                </a:solidFill>
              </a:rPr>
              <a:t>innego źródła finansowania, nie uznaje się za kwalifikowalne w kontekście projektów realizowanych </a:t>
            </a:r>
            <a:r>
              <a:rPr lang="pl-PL" dirty="0" smtClean="0">
                <a:solidFill>
                  <a:srgbClr val="1560BD"/>
                </a:solidFill>
              </a:rPr>
              <a:t>w </a:t>
            </a:r>
            <a:r>
              <a:rPr lang="pl-PL" dirty="0">
                <a:solidFill>
                  <a:srgbClr val="1560BD"/>
                </a:solidFill>
              </a:rPr>
              <a:t>ramach FBW</a:t>
            </a:r>
            <a:r>
              <a:rPr lang="pl-PL" dirty="0" smtClean="0">
                <a:solidFill>
                  <a:srgbClr val="1560BD"/>
                </a:solidFill>
              </a:rPr>
              <a:t>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42554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</a:rPr>
              <a:t>Wydatek kwalifikowalny: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17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4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89000" y="1961087"/>
            <a:ext cx="9672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podatek od towarów i usług (podatek VAT) </a:t>
            </a:r>
            <a:r>
              <a:rPr lang="pl-PL" sz="2000" dirty="0">
                <a:solidFill>
                  <a:srgbClr val="1560BD"/>
                </a:solidFill>
              </a:rPr>
              <a:t>jest wydatkiem kwalifikowalnym </a:t>
            </a:r>
            <a:r>
              <a:rPr lang="pl-PL" sz="2000" dirty="0" smtClean="0"/>
              <a:t>tylko wówczas</a:t>
            </a:r>
            <a:r>
              <a:rPr lang="pl-PL" sz="2000" dirty="0"/>
              <a:t>, </a:t>
            </a:r>
            <a:r>
              <a:rPr lang="pl-PL" sz="2000" dirty="0">
                <a:solidFill>
                  <a:srgbClr val="1560BD"/>
                </a:solidFill>
              </a:rPr>
              <a:t>gdy został on faktycznie i ostatecznie poniesiony przez Beneficjenta projektu,</a:t>
            </a:r>
            <a:r>
              <a:rPr lang="pl-PL" sz="2000" dirty="0"/>
              <a:t>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tj</a:t>
            </a:r>
            <a:r>
              <a:rPr lang="pl-PL" sz="2000" dirty="0"/>
              <a:t>. nie można go odzyskać na mocy prawa krajowego dotyczącego </a:t>
            </a:r>
            <a:r>
              <a:rPr lang="pl-PL" sz="2000" dirty="0" smtClean="0"/>
              <a:t>VAT.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42554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</a:rPr>
              <a:t>Podatek VAT: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889000" y="3110668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</a:rPr>
              <a:t>Wkłady rzeczowe: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893116" y="3621426"/>
            <a:ext cx="1082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wkłady niepieniężne/aporty </a:t>
            </a:r>
            <a:r>
              <a:rPr lang="pl-PL" sz="2000" dirty="0" smtClean="0">
                <a:solidFill>
                  <a:srgbClr val="1560BD"/>
                </a:solidFill>
              </a:rPr>
              <a:t>nie </a:t>
            </a:r>
            <a:r>
              <a:rPr lang="pl-PL" sz="2000" dirty="0">
                <a:solidFill>
                  <a:srgbClr val="1560BD"/>
                </a:solidFill>
              </a:rPr>
              <a:t>są kwalifikowalne </a:t>
            </a:r>
            <a:r>
              <a:rPr lang="pl-PL" sz="2000" dirty="0"/>
              <a:t>w ramach FBW </a:t>
            </a:r>
            <a:r>
              <a:rPr lang="pl-PL" sz="2000" dirty="0" smtClean="0"/>
              <a:t>pod </a:t>
            </a:r>
            <a:r>
              <a:rPr lang="pl-PL" sz="2000" dirty="0"/>
              <a:t>żadną </a:t>
            </a:r>
            <a:r>
              <a:rPr lang="pl-PL" sz="2000" dirty="0" smtClean="0"/>
              <a:t>postacią.</a:t>
            </a:r>
            <a:endParaRPr lang="pl-PL" sz="20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893116" y="4362825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</a:rPr>
              <a:t>Amortyzacja: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889000" y="4876288"/>
            <a:ext cx="1082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odpis amortyzacyjny jest kosztem, </a:t>
            </a:r>
            <a:r>
              <a:rPr lang="pl-PL" sz="2000" dirty="0">
                <a:solidFill>
                  <a:srgbClr val="1560BD"/>
                </a:solidFill>
              </a:rPr>
              <a:t>ale nie jest </a:t>
            </a:r>
            <a:r>
              <a:rPr lang="pl-PL" sz="2000" dirty="0" smtClean="0">
                <a:solidFill>
                  <a:srgbClr val="1560BD"/>
                </a:solidFill>
              </a:rPr>
              <a:t>wydatkiem.</a:t>
            </a:r>
            <a:endParaRPr lang="pl-PL" sz="2000" dirty="0">
              <a:solidFill>
                <a:srgbClr val="1560BD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>
              <a:solidFill>
                <a:srgbClr val="1560BD"/>
              </a:solidFill>
            </a:endParaRPr>
          </a:p>
          <a:p>
            <a:r>
              <a:rPr lang="pl-PL" dirty="0">
                <a:solidFill>
                  <a:srgbClr val="1560BD"/>
                </a:solidFill>
              </a:rPr>
              <a:t>Koszty odpisów amortyzacyjnych mogą zostać uznane za </a:t>
            </a:r>
            <a:r>
              <a:rPr lang="pl-PL" dirty="0" smtClean="0">
                <a:solidFill>
                  <a:srgbClr val="1560BD"/>
                </a:solidFill>
              </a:rPr>
              <a:t>kwalifikowalne.</a:t>
            </a:r>
            <a:endParaRPr lang="pl-PL" dirty="0"/>
          </a:p>
        </p:txBody>
      </p:sp>
      <p:sp>
        <p:nvSpPr>
          <p:cNvPr id="17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5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4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2379" y="1884902"/>
            <a:ext cx="6323861" cy="4579247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7" name="pole tekstowe 6"/>
          <p:cNvSpPr txBox="1"/>
          <p:nvPr/>
        </p:nvSpPr>
        <p:spPr>
          <a:xfrm>
            <a:off x="673846" y="1748535"/>
            <a:ext cx="4535929" cy="4101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</a:rPr>
              <a:t>Szczegółowe informacje m.in. </a:t>
            </a:r>
            <a:br>
              <a:rPr lang="pl-PL" sz="2400" b="1" dirty="0" smtClean="0">
                <a:solidFill>
                  <a:srgbClr val="1560BD"/>
                </a:solidFill>
              </a:rPr>
            </a:br>
            <a:r>
              <a:rPr lang="pl-PL" sz="2400" b="1" dirty="0" smtClean="0">
                <a:solidFill>
                  <a:srgbClr val="1560BD"/>
                </a:solidFill>
              </a:rPr>
              <a:t>o tym:</a:t>
            </a:r>
          </a:p>
          <a:p>
            <a:pPr>
              <a:spcAft>
                <a:spcPts val="300"/>
              </a:spcAft>
            </a:pPr>
            <a:endParaRPr lang="pl-PL" sz="2000" b="1" dirty="0" smtClean="0">
              <a:solidFill>
                <a:srgbClr val="1560BD"/>
              </a:solidFill>
            </a:endParaRP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l-PL" sz="2000" dirty="0" smtClean="0"/>
              <a:t>do czego zobowiązany jest Beneficjent, który wykaże VAT jako kwalifikowalny;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l-PL" sz="2000" dirty="0" smtClean="0"/>
              <a:t>jakie warunki muszą być spełnione </a:t>
            </a:r>
            <a:br>
              <a:rPr lang="pl-PL" sz="2000" dirty="0" smtClean="0"/>
            </a:br>
            <a:r>
              <a:rPr lang="pl-PL" sz="2000" dirty="0" smtClean="0"/>
              <a:t>w przypadku uznania kosztów odpisów amortyzacyjnych na kwalifikowalne, znajdą Państwo w </a:t>
            </a:r>
            <a:r>
              <a:rPr lang="pl-PL" sz="2000" i="1" dirty="0" smtClean="0"/>
              <a:t>Podręczniku dla Beneficjenta</a:t>
            </a:r>
            <a:r>
              <a:rPr lang="pl-PL" sz="2000" dirty="0" smtClean="0"/>
              <a:t> </a:t>
            </a:r>
            <a:endParaRPr lang="pl-PL" sz="2000" dirty="0"/>
          </a:p>
          <a:p>
            <a:pPr>
              <a:spcAft>
                <a:spcPts val="300"/>
              </a:spcAft>
            </a:pPr>
            <a:endParaRPr lang="pl-PL" sz="2000" dirty="0" smtClean="0">
              <a:solidFill>
                <a:srgbClr val="1560BD"/>
              </a:solidFill>
            </a:endParaRPr>
          </a:p>
          <a:p>
            <a:pPr>
              <a:spcAft>
                <a:spcPts val="300"/>
              </a:spcAft>
            </a:pPr>
            <a:r>
              <a:rPr lang="pl-PL" sz="2000" b="1" dirty="0">
                <a:solidFill>
                  <a:srgbClr val="1560BD"/>
                </a:solidFill>
              </a:rPr>
              <a:t> </a:t>
            </a:r>
            <a:r>
              <a:rPr lang="pl-PL" sz="2000" b="1" dirty="0" smtClean="0">
                <a:solidFill>
                  <a:srgbClr val="1560BD"/>
                </a:solidFill>
              </a:rPr>
              <a:t>        www.copemswia.gov.pl</a:t>
            </a:r>
            <a:endParaRPr lang="pl-PL" sz="2000" b="1" dirty="0">
              <a:solidFill>
                <a:srgbClr val="1560BD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53336">
            <a:off x="4625219" y="4094573"/>
            <a:ext cx="1464365" cy="1464365"/>
          </a:xfrm>
          <a:prstGeom prst="rect">
            <a:avLst/>
          </a:prstGeom>
        </p:spPr>
      </p:pic>
      <p:sp>
        <p:nvSpPr>
          <p:cNvPr id="14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6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37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889000" y="1080187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889000" y="2331789"/>
            <a:ext cx="96727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w</a:t>
            </a:r>
            <a:r>
              <a:rPr lang="pl-PL" sz="2000" dirty="0" smtClean="0"/>
              <a:t>ydatki niespełniające warunków kwalifikowalności;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z</a:t>
            </a:r>
            <a:r>
              <a:rPr lang="pl-PL" sz="2000" dirty="0" smtClean="0"/>
              <a:t>adłużenie i opłaty za obsługę zadłużenia;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n</a:t>
            </a:r>
            <a:r>
              <a:rPr lang="pl-PL" sz="2000" dirty="0" smtClean="0"/>
              <a:t>ależne odsetki;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koszty kredytu;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koszty prowizji pobieranych w ramach operacji wymiany walut;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koszty mandatów, kar i grzywien, a także koszty procesów sądowych oraz koszty realizacji ewentualnych postanowień wydanych przez sąd;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wydatki związane z wypełnieniem wniosku o dofinansowanie projektu;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k</a:t>
            </a:r>
            <a:r>
              <a:rPr lang="pl-PL" sz="2000" dirty="0" smtClean="0"/>
              <a:t>oszty reprezentacyjne wyłącznie dla personelu Beneficjenta.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400" dirty="0" smtClean="0">
              <a:solidFill>
                <a:srgbClr val="1560BD"/>
              </a:solidFill>
            </a:endParaRPr>
          </a:p>
          <a:p>
            <a:r>
              <a:rPr lang="pl-PL" dirty="0" smtClean="0">
                <a:solidFill>
                  <a:srgbClr val="1560BD"/>
                </a:solidFill>
              </a:rPr>
              <a:t>Uzasadnione </a:t>
            </a:r>
            <a:r>
              <a:rPr lang="pl-PL" dirty="0">
                <a:solidFill>
                  <a:srgbClr val="1560BD"/>
                </a:solidFill>
              </a:rPr>
              <a:t>koszty organizacji spotkań w ramach projektu, na przykład na koniec projektu lub spotkania związane z zarządzaniem projektem, są dopuszczalne</a:t>
            </a:r>
            <a:r>
              <a:rPr lang="pl-PL" dirty="0" smtClean="0">
                <a:solidFill>
                  <a:srgbClr val="1560BD"/>
                </a:solidFill>
              </a:rPr>
              <a:t>.</a:t>
            </a:r>
            <a:endParaRPr lang="pl-PL" dirty="0">
              <a:solidFill>
                <a:srgbClr val="1560BD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89000" y="1442554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</a:rPr>
              <a:t>Wydatki niekwalifikowalne: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14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 Light" panose="020F0302020204030204" pitchFamily="34" charset="0"/>
              </a:rPr>
              <a:t>7</a:t>
            </a:r>
            <a:endParaRPr lang="pl-PL" sz="1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02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889000" y="1104900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889000" y="1442554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sz="2400" b="1" dirty="0" smtClean="0">
                <a:solidFill>
                  <a:srgbClr val="1560BD"/>
                </a:solidFill>
              </a:rPr>
              <a:t>Ocena kwalifikowalności wydatku:</a:t>
            </a:r>
            <a:endParaRPr lang="pl-PL" sz="2400" dirty="0">
              <a:solidFill>
                <a:srgbClr val="1560BD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889000" y="2344141"/>
            <a:ext cx="9787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 smtClean="0"/>
              <a:t>dokonywana </a:t>
            </a:r>
            <a:r>
              <a:rPr lang="pl-PL" sz="2000" dirty="0"/>
              <a:t>jest zarówno </a:t>
            </a:r>
            <a:r>
              <a:rPr lang="pl-PL" sz="2000" dirty="0">
                <a:solidFill>
                  <a:srgbClr val="1560BD"/>
                </a:solidFill>
              </a:rPr>
              <a:t>na etapie zgłaszania </a:t>
            </a:r>
            <a:r>
              <a:rPr lang="pl-PL" sz="2000" dirty="0"/>
              <a:t>przez wnioskodawców,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solidFill>
                  <a:srgbClr val="1560BD"/>
                </a:solidFill>
              </a:rPr>
              <a:t>jak </a:t>
            </a:r>
            <a:r>
              <a:rPr lang="pl-PL" sz="2000" dirty="0">
                <a:solidFill>
                  <a:srgbClr val="1560BD"/>
                </a:solidFill>
              </a:rPr>
              <a:t>i podczas realizacji </a:t>
            </a:r>
            <a:r>
              <a:rPr lang="pl-PL" sz="2000" dirty="0"/>
              <a:t>projektów i ich </a:t>
            </a:r>
            <a:r>
              <a:rPr lang="pl-PL" sz="2000" dirty="0" smtClean="0"/>
              <a:t>rozliczenia; </a:t>
            </a:r>
          </a:p>
          <a:p>
            <a:pPr algn="ctr" eaLnBrk="0" fontAlgn="base" hangingPunct="0"/>
            <a:endParaRPr lang="pl-PL" dirty="0"/>
          </a:p>
          <a:p>
            <a:pPr eaLnBrk="0" fontAlgn="base" hangingPunct="0"/>
            <a:r>
              <a:rPr lang="pl-PL" dirty="0" smtClean="0">
                <a:solidFill>
                  <a:srgbClr val="1560BD"/>
                </a:solidFill>
              </a:rPr>
              <a:t>Na </a:t>
            </a:r>
            <a:r>
              <a:rPr lang="pl-PL" dirty="0">
                <a:solidFill>
                  <a:srgbClr val="1560BD"/>
                </a:solidFill>
              </a:rPr>
              <a:t>etapie weryfikacji merytorycznej propozycji projektowych, przed podpisaniem Porozumienia Finansowego, sprawdzeniu podlega potencjalna kwalifikowalność wydatków ujętych </a:t>
            </a:r>
            <a:r>
              <a:rPr lang="pl-PL" dirty="0" smtClean="0">
                <a:solidFill>
                  <a:srgbClr val="1560BD"/>
                </a:solidFill>
              </a:rPr>
              <a:t>we Wniosku </a:t>
            </a:r>
            <a:r>
              <a:rPr lang="pl-PL" dirty="0">
                <a:solidFill>
                  <a:srgbClr val="1560BD"/>
                </a:solidFill>
              </a:rPr>
              <a:t>o przyznanie dofinansowania. </a:t>
            </a:r>
            <a:endParaRPr lang="pl-PL" dirty="0" smtClean="0">
              <a:solidFill>
                <a:srgbClr val="1560BD"/>
              </a:solidFill>
            </a:endParaRPr>
          </a:p>
          <a:p>
            <a:pPr eaLnBrk="0" fontAlgn="base" hangingPunct="0"/>
            <a:endParaRPr lang="pl-PL" dirty="0" smtClean="0"/>
          </a:p>
          <a:p>
            <a:pPr marL="285750" indent="-28575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/>
              <a:t>p</a:t>
            </a:r>
            <a:r>
              <a:rPr lang="pl-PL" sz="2000" dirty="0" smtClean="0"/>
              <a:t>rzyjęcie </a:t>
            </a:r>
            <a:r>
              <a:rPr lang="pl-PL" sz="2000" dirty="0"/>
              <a:t>danego projektu do realizacji i podpisanie z Beneficjentem Porozumienia Finansowego </a:t>
            </a:r>
            <a:r>
              <a:rPr lang="pl-PL" sz="2000" dirty="0" smtClean="0">
                <a:solidFill>
                  <a:srgbClr val="1560BD"/>
                </a:solidFill>
              </a:rPr>
              <a:t>nie </a:t>
            </a:r>
            <a:r>
              <a:rPr lang="pl-PL" sz="2000" dirty="0">
                <a:solidFill>
                  <a:srgbClr val="1560BD"/>
                </a:solidFill>
              </a:rPr>
              <a:t>oznacza, że wszystkie wydatki, </a:t>
            </a:r>
            <a:r>
              <a:rPr lang="pl-PL" sz="2000" dirty="0"/>
              <a:t>które Beneficjent przedstawi </a:t>
            </a:r>
            <a:r>
              <a:rPr lang="pl-PL" sz="2000" dirty="0" smtClean="0"/>
              <a:t>w </a:t>
            </a:r>
            <a:r>
              <a:rPr lang="pl-PL" sz="2000" dirty="0"/>
              <a:t>raportach w trakcie realizacji </a:t>
            </a:r>
            <a:r>
              <a:rPr lang="pl-PL" sz="2000" dirty="0" smtClean="0"/>
              <a:t>projektu,</a:t>
            </a:r>
            <a:r>
              <a:rPr lang="pl-PL" sz="2000" b="1" dirty="0" smtClean="0"/>
              <a:t> </a:t>
            </a:r>
            <a:r>
              <a:rPr lang="pl-PL" sz="2000" dirty="0" smtClean="0">
                <a:solidFill>
                  <a:srgbClr val="1560BD"/>
                </a:solidFill>
              </a:rPr>
              <a:t>będą </a:t>
            </a:r>
            <a:r>
              <a:rPr lang="pl-PL" sz="2000" dirty="0">
                <a:solidFill>
                  <a:srgbClr val="1560BD"/>
                </a:solidFill>
              </a:rPr>
              <a:t>kwalifikować się ostatecznie do współfinansowania </a:t>
            </a:r>
            <a:r>
              <a:rPr lang="pl-PL" sz="2000" dirty="0" smtClean="0">
                <a:solidFill>
                  <a:srgbClr val="1560BD"/>
                </a:solidFill>
              </a:rPr>
              <a:t/>
            </a:r>
            <a:br>
              <a:rPr lang="pl-PL" sz="2000" dirty="0" smtClean="0">
                <a:solidFill>
                  <a:srgbClr val="1560BD"/>
                </a:solidFill>
              </a:rPr>
            </a:br>
            <a:r>
              <a:rPr lang="pl-PL" sz="2000" dirty="0" smtClean="0"/>
              <a:t>ze </a:t>
            </a:r>
            <a:r>
              <a:rPr lang="pl-PL" sz="2000" dirty="0"/>
              <a:t>środków Funduszu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14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8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7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89000" y="1438539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1560BD"/>
                </a:solidFill>
              </a:rPr>
              <a:t>Kategorie kosztów:</a:t>
            </a:r>
            <a:endParaRPr lang="pl-PL" sz="2400" b="1" dirty="0">
              <a:solidFill>
                <a:srgbClr val="1560BD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88999" y="2364944"/>
            <a:ext cx="971309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/>
            <a:r>
              <a:rPr lang="pl-PL" sz="2000" dirty="0" smtClean="0">
                <a:solidFill>
                  <a:srgbClr val="1560BD"/>
                </a:solidFill>
              </a:rPr>
              <a:t>Koszty bezpośrednie</a:t>
            </a:r>
          </a:p>
          <a:p>
            <a:pPr marL="342900" indent="-34290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 smtClean="0"/>
              <a:t>są </a:t>
            </a:r>
            <a:r>
              <a:rPr lang="pl-PL" sz="2000" dirty="0"/>
              <a:t>bezpośrednio związane z realizacją </a:t>
            </a:r>
            <a:r>
              <a:rPr lang="pl-PL" sz="2000" dirty="0" smtClean="0"/>
              <a:t>projektu;</a:t>
            </a:r>
          </a:p>
          <a:p>
            <a:pPr eaLnBrk="0" fontAlgn="base" hangingPunct="0"/>
            <a:endParaRPr lang="pl-PL" dirty="0" smtClean="0"/>
          </a:p>
          <a:p>
            <a:pPr eaLnBrk="0" fontAlgn="base" hangingPunct="0"/>
            <a:r>
              <a:rPr lang="pl-PL" dirty="0" smtClean="0">
                <a:solidFill>
                  <a:srgbClr val="1560BD"/>
                </a:solidFill>
              </a:rPr>
              <a:t>Koszty kwalifikowalne poszczególnych zadań realizowanych przez Beneficjenta w ramach projektu, bezpośrednio związane z tymi zadaniami.</a:t>
            </a:r>
          </a:p>
          <a:p>
            <a:pPr eaLnBrk="0" fontAlgn="base" hangingPunct="0"/>
            <a:endParaRPr lang="pl-PL" b="1" dirty="0" smtClean="0">
              <a:solidFill>
                <a:srgbClr val="1560BD"/>
              </a:solidFill>
            </a:endParaRPr>
          </a:p>
          <a:p>
            <a:pPr eaLnBrk="0" fontAlgn="base" hangingPunct="0"/>
            <a:r>
              <a:rPr lang="pl-PL" sz="2000" dirty="0" smtClean="0">
                <a:solidFill>
                  <a:srgbClr val="1560BD"/>
                </a:solidFill>
              </a:rPr>
              <a:t>Koszty pośrednie</a:t>
            </a:r>
            <a:endParaRPr lang="pl-PL" sz="2000" dirty="0">
              <a:solidFill>
                <a:srgbClr val="1560BD"/>
              </a:solidFill>
            </a:endParaRPr>
          </a:p>
          <a:p>
            <a:pPr marL="342900" indent="-342900" eaLnBrk="0" fontAlgn="base" hangingPunct="0">
              <a:buFont typeface="Wingdings" panose="05000000000000000000" pitchFamily="2" charset="2"/>
              <a:buChar char="ü"/>
            </a:pPr>
            <a:r>
              <a:rPr lang="pl-PL" sz="2000" dirty="0"/>
              <a:t>s</a:t>
            </a:r>
            <a:r>
              <a:rPr lang="pl-PL" sz="2000" dirty="0" smtClean="0"/>
              <a:t>ą w </a:t>
            </a:r>
            <a:r>
              <a:rPr lang="pl-PL" sz="2000" dirty="0"/>
              <a:t>sposób pośredni </a:t>
            </a:r>
            <a:r>
              <a:rPr lang="pl-PL" sz="2000" dirty="0" smtClean="0"/>
              <a:t>związane </a:t>
            </a:r>
            <a:r>
              <a:rPr lang="pl-PL" sz="2000" dirty="0"/>
              <a:t>z realizacją projektu</a:t>
            </a:r>
            <a:r>
              <a:rPr lang="pl-PL" sz="2000" dirty="0" smtClean="0"/>
              <a:t>, dotyczą </a:t>
            </a:r>
            <a:r>
              <a:rPr lang="pl-PL" sz="2000" dirty="0"/>
              <a:t>ogólnie działalności instytucji i nie mogą być jednoznacznie przypisane do </a:t>
            </a:r>
            <a:r>
              <a:rPr lang="pl-PL" sz="2000" dirty="0" smtClean="0"/>
              <a:t>projektu.</a:t>
            </a:r>
          </a:p>
          <a:p>
            <a:pPr marL="342900" indent="-342900" eaLnBrk="0" fontAlgn="base" hangingPunct="0">
              <a:buFont typeface="Wingdings" panose="05000000000000000000" pitchFamily="2" charset="2"/>
              <a:buChar char="ü"/>
            </a:pPr>
            <a:endParaRPr lang="pl-PL" dirty="0"/>
          </a:p>
          <a:p>
            <a:pPr eaLnBrk="0" fontAlgn="base" hangingPunct="0"/>
            <a:r>
              <a:rPr lang="pl-PL" dirty="0" smtClean="0">
                <a:solidFill>
                  <a:srgbClr val="1560BD"/>
                </a:solidFill>
              </a:rPr>
              <a:t>Koszty administracyjne, związane z funkcjonowaniem instytucji Beneficjenta.</a:t>
            </a:r>
            <a:endParaRPr lang="pl-PL" dirty="0">
              <a:solidFill>
                <a:srgbClr val="1560BD"/>
              </a:solidFill>
            </a:endParaRPr>
          </a:p>
        </p:txBody>
      </p:sp>
      <p:sp>
        <p:nvSpPr>
          <p:cNvPr id="12" name="Symbol zastępczy numeru slajdu 7"/>
          <p:cNvSpPr>
            <a:spLocks noGrp="1"/>
          </p:cNvSpPr>
          <p:nvPr>
            <p:ph type="sldNum" sz="quarter" idx="4"/>
          </p:nvPr>
        </p:nvSpPr>
        <p:spPr>
          <a:xfrm>
            <a:off x="9307910" y="6488062"/>
            <a:ext cx="2743200" cy="365125"/>
          </a:xfrm>
        </p:spPr>
        <p:txBody>
          <a:bodyPr/>
          <a:lstStyle/>
          <a:p>
            <a:r>
              <a:rPr lang="pl-PL" sz="1200" dirty="0" smtClean="0">
                <a:latin typeface="Calibri" panose="020F0502020204030204" pitchFamily="34" charset="0"/>
              </a:rPr>
              <a:t>9</a:t>
            </a:r>
            <a:endParaRPr lang="pl-PL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6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9360</TotalTime>
  <Words>1141</Words>
  <Application>Microsoft Office PowerPoint</Application>
  <PresentationFormat>Panoramiczny</PresentationFormat>
  <Paragraphs>251</Paragraphs>
  <Slides>28</Slides>
  <Notes>28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28</vt:i4>
      </vt:variant>
    </vt:vector>
  </HeadingPairs>
  <TitlesOfParts>
    <vt:vector size="36" baseType="lpstr">
      <vt:lpstr>Aparajita</vt:lpstr>
      <vt:lpstr>Arial</vt:lpstr>
      <vt:lpstr>Calibri</vt:lpstr>
      <vt:lpstr>Calibri Light</vt:lpstr>
      <vt:lpstr>Century Gothic</vt:lpstr>
      <vt:lpstr>Wingdings</vt:lpstr>
      <vt:lpstr>Motyw pakietu Office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Kowalczyk</dc:creator>
  <cp:lastModifiedBy>Katarzyna Staniaszek</cp:lastModifiedBy>
  <cp:revision>292</cp:revision>
  <cp:lastPrinted>2018-12-18T10:18:33Z</cp:lastPrinted>
  <dcterms:created xsi:type="dcterms:W3CDTF">2017-05-30T08:43:19Z</dcterms:created>
  <dcterms:modified xsi:type="dcterms:W3CDTF">2019-04-23T12:47:34Z</dcterms:modified>
</cp:coreProperties>
</file>