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3" r:id="rId4"/>
    <p:sldId id="274" r:id="rId5"/>
    <p:sldId id="276" r:id="rId6"/>
    <p:sldId id="275" r:id="rId7"/>
    <p:sldId id="282" r:id="rId8"/>
    <p:sldId id="283" r:id="rId9"/>
    <p:sldId id="277" r:id="rId10"/>
    <p:sldId id="285" r:id="rId11"/>
    <p:sldId id="278" r:id="rId12"/>
    <p:sldId id="279" r:id="rId13"/>
    <p:sldId id="280" r:id="rId14"/>
    <p:sldId id="284" r:id="rId15"/>
    <p:sldId id="261" r:id="rId1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26DC9"/>
    <a:srgbClr val="1560BD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2018-12-18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2018-12-18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7E3C5-E9EA-470E-9A4B-9563553FE09B}" type="datetimeFigureOut">
              <a:rPr lang="pl-PL" smtClean="0"/>
              <a:t>2018-12-18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11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640852"/>
            <a:ext cx="3541687" cy="6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776756"/>
            <a:ext cx="11421828" cy="2144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sz="4000" dirty="0" smtClean="0"/>
              <a:t>istotne aspekty przygotowania projektu dot. szkoleń</a:t>
            </a:r>
          </a:p>
          <a:p>
            <a:pPr algn="ctr"/>
            <a:r>
              <a:rPr lang="pl-PL" sz="4000" dirty="0" smtClean="0"/>
              <a:t>w ramach funduszu bezpieczeństwa wewnętrznego</a:t>
            </a:r>
          </a:p>
          <a:p>
            <a:pPr algn="ctr"/>
            <a:endParaRPr lang="pl-PL" sz="4000" dirty="0"/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376472" y="5376183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 smtClean="0">
                <a:solidFill>
                  <a:schemeClr val="bg1"/>
                </a:solidFill>
                <a:latin typeface="+mn-lt"/>
              </a:rPr>
              <a:t>Warszawa, 19 grudnia 2018 r.</a:t>
            </a:r>
            <a:endParaRPr lang="pl-PL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0510" y="958959"/>
            <a:ext cx="9144000" cy="708726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Kluczowe aspekty budowy projektu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3467" y="1667685"/>
            <a:ext cx="10749094" cy="469924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003399"/>
                </a:solidFill>
              </a:rPr>
              <a:t>Projekt to zmiana, poprawa sytuacji – żeby zrozumieć, na czym ma polegać zmiana, należy starannie opisać: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sytuację aktualną: na czym polega problem, kogo dotyczy, jakie są jego </a:t>
            </a:r>
            <a:r>
              <a:rPr lang="pl-PL" dirty="0" smtClean="0">
                <a:solidFill>
                  <a:srgbClr val="003399"/>
                </a:solidFill>
              </a:rPr>
              <a:t>  negatywne </a:t>
            </a:r>
            <a:r>
              <a:rPr lang="pl-PL" dirty="0" smtClean="0">
                <a:solidFill>
                  <a:srgbClr val="003399"/>
                </a:solidFill>
              </a:rPr>
              <a:t>konsekwencje (czy są dane potwierdzające ten stan?) </a:t>
            </a:r>
            <a:r>
              <a:rPr lang="pl-PL" dirty="0" smtClean="0">
                <a:solidFill>
                  <a:srgbClr val="003399"/>
                </a:solidFill>
              </a:rPr>
              <a:t>oraz </a:t>
            </a:r>
            <a:r>
              <a:rPr lang="pl-PL" dirty="0" smtClean="0">
                <a:solidFill>
                  <a:srgbClr val="003399"/>
                </a:solidFill>
              </a:rPr>
              <a:t>jakie działania </a:t>
            </a:r>
            <a:r>
              <a:rPr lang="pl-PL" dirty="0" smtClean="0">
                <a:solidFill>
                  <a:srgbClr val="003399"/>
                </a:solidFill>
              </a:rPr>
              <a:t> prowadzi </a:t>
            </a:r>
            <a:r>
              <a:rPr lang="pl-PL" dirty="0" smtClean="0">
                <a:solidFill>
                  <a:srgbClr val="003399"/>
                </a:solidFill>
              </a:rPr>
              <a:t>się obecnie celem jego zwalczania </a:t>
            </a:r>
            <a:r>
              <a:rPr lang="pl-PL" dirty="0" smtClean="0">
                <a:solidFill>
                  <a:srgbClr val="003399"/>
                </a:solidFill>
              </a:rPr>
              <a:t>i dlaczego są niewystarczające</a:t>
            </a:r>
            <a:endParaRPr lang="pl-PL" dirty="0" smtClean="0">
              <a:solidFill>
                <a:srgbClr val="003399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sytuację zaplanowaną po zakończeniu realizacji projektu: rezultaty i sposób ich wykorzystania. </a:t>
            </a:r>
          </a:p>
          <a:p>
            <a:r>
              <a:rPr lang="pl-PL" dirty="0" smtClean="0">
                <a:solidFill>
                  <a:srgbClr val="003399"/>
                </a:solidFill>
              </a:rPr>
              <a:t>BEZ TAKIEGO OPISU, SZCZEGÓLNIE SYTUACJI AKTUALNEJ, </a:t>
            </a:r>
          </a:p>
          <a:p>
            <a:r>
              <a:rPr lang="pl-PL" b="1" dirty="0" smtClean="0">
                <a:solidFill>
                  <a:srgbClr val="003399"/>
                </a:solidFill>
              </a:rPr>
              <a:t>TRUDNO OCENIĆ, CZY W OGÓLE WARTO REALIZOWAĆ PROJEKT!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Opis powinien być zwięzły, zrozumiały dla laików, elementy projektu powinny być logicznie powiązane ze sobą.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419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5271" y="1011982"/>
            <a:ext cx="9144000" cy="860261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Logika projektu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00949" y="1996580"/>
            <a:ext cx="9144000" cy="44795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Problem</a:t>
            </a:r>
            <a:r>
              <a:rPr lang="pl-PL" dirty="0">
                <a:solidFill>
                  <a:srgbClr val="003399"/>
                </a:solidFill>
              </a:rPr>
              <a:t> </a:t>
            </a:r>
            <a:endParaRPr lang="pl-PL" dirty="0" smtClean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główny </a:t>
            </a:r>
            <a:r>
              <a:rPr lang="pl-PL" dirty="0">
                <a:solidFill>
                  <a:srgbClr val="003399"/>
                </a:solidFill>
              </a:rPr>
              <a:t>i jego negatywne </a:t>
            </a:r>
            <a:r>
              <a:rPr lang="pl-PL" dirty="0" smtClean="0">
                <a:solidFill>
                  <a:srgbClr val="003399"/>
                </a:solidFill>
              </a:rPr>
              <a:t>konsekwencje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 smtClean="0">
                <a:solidFill>
                  <a:srgbClr val="003399"/>
                </a:solidFill>
              </a:rPr>
              <a:t>Cel</a:t>
            </a:r>
            <a:r>
              <a:rPr lang="pl-PL" dirty="0" smtClean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rozwiązanie </a:t>
            </a:r>
            <a:r>
              <a:rPr lang="pl-PL" dirty="0">
                <a:solidFill>
                  <a:srgbClr val="003399"/>
                </a:solidFill>
              </a:rPr>
              <a:t>ww. </a:t>
            </a:r>
            <a:r>
              <a:rPr lang="pl-PL" dirty="0" smtClean="0">
                <a:solidFill>
                  <a:srgbClr val="003399"/>
                </a:solidFill>
              </a:rPr>
              <a:t>problemu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 smtClean="0">
                <a:solidFill>
                  <a:srgbClr val="003399"/>
                </a:solidFill>
              </a:rPr>
              <a:t>Działania</a:t>
            </a:r>
            <a:r>
              <a:rPr lang="pl-PL" dirty="0" smtClean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do </a:t>
            </a:r>
            <a:r>
              <a:rPr lang="pl-PL" dirty="0">
                <a:solidFill>
                  <a:srgbClr val="003399"/>
                </a:solidFill>
              </a:rPr>
              <a:t>osiągnięcia </a:t>
            </a:r>
            <a:r>
              <a:rPr lang="pl-PL" dirty="0" smtClean="0">
                <a:solidFill>
                  <a:srgbClr val="003399"/>
                </a:solidFill>
              </a:rPr>
              <a:t>celu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Rezultaty</a:t>
            </a:r>
            <a:r>
              <a:rPr lang="pl-PL" dirty="0">
                <a:solidFill>
                  <a:srgbClr val="003399"/>
                </a:solidFill>
              </a:rPr>
              <a:t> </a:t>
            </a:r>
            <a:endParaRPr lang="pl-PL" dirty="0" smtClean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3399"/>
                </a:solidFill>
              </a:rPr>
              <a:t>wskazujące </a:t>
            </a:r>
            <a:r>
              <a:rPr lang="pl-PL" dirty="0">
                <a:solidFill>
                  <a:srgbClr val="003399"/>
                </a:solidFill>
              </a:rPr>
              <a:t>na osiągnięcie celu </a:t>
            </a:r>
            <a:r>
              <a:rPr lang="pl-PL" dirty="0" smtClean="0">
                <a:solidFill>
                  <a:srgbClr val="003399"/>
                </a:solidFill>
              </a:rPr>
              <a:t>- pokazują zmianę</a:t>
            </a: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11</a:t>
            </a:fld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5400000">
            <a:off x="5999322" y="2789440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Strzałka w prawo 9"/>
          <p:cNvSpPr/>
          <p:nvPr/>
        </p:nvSpPr>
        <p:spPr>
          <a:xfrm rot="5400000">
            <a:off x="5999322" y="4982334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 rot="5400000">
            <a:off x="5999322" y="3862443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32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1122362"/>
            <a:ext cx="10799272" cy="1217183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Przykład opisu aktualnej sytuacji i opisu problemu: Szkolenia językowe</a:t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6534" y="2130804"/>
            <a:ext cx="10799272" cy="4159074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Ilu </a:t>
            </a:r>
            <a:r>
              <a:rPr lang="pl-PL" dirty="0">
                <a:solidFill>
                  <a:srgbClr val="003399"/>
                </a:solidFill>
              </a:rPr>
              <a:t>jest funkcjonariuszy SG związanych z zewn. granicą UE? </a:t>
            </a:r>
            <a:endParaRPr lang="pl-PL" dirty="0" smtClean="0">
              <a:solidFill>
                <a:srgbClr val="003399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Jakie </a:t>
            </a:r>
            <a:r>
              <a:rPr lang="pl-PL" dirty="0">
                <a:solidFill>
                  <a:srgbClr val="003399"/>
                </a:solidFill>
              </a:rPr>
              <a:t>języki powinni znać i dlaczego – jakie dane statystyczne to potwierdzają? </a:t>
            </a:r>
            <a:endParaRPr lang="pl-PL" dirty="0" smtClean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W </a:t>
            </a:r>
            <a:r>
              <a:rPr lang="pl-PL" dirty="0">
                <a:solidFill>
                  <a:srgbClr val="003399"/>
                </a:solidFill>
              </a:rPr>
              <a:t>jakim stopniu znają języki obecnie? </a:t>
            </a:r>
            <a:endParaRPr lang="pl-PL" dirty="0" smtClean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Ile osób związanych z zewn. granicą UE zna języki w stopniu niewystarczającym?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Jaki </a:t>
            </a:r>
            <a:r>
              <a:rPr lang="pl-PL" dirty="0">
                <a:solidFill>
                  <a:srgbClr val="003399"/>
                </a:solidFill>
              </a:rPr>
              <a:t>to procent funkcjonariuszy na zewn. granicy?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Jak określono liczbę uczestników projektu?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Czy </a:t>
            </a:r>
            <a:r>
              <a:rPr lang="pl-PL" dirty="0">
                <a:solidFill>
                  <a:srgbClr val="003399"/>
                </a:solidFill>
              </a:rPr>
              <a:t>teraz są szkolenia językowe? Jakie? Jak często? Ile osób? </a:t>
            </a:r>
            <a:r>
              <a:rPr lang="pl-PL" dirty="0" smtClean="0">
                <a:solidFill>
                  <a:srgbClr val="003399"/>
                </a:solidFill>
              </a:rPr>
              <a:t>Dlaczego nie są wystarczające?</a:t>
            </a:r>
            <a:r>
              <a:rPr lang="pl-PL" dirty="0">
                <a:solidFill>
                  <a:srgbClr val="003399"/>
                </a:solidFill>
              </a:rPr>
              <a:t> </a:t>
            </a:r>
            <a:endParaRPr lang="pl-PL" dirty="0" smtClean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Dlaczego </a:t>
            </a:r>
            <a:r>
              <a:rPr lang="pl-PL" dirty="0">
                <a:solidFill>
                  <a:srgbClr val="003399"/>
                </a:solidFill>
              </a:rPr>
              <a:t>jest to problem? </a:t>
            </a:r>
            <a:r>
              <a:rPr lang="pl-PL" dirty="0" smtClean="0">
                <a:solidFill>
                  <a:srgbClr val="003399"/>
                </a:solidFill>
              </a:rPr>
              <a:t>W jakich działaniach pojawia się? </a:t>
            </a:r>
            <a:r>
              <a:rPr lang="pl-PL" dirty="0">
                <a:solidFill>
                  <a:srgbClr val="003399"/>
                </a:solidFill>
              </a:rPr>
              <a:t>Występuje realnie czy może wystąpić? </a:t>
            </a:r>
            <a:r>
              <a:rPr lang="pl-PL" dirty="0" smtClean="0">
                <a:solidFill>
                  <a:srgbClr val="003399"/>
                </a:solidFill>
              </a:rPr>
              <a:t>Jakie </a:t>
            </a:r>
            <a:r>
              <a:rPr lang="pl-PL" dirty="0">
                <a:solidFill>
                  <a:srgbClr val="003399"/>
                </a:solidFill>
              </a:rPr>
              <a:t>są negatywne konsekwencje niewystarczającej znajomości języka - przykłady?</a:t>
            </a:r>
            <a:br>
              <a:rPr lang="pl-PL" dirty="0">
                <a:solidFill>
                  <a:srgbClr val="003399"/>
                </a:solidFill>
              </a:rPr>
            </a:br>
            <a:endParaRPr lang="pl-PL" dirty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 smtClean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34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3153" y="1515326"/>
            <a:ext cx="10962379" cy="61330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Projekt dot. szkoleń językowych – FGZ 2012 – niewłaściwe uzasadnienie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3154" y="2575420"/>
            <a:ext cx="11303000" cy="358831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l-PL" dirty="0" smtClean="0"/>
              <a:t>„Szkolenia </a:t>
            </a:r>
            <a:r>
              <a:rPr lang="pl-PL" dirty="0"/>
              <a:t>oraz warsztaty językowe dla funkcjonariuszy oraz pracowników Straży Granicznej </a:t>
            </a:r>
            <a:r>
              <a:rPr lang="pl-PL" u="sng" dirty="0"/>
              <a:t>mają na celu</a:t>
            </a:r>
            <a:r>
              <a:rPr lang="pl-PL" dirty="0"/>
              <a:t> zaznajomienie ich zarówno z podstawowym słownictwem i zwrotami przydatnymi w komunikowaniu się z odpowiednimi służbami Państw Członkowskich UE, jak i ze specjalistyczną terminologią graniczną. Znajomość języków obcych </a:t>
            </a:r>
            <a:r>
              <a:rPr lang="pl-PL" u="sng" dirty="0"/>
              <a:t>ułatwi</a:t>
            </a:r>
            <a:r>
              <a:rPr lang="pl-PL" dirty="0"/>
              <a:t> aktywny udział polskich przedstawicieli w pracach gremiów unijnych oraz nawiązujących kontakty z odpowiednimi służbami innych państw, co </a:t>
            </a:r>
            <a:r>
              <a:rPr lang="pl-PL" u="sng" dirty="0"/>
              <a:t>zapewni</a:t>
            </a:r>
            <a:r>
              <a:rPr lang="pl-PL" dirty="0"/>
              <a:t> stałą i bezpośrednią wymianę informacji oraz  korespondencji. Umiejętność płynnego porozumiewania się w języku obcym </a:t>
            </a:r>
            <a:r>
              <a:rPr lang="pl-PL" u="sng" dirty="0"/>
              <a:t>usprawni</a:t>
            </a:r>
            <a:r>
              <a:rPr lang="pl-PL" dirty="0"/>
              <a:t> również pracę funkcjonariuszy wykorzystujących dane zawarte w bazach danych oraz systemach informatycznych wykorzystywanych przez </a:t>
            </a:r>
            <a:r>
              <a:rPr lang="pl-PL" dirty="0" smtClean="0"/>
              <a:t>SG”.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07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</a:rPr>
              <a:t>Dziękuję za uwagę</a:t>
            </a:r>
          </a:p>
          <a:p>
            <a:pPr algn="ctr"/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Jan Krzesiński</a:t>
            </a:r>
          </a:p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www.copemswia.gov.pl</a:t>
            </a:r>
            <a:endParaRPr lang="pl-PL" sz="20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49744" y="1115736"/>
            <a:ext cx="9144000" cy="838899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Informacje podstawowe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9744" y="2298582"/>
            <a:ext cx="10640291" cy="3991381"/>
          </a:xfrm>
        </p:spPr>
        <p:txBody>
          <a:bodyPr/>
          <a:lstStyle/>
          <a:p>
            <a:pPr algn="just"/>
            <a:r>
              <a:rPr lang="pl-PL" dirty="0" smtClean="0">
                <a:solidFill>
                  <a:srgbClr val="003399"/>
                </a:solidFill>
              </a:rPr>
              <a:t>Zakres szkoleń – określony w Programie Krajowym, zgodny z celami komponentu „granicznego” FBW, tj.:</a:t>
            </a:r>
          </a:p>
          <a:p>
            <a:pPr algn="just"/>
            <a:r>
              <a:rPr lang="pl-PL" dirty="0" smtClean="0">
                <a:solidFill>
                  <a:srgbClr val="003399"/>
                </a:solidFill>
              </a:rPr>
              <a:t>1. Usprawnienie legalnego przekraczania </a:t>
            </a:r>
            <a:r>
              <a:rPr lang="pl-PL" dirty="0">
                <a:solidFill>
                  <a:srgbClr val="003399"/>
                </a:solidFill>
              </a:rPr>
              <a:t>zewnętrznej granicy </a:t>
            </a:r>
            <a:r>
              <a:rPr lang="pl-PL" dirty="0" smtClean="0">
                <a:solidFill>
                  <a:srgbClr val="003399"/>
                </a:solidFill>
              </a:rPr>
              <a:t>UE przez osoby</a:t>
            </a:r>
          </a:p>
          <a:p>
            <a:pPr algn="just"/>
            <a:r>
              <a:rPr lang="pl-PL" dirty="0" smtClean="0">
                <a:solidFill>
                  <a:srgbClr val="003399"/>
                </a:solidFill>
              </a:rPr>
              <a:t>2. Ochrona przed nielegalnym </a:t>
            </a:r>
            <a:r>
              <a:rPr lang="pl-PL" dirty="0">
                <a:solidFill>
                  <a:srgbClr val="003399"/>
                </a:solidFill>
              </a:rPr>
              <a:t>przekraczaniem ww. granicy </a:t>
            </a:r>
            <a:r>
              <a:rPr lang="pl-PL" dirty="0" smtClean="0">
                <a:solidFill>
                  <a:srgbClr val="003399"/>
                </a:solidFill>
              </a:rPr>
              <a:t>przez osoby</a:t>
            </a:r>
          </a:p>
          <a:p>
            <a:pPr algn="just"/>
            <a:endParaRPr lang="pl-PL" dirty="0" smtClean="0">
              <a:solidFill>
                <a:srgbClr val="003399"/>
              </a:solidFill>
            </a:endParaRPr>
          </a:p>
          <a:p>
            <a:pPr algn="just"/>
            <a:r>
              <a:rPr lang="pl-PL" dirty="0" smtClean="0">
                <a:solidFill>
                  <a:srgbClr val="003399"/>
                </a:solidFill>
              </a:rPr>
              <a:t>Grupa </a:t>
            </a:r>
            <a:r>
              <a:rPr lang="pl-PL" dirty="0">
                <a:solidFill>
                  <a:srgbClr val="003399"/>
                </a:solidFill>
              </a:rPr>
              <a:t>docelowa: </a:t>
            </a:r>
            <a:r>
              <a:rPr lang="pl-PL" dirty="0" smtClean="0">
                <a:solidFill>
                  <a:srgbClr val="003399"/>
                </a:solidFill>
              </a:rPr>
              <a:t>osoby, </a:t>
            </a:r>
            <a:r>
              <a:rPr lang="pl-PL" dirty="0">
                <a:solidFill>
                  <a:srgbClr val="003399"/>
                </a:solidFill>
              </a:rPr>
              <a:t>których praca </a:t>
            </a:r>
            <a:r>
              <a:rPr lang="pl-PL" dirty="0" smtClean="0">
                <a:solidFill>
                  <a:srgbClr val="003399"/>
                </a:solidFill>
              </a:rPr>
              <a:t>dotyczy ww. zakresu</a:t>
            </a:r>
          </a:p>
          <a:p>
            <a:pPr algn="just"/>
            <a:endParaRPr lang="pl-PL" dirty="0">
              <a:solidFill>
                <a:srgbClr val="003399"/>
              </a:solidFill>
            </a:endParaRPr>
          </a:p>
          <a:p>
            <a:pPr algn="just"/>
            <a:r>
              <a:rPr lang="pl-PL" dirty="0" smtClean="0">
                <a:solidFill>
                  <a:srgbClr val="003399"/>
                </a:solidFill>
              </a:rPr>
              <a:t>Kluczowe działania i główna część budżetu mają dotyczyć realizacji usług szkoleniowych, a nie dostaw/robót</a:t>
            </a: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45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9660" y="889686"/>
            <a:ext cx="9271032" cy="897169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Kwalifikowane działania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9660" y="2139193"/>
            <a:ext cx="11032620" cy="4193241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003399"/>
                </a:solidFill>
              </a:rPr>
              <a:t>Zasada „wartości dodanej/dodatkowości” projektów wspieranych ze środków UE: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działania w projekcie, które nie miałyby miejsca bez środków UE, 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ew. zostałyby wykonane znacznie później i/lub w ograniczonym zakresie.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Nie wolno w projekcie przewidywać działań, które zastępują działania regularnie realizowane przez organizację ze środków krajowych 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Nie należy w projekcie przewidywać działań, które należą do podstawowych, rutynowych obowiązków organizacji.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Mile widziany aspekt międzynarodowy, współpraca transgraniczna, innowacyjność.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Preferowane działania kompleksowe, o znaczeniu systemowym i zasięgu ponadlokalnym.</a:t>
            </a: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40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4579" y="944926"/>
            <a:ext cx="9144000" cy="1048269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Działania niewskazane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4579" y="2273416"/>
            <a:ext cx="10579694" cy="3398373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p</a:t>
            </a:r>
            <a:r>
              <a:rPr lang="pl-PL" dirty="0" smtClean="0">
                <a:solidFill>
                  <a:srgbClr val="003399"/>
                </a:solidFill>
              </a:rPr>
              <a:t>rawa i obowiązki SG</a:t>
            </a:r>
          </a:p>
          <a:p>
            <a:pPr marL="342900" indent="-342900" algn="l">
              <a:buFontTx/>
              <a:buChar char="-"/>
            </a:pPr>
            <a:r>
              <a:rPr lang="pl-PL" dirty="0" smtClean="0">
                <a:solidFill>
                  <a:srgbClr val="003399"/>
                </a:solidFill>
              </a:rPr>
              <a:t>przepisy wyłącznie krajowe w zakresie kontroli granicznej</a:t>
            </a:r>
          </a:p>
          <a:p>
            <a:pPr marL="342900" indent="-342900" algn="l">
              <a:buFontTx/>
              <a:buChar char="-"/>
            </a:pPr>
            <a:r>
              <a:rPr lang="pl-PL" dirty="0" smtClean="0">
                <a:solidFill>
                  <a:srgbClr val="003399"/>
                </a:solidFill>
              </a:rPr>
              <a:t>obsługa krajowych systemów informatycznych</a:t>
            </a:r>
          </a:p>
          <a:p>
            <a:pPr marL="342900" indent="-342900" algn="l">
              <a:buFontTx/>
              <a:buChar char="-"/>
            </a:pPr>
            <a:r>
              <a:rPr lang="pl-PL" dirty="0" smtClean="0">
                <a:solidFill>
                  <a:srgbClr val="003399"/>
                </a:solidFill>
              </a:rPr>
              <a:t>ochrona informacji niejawnych 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rgbClr val="003399"/>
                </a:solidFill>
              </a:rPr>
              <a:t>w</a:t>
            </a:r>
            <a:r>
              <a:rPr lang="pl-PL" dirty="0" smtClean="0">
                <a:solidFill>
                  <a:srgbClr val="003399"/>
                </a:solidFill>
              </a:rPr>
              <a:t>alka z korupcją</a:t>
            </a:r>
          </a:p>
          <a:p>
            <a:pPr marL="342900" indent="-342900" algn="l">
              <a:buFontTx/>
              <a:buChar char="-"/>
            </a:pPr>
            <a:r>
              <a:rPr lang="pl-PL" dirty="0" smtClean="0">
                <a:solidFill>
                  <a:srgbClr val="003399"/>
                </a:solidFill>
              </a:rPr>
              <a:t>nabycie </a:t>
            </a:r>
            <a:r>
              <a:rPr lang="pl-PL" dirty="0">
                <a:solidFill>
                  <a:srgbClr val="003399"/>
                </a:solidFill>
              </a:rPr>
              <a:t>uprawnień do kierowania </a:t>
            </a:r>
            <a:r>
              <a:rPr lang="pl-PL" dirty="0" smtClean="0">
                <a:solidFill>
                  <a:srgbClr val="003399"/>
                </a:solidFill>
              </a:rPr>
              <a:t>pojazdami</a:t>
            </a:r>
          </a:p>
          <a:p>
            <a:pPr marL="342900" indent="-342900" algn="l">
              <a:buFontTx/>
              <a:buChar char="-"/>
            </a:pPr>
            <a:r>
              <a:rPr lang="pl-PL" dirty="0" smtClean="0">
                <a:solidFill>
                  <a:srgbClr val="003399"/>
                </a:solidFill>
              </a:rPr>
              <a:t>pierwsza </a:t>
            </a:r>
            <a:r>
              <a:rPr lang="pl-PL" dirty="0">
                <a:solidFill>
                  <a:srgbClr val="003399"/>
                </a:solidFill>
              </a:rPr>
              <a:t>pomoc przedmedyczna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74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0805" y="1282977"/>
            <a:ext cx="10363392" cy="561158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Kwalifikowalne działania – przykłady z Programu Krajowego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0805" y="2155970"/>
            <a:ext cx="11054725" cy="4109021"/>
          </a:xfrm>
        </p:spPr>
        <p:txBody>
          <a:bodyPr/>
          <a:lstStyle/>
          <a:p>
            <a:pPr algn="l"/>
            <a:r>
              <a:rPr lang="pl-PL" sz="2300" dirty="0" smtClean="0">
                <a:solidFill>
                  <a:srgbClr val="003399"/>
                </a:solidFill>
              </a:rPr>
              <a:t>1. Wzmocnienie </a:t>
            </a:r>
            <a:r>
              <a:rPr lang="pl-PL" sz="2300" dirty="0">
                <a:solidFill>
                  <a:srgbClr val="003399"/>
                </a:solidFill>
              </a:rPr>
              <a:t>kompetencji funkcjonariuszy Straży Granicznej i innych właściwych służb </a:t>
            </a:r>
            <a:r>
              <a:rPr lang="pl-PL" sz="2300" dirty="0" smtClean="0">
                <a:solidFill>
                  <a:srgbClr val="003399"/>
                </a:solidFill>
              </a:rPr>
              <a:t/>
            </a:r>
            <a:br>
              <a:rPr lang="pl-PL" sz="2300" dirty="0" smtClean="0">
                <a:solidFill>
                  <a:srgbClr val="003399"/>
                </a:solidFill>
              </a:rPr>
            </a:br>
            <a:r>
              <a:rPr lang="pl-PL" sz="2300" dirty="0" smtClean="0">
                <a:solidFill>
                  <a:srgbClr val="003399"/>
                </a:solidFill>
              </a:rPr>
              <a:t>w </a:t>
            </a:r>
            <a:r>
              <a:rPr lang="pl-PL" sz="2300" dirty="0">
                <a:solidFill>
                  <a:srgbClr val="003399"/>
                </a:solidFill>
              </a:rPr>
              <a:t>dziedzinie zarządzania granicami i kontroli granicznej,</a:t>
            </a:r>
          </a:p>
          <a:p>
            <a:pPr algn="l"/>
            <a:r>
              <a:rPr lang="pl-PL" sz="2300" dirty="0" smtClean="0">
                <a:solidFill>
                  <a:srgbClr val="003399"/>
                </a:solidFill>
              </a:rPr>
              <a:t>2</a:t>
            </a:r>
            <a:r>
              <a:rPr lang="pl-PL" sz="2300" dirty="0">
                <a:solidFill>
                  <a:srgbClr val="003399"/>
                </a:solidFill>
              </a:rPr>
              <a:t>. Szkolenia dla służb patrolowych Straży Granicznej</a:t>
            </a:r>
            <a:r>
              <a:rPr lang="pl-PL" sz="2300" dirty="0" smtClean="0">
                <a:solidFill>
                  <a:srgbClr val="003399"/>
                </a:solidFill>
              </a:rPr>
              <a:t>.</a:t>
            </a:r>
          </a:p>
          <a:p>
            <a:pPr algn="l"/>
            <a:r>
              <a:rPr lang="pl-PL" sz="2300" dirty="0">
                <a:solidFill>
                  <a:srgbClr val="003399"/>
                </a:solidFill>
              </a:rPr>
              <a:t>Zakres szkoleń: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zarządzanie w służbach granicznych (planowanie, organizacja i dyslokacja dostępnych sił </a:t>
            </a:r>
            <a:r>
              <a:rPr lang="pl-PL" sz="2300" dirty="0" smtClean="0">
                <a:solidFill>
                  <a:srgbClr val="003399"/>
                </a:solidFill>
              </a:rPr>
              <a:t/>
            </a:r>
            <a:br>
              <a:rPr lang="pl-PL" sz="2300" dirty="0" smtClean="0">
                <a:solidFill>
                  <a:srgbClr val="003399"/>
                </a:solidFill>
              </a:rPr>
            </a:br>
            <a:r>
              <a:rPr lang="pl-PL" sz="2300" dirty="0" smtClean="0">
                <a:solidFill>
                  <a:srgbClr val="003399"/>
                </a:solidFill>
              </a:rPr>
              <a:t>i </a:t>
            </a:r>
            <a:r>
              <a:rPr lang="pl-PL" sz="2300" dirty="0">
                <a:solidFill>
                  <a:srgbClr val="003399"/>
                </a:solidFill>
              </a:rPr>
              <a:t>zasobów,  kompetencje w zakresie służby zespołowej),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procedury związane z ochroną granicy państwowej,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praktyki stosowane przez Strażników Granicznych na zewnętrznej granicy </a:t>
            </a:r>
            <a:r>
              <a:rPr lang="pl-PL" sz="2300" dirty="0" smtClean="0">
                <a:solidFill>
                  <a:srgbClr val="003399"/>
                </a:solidFill>
              </a:rPr>
              <a:t>UE/ </a:t>
            </a:r>
            <a:r>
              <a:rPr lang="pl-PL" sz="2300" dirty="0" err="1">
                <a:solidFill>
                  <a:srgbClr val="003399"/>
                </a:solidFill>
              </a:rPr>
              <a:t>Schengen</a:t>
            </a:r>
            <a:r>
              <a:rPr lang="pl-PL" sz="2300" dirty="0">
                <a:solidFill>
                  <a:srgbClr val="003399"/>
                </a:solidFill>
              </a:rPr>
              <a:t>,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krajowe i globalne zagrożenia (np. akty terroryzmu) i ich wpływ na bezpieczeństwo granic</a:t>
            </a:r>
            <a:r>
              <a:rPr lang="pl-PL" sz="2300" dirty="0" smtClean="0">
                <a:solidFill>
                  <a:srgbClr val="003399"/>
                </a:solidFill>
              </a:rPr>
              <a:t>,</a:t>
            </a:r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423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2567" y="2248251"/>
            <a:ext cx="10844613" cy="4041454"/>
          </a:xfrm>
        </p:spPr>
        <p:txBody>
          <a:bodyPr/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Kodeks </a:t>
            </a:r>
            <a:r>
              <a:rPr lang="pl-PL" dirty="0">
                <a:solidFill>
                  <a:srgbClr val="003399"/>
                </a:solidFill>
              </a:rPr>
              <a:t>Graniczny </a:t>
            </a:r>
            <a:r>
              <a:rPr lang="pl-PL" dirty="0" err="1">
                <a:solidFill>
                  <a:srgbClr val="003399"/>
                </a:solidFill>
              </a:rPr>
              <a:t>Schengen</a:t>
            </a:r>
            <a:r>
              <a:rPr lang="pl-PL" dirty="0">
                <a:solidFill>
                  <a:srgbClr val="003399"/>
                </a:solidFill>
              </a:rPr>
              <a:t>,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systemy teleinformatyczne używane </a:t>
            </a:r>
            <a:r>
              <a:rPr lang="pl-PL" dirty="0">
                <a:solidFill>
                  <a:srgbClr val="003399"/>
                </a:solidFill>
              </a:rPr>
              <a:t>do celów kontroli granicznej, jak również </a:t>
            </a:r>
            <a:r>
              <a:rPr lang="pl-PL" dirty="0" smtClean="0">
                <a:solidFill>
                  <a:srgbClr val="003399"/>
                </a:solidFill>
              </a:rPr>
              <a:t>specjalistyczny sprzęt </a:t>
            </a:r>
            <a:r>
              <a:rPr lang="pl-PL" dirty="0">
                <a:solidFill>
                  <a:srgbClr val="003399"/>
                </a:solidFill>
              </a:rPr>
              <a:t>do nadzoru granic,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3399"/>
                </a:solidFill>
              </a:rPr>
              <a:t>metody </a:t>
            </a:r>
            <a:r>
              <a:rPr lang="pl-PL" dirty="0">
                <a:solidFill>
                  <a:srgbClr val="003399"/>
                </a:solidFill>
              </a:rPr>
              <a:t>i </a:t>
            </a:r>
            <a:r>
              <a:rPr lang="pl-PL" dirty="0" smtClean="0">
                <a:solidFill>
                  <a:srgbClr val="003399"/>
                </a:solidFill>
              </a:rPr>
              <a:t>formy </a:t>
            </a:r>
            <a:r>
              <a:rPr lang="pl-PL" dirty="0">
                <a:solidFill>
                  <a:srgbClr val="003399"/>
                </a:solidFill>
              </a:rPr>
              <a:t>komunikacji z osobami przekraczającymi granice UE, biorąc pod uwagę etyczne i zawodowe standardy pełnienia służby,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umiejętności </a:t>
            </a:r>
            <a:r>
              <a:rPr lang="pl-PL" dirty="0" smtClean="0">
                <a:solidFill>
                  <a:srgbClr val="003399"/>
                </a:solidFill>
              </a:rPr>
              <a:t>międzykulturowe,</a:t>
            </a:r>
            <a:endParaRPr lang="pl-PL" dirty="0">
              <a:solidFill>
                <a:srgbClr val="003399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umiejętności </a:t>
            </a:r>
            <a:r>
              <a:rPr lang="pl-PL" dirty="0" smtClean="0">
                <a:solidFill>
                  <a:srgbClr val="003399"/>
                </a:solidFill>
              </a:rPr>
              <a:t>językowe.</a:t>
            </a:r>
            <a:endParaRPr lang="pl-PL" dirty="0">
              <a:solidFill>
                <a:srgbClr val="003399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6</a:t>
            </a:fld>
            <a:endParaRPr lang="pl-PL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580805" y="1282977"/>
            <a:ext cx="10363392" cy="56115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Kwalifikowalne działania – przykłady z Programu Krajowego, c.d.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139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7469" y="1110663"/>
            <a:ext cx="9144000" cy="7149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Trwałość projektu szkoleniowego 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7469" y="2021746"/>
            <a:ext cx="11152261" cy="3982459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003399"/>
                </a:solidFill>
              </a:rPr>
              <a:t>Trwałość projektu, tj. wykorzystywanie efektów realizacji projektu po jego zakończeniu, jest kluczowym elementem jego oceny.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Efekty projektu szkoleniowego to przede wszystkim podniesiona wiedza i/lub umiejętności uczestników oraz wytworzone materiały (produkty), wykorzystywane do celów określonych w projekcie po jego zakończeniu.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Wykorzystanie </a:t>
            </a:r>
            <a:r>
              <a:rPr lang="pl-PL" dirty="0">
                <a:solidFill>
                  <a:srgbClr val="003399"/>
                </a:solidFill>
              </a:rPr>
              <a:t>wiedzy i umiejętności zdobytej podczas szkoleń nie jest badane po zakończeniu projektu, ale jest główną przesłanką </a:t>
            </a:r>
            <a:r>
              <a:rPr lang="pl-PL" dirty="0" smtClean="0">
                <a:solidFill>
                  <a:srgbClr val="003399"/>
                </a:solidFill>
              </a:rPr>
              <a:t>jego realizacji.</a:t>
            </a:r>
          </a:p>
          <a:p>
            <a:pPr algn="l"/>
            <a:r>
              <a:rPr lang="pl-PL" dirty="0" smtClean="0">
                <a:solidFill>
                  <a:srgbClr val="003399"/>
                </a:solidFill>
              </a:rPr>
              <a:t>Warto zadbać o trwałe elementy projektu, o możliwość korzystania z nich po zakończeniu projektu (materiały </a:t>
            </a:r>
            <a:r>
              <a:rPr lang="pl-PL" dirty="0">
                <a:solidFill>
                  <a:srgbClr val="003399"/>
                </a:solidFill>
              </a:rPr>
              <a:t>szkoleniowe, podręczniki, </a:t>
            </a:r>
            <a:r>
              <a:rPr lang="pl-PL" dirty="0" smtClean="0">
                <a:solidFill>
                  <a:srgbClr val="003399"/>
                </a:solidFill>
              </a:rPr>
              <a:t>broszura </a:t>
            </a:r>
            <a:r>
              <a:rPr lang="pl-PL" i="1" dirty="0">
                <a:solidFill>
                  <a:srgbClr val="003399"/>
                </a:solidFill>
              </a:rPr>
              <a:t>– </a:t>
            </a:r>
            <a:r>
              <a:rPr lang="pl-PL" i="1" dirty="0" smtClean="0">
                <a:solidFill>
                  <a:srgbClr val="003399"/>
                </a:solidFill>
              </a:rPr>
              <a:t>proszę zwrócić uwagę na sposób </a:t>
            </a:r>
            <a:r>
              <a:rPr lang="pl-PL" i="1" dirty="0">
                <a:solidFill>
                  <a:srgbClr val="003399"/>
                </a:solidFill>
              </a:rPr>
              <a:t>dystrybucji</a:t>
            </a:r>
            <a:r>
              <a:rPr lang="pl-PL" dirty="0">
                <a:solidFill>
                  <a:srgbClr val="003399"/>
                </a:solidFill>
              </a:rPr>
              <a:t>; </a:t>
            </a:r>
            <a:r>
              <a:rPr lang="pl-PL" dirty="0" smtClean="0">
                <a:solidFill>
                  <a:srgbClr val="003399"/>
                </a:solidFill>
              </a:rPr>
              <a:t>program szkoleniowy, platforma e-learningowa, szkolenia kaskadowe).</a:t>
            </a:r>
            <a:endParaRPr lang="pl-PL" dirty="0">
              <a:solidFill>
                <a:srgbClr val="003399"/>
              </a:solidFill>
            </a:endParaRPr>
          </a:p>
          <a:p>
            <a:pPr algn="l"/>
            <a:endParaRPr lang="pl-PL" sz="2000" dirty="0"/>
          </a:p>
          <a:p>
            <a:pPr algn="l"/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1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0535" y="1120907"/>
            <a:ext cx="10893197" cy="71498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Trwałość projektu, gdy kupowany jest sprzęt/infrastruktura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0536" y="1996580"/>
            <a:ext cx="11665618" cy="4479564"/>
          </a:xfrm>
        </p:spPr>
        <p:txBody>
          <a:bodyPr/>
          <a:lstStyle/>
          <a:p>
            <a:pPr algn="l"/>
            <a:r>
              <a:rPr lang="pl-PL" sz="2300" dirty="0" smtClean="0">
                <a:solidFill>
                  <a:srgbClr val="003399"/>
                </a:solidFill>
              </a:rPr>
              <a:t>Zasada trwałości: niepoddanie </a:t>
            </a:r>
            <a:r>
              <a:rPr lang="pl-PL" sz="2300" dirty="0">
                <a:solidFill>
                  <a:srgbClr val="003399"/>
                </a:solidFill>
              </a:rPr>
              <a:t>projektu </a:t>
            </a:r>
            <a:r>
              <a:rPr lang="pl-PL" sz="2300" dirty="0" smtClean="0">
                <a:solidFill>
                  <a:srgbClr val="003399"/>
                </a:solidFill>
              </a:rPr>
              <a:t>po jego zakończeniu tzw</a:t>
            </a:r>
            <a:r>
              <a:rPr lang="pl-PL" sz="2300" dirty="0">
                <a:solidFill>
                  <a:srgbClr val="003399"/>
                </a:solidFill>
              </a:rPr>
              <a:t>. zasadniczej modyfikacji tj.: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modyfikacji mającej wpływ na charakter lub warunki realizacji projektu lub powodującej uzyskanie nieuzasadnionej korzyści przez przedsiębiorstwo lub podmiot publiczny oraz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wynikającej ze zmiany charakteru własności elementu infrastruktury albo z zaprzestania działalności produkcyjnej</a:t>
            </a:r>
            <a:r>
              <a:rPr lang="pl-PL" sz="2300" dirty="0" smtClean="0">
                <a:solidFill>
                  <a:srgbClr val="003399"/>
                </a:solidFill>
              </a:rPr>
              <a:t>.</a:t>
            </a:r>
          </a:p>
          <a:p>
            <a:r>
              <a:rPr lang="pl-PL" sz="2300" i="1" dirty="0" smtClean="0">
                <a:solidFill>
                  <a:srgbClr val="003399"/>
                </a:solidFill>
              </a:rPr>
              <a:t>czyli w praktyce nie można go sprzedać, zmienić celu jego przeznaczenia, czy też odpłatnie udostępniać</a:t>
            </a:r>
          </a:p>
          <a:p>
            <a:pPr algn="l"/>
            <a:r>
              <a:rPr lang="pl-PL" sz="2300" dirty="0" smtClean="0">
                <a:solidFill>
                  <a:srgbClr val="003399"/>
                </a:solidFill>
              </a:rPr>
              <a:t>W FBW sprzęt </a:t>
            </a:r>
            <a:r>
              <a:rPr lang="pl-PL" sz="2300" dirty="0">
                <a:solidFill>
                  <a:srgbClr val="003399"/>
                </a:solidFill>
              </a:rPr>
              <a:t>podlega zasadzie trwałości, od dnia dokonania zakupu: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3399"/>
                </a:solidFill>
              </a:rPr>
              <a:t>3 lata w przypadku sprzętu informatyczno-komunikacyjnego, operacyjnego oraz  oprogramowania;</a:t>
            </a:r>
          </a:p>
          <a:p>
            <a:pPr algn="l"/>
            <a:r>
              <a:rPr lang="pl-PL" sz="2300" dirty="0">
                <a:solidFill>
                  <a:srgbClr val="003399"/>
                </a:solidFill>
              </a:rPr>
              <a:t>•   5 lat w przypadku środków </a:t>
            </a:r>
            <a:r>
              <a:rPr lang="pl-PL" sz="2300" dirty="0" smtClean="0">
                <a:solidFill>
                  <a:srgbClr val="003399"/>
                </a:solidFill>
              </a:rPr>
              <a:t>transportu.</a:t>
            </a:r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2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0535" y="2068165"/>
            <a:ext cx="11326939" cy="3071949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3399"/>
                </a:solidFill>
              </a:rPr>
              <a:t>Beneficjent ma obowiązek udowodnienia zachowania trwałości (czyli -w FBW- że sprzęt wykorzystywany jest na cele dot. zewnętrznej granicy UE, wyłącznie lub </a:t>
            </a:r>
            <a:r>
              <a:rPr lang="pl-PL" dirty="0" smtClean="0">
                <a:solidFill>
                  <a:srgbClr val="003399"/>
                </a:solidFill>
              </a:rPr>
              <a:t>–w przypadku </a:t>
            </a:r>
            <a:r>
              <a:rPr lang="pl-PL" i="1" dirty="0" err="1" smtClean="0">
                <a:solidFill>
                  <a:srgbClr val="003399"/>
                </a:solidFill>
              </a:rPr>
              <a:t>mixed</a:t>
            </a:r>
            <a:r>
              <a:rPr lang="pl-PL" i="1" dirty="0" smtClean="0">
                <a:solidFill>
                  <a:srgbClr val="003399"/>
                </a:solidFill>
              </a:rPr>
              <a:t> </a:t>
            </a:r>
            <a:r>
              <a:rPr lang="pl-PL" i="1" dirty="0" err="1" smtClean="0">
                <a:solidFill>
                  <a:srgbClr val="003399"/>
                </a:solidFill>
              </a:rPr>
              <a:t>use</a:t>
            </a:r>
            <a:r>
              <a:rPr lang="pl-PL" i="1" dirty="0" smtClean="0">
                <a:solidFill>
                  <a:srgbClr val="003399"/>
                </a:solidFill>
              </a:rPr>
              <a:t>- </a:t>
            </a:r>
            <a:r>
              <a:rPr lang="pl-PL" dirty="0" smtClean="0">
                <a:solidFill>
                  <a:srgbClr val="003399"/>
                </a:solidFill>
              </a:rPr>
              <a:t>w </a:t>
            </a:r>
            <a:r>
              <a:rPr lang="pl-PL" dirty="0">
                <a:solidFill>
                  <a:srgbClr val="003399"/>
                </a:solidFill>
              </a:rPr>
              <a:t>proporcji wskazanej w projekcie</a:t>
            </a:r>
            <a:r>
              <a:rPr lang="pl-PL" dirty="0" smtClean="0">
                <a:solidFill>
                  <a:srgbClr val="003399"/>
                </a:solidFill>
              </a:rPr>
              <a:t>).</a:t>
            </a:r>
          </a:p>
          <a:p>
            <a:pPr algn="l"/>
            <a:endParaRPr lang="pl-PL" dirty="0">
              <a:solidFill>
                <a:srgbClr val="003399"/>
              </a:solidFill>
            </a:endParaRPr>
          </a:p>
          <a:p>
            <a:pPr algn="l"/>
            <a:r>
              <a:rPr lang="pl-PL" dirty="0">
                <a:solidFill>
                  <a:srgbClr val="003399"/>
                </a:solidFill>
              </a:rPr>
              <a:t>Trwałość sprzętu i jego wykorzystanie po zakończeniu projektu jest badana przez COPE </a:t>
            </a:r>
            <a:r>
              <a:rPr lang="pl-PL" dirty="0" smtClean="0">
                <a:solidFill>
                  <a:srgbClr val="003399"/>
                </a:solidFill>
              </a:rPr>
              <a:t>MSWiA (kontrola na miejscu).</a:t>
            </a: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9</a:t>
            </a:fld>
            <a:endParaRPr lang="pl-PL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50535" y="1120907"/>
            <a:ext cx="10808531" cy="71498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Trwałość projektu, gdy kupowany jest sprzęt/infrastruktura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13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932</Words>
  <Application>Microsoft Office PowerPoint</Application>
  <PresentationFormat>Panoramiczny</PresentationFormat>
  <Paragraphs>103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Projekt niestandardowy</vt:lpstr>
      <vt:lpstr>Prezentacja programu PowerPoint</vt:lpstr>
      <vt:lpstr>Informacje podstawowe</vt:lpstr>
      <vt:lpstr>Kwalifikowane działania</vt:lpstr>
      <vt:lpstr>Działania niewskazane</vt:lpstr>
      <vt:lpstr>Kwalifikowalne działania – przykłady z Programu Krajowego</vt:lpstr>
      <vt:lpstr>Prezentacja programu PowerPoint</vt:lpstr>
      <vt:lpstr>Trwałość projektu szkoleniowego </vt:lpstr>
      <vt:lpstr>Trwałość projektu, gdy kupowany jest sprzęt/infrastruktura</vt:lpstr>
      <vt:lpstr>Prezentacja programu PowerPoint</vt:lpstr>
      <vt:lpstr>Kluczowe aspekty budowy projektu</vt:lpstr>
      <vt:lpstr>Logika projektu</vt:lpstr>
      <vt:lpstr>Przykład opisu aktualnej sytuacji i opisu problemu: Szkolenia językowe </vt:lpstr>
      <vt:lpstr>Projekt dot. szkoleń językowych – FGZ 2012 – niewłaściwe uzasadnienie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Jan Krzesiński</cp:lastModifiedBy>
  <cp:revision>76</cp:revision>
  <cp:lastPrinted>2017-07-25T09:57:22Z</cp:lastPrinted>
  <dcterms:created xsi:type="dcterms:W3CDTF">2017-05-30T08:43:19Z</dcterms:created>
  <dcterms:modified xsi:type="dcterms:W3CDTF">2018-12-18T08:02:56Z</dcterms:modified>
</cp:coreProperties>
</file>