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8" r:id="rId4"/>
    <p:sldId id="259" r:id="rId5"/>
    <p:sldId id="262" r:id="rId6"/>
    <p:sldId id="260" r:id="rId7"/>
    <p:sldId id="264" r:id="rId8"/>
    <p:sldId id="263" r:id="rId9"/>
    <p:sldId id="266" r:id="rId10"/>
    <p:sldId id="267" r:id="rId11"/>
    <p:sldId id="261" r:id="rId12"/>
  </p:sldIdLst>
  <p:sldSz cx="12192000" cy="6858000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651AC"/>
    <a:srgbClr val="226DC9"/>
    <a:srgbClr val="156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72276-094D-4D05-9869-3E40EFCBBAFC}" type="datetimeFigureOut">
              <a:rPr lang="pl-PL" smtClean="0"/>
              <a:t>2019-12-17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21E64-935E-4B91-AC65-9B8EB62CDC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6541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7C1D7-3E67-43DE-9FA2-43E9DBEEF698}" type="datetimeFigureOut">
              <a:rPr lang="pl-PL" smtClean="0"/>
              <a:t>2019-12-17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3D8E8-6A96-4867-B440-16F7C26183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6784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306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159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326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678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240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052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85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7174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816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69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46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76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4"/>
            <a:ext cx="4079040" cy="2336863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3" y="0"/>
            <a:ext cx="3362326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9" name="Prostokąt 12"/>
          <p:cNvSpPr/>
          <p:nvPr userDrawn="1"/>
        </p:nvSpPr>
        <p:spPr>
          <a:xfrm flipV="1">
            <a:off x="-514" y="6208855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4763" y="6530391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0" y="5640852"/>
            <a:ext cx="3541687" cy="65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29" y="252761"/>
            <a:ext cx="1985708" cy="36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6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emswia.gov.p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/>
          <p:cNvSpPr txBox="1">
            <a:spLocks/>
          </p:cNvSpPr>
          <p:nvPr/>
        </p:nvSpPr>
        <p:spPr>
          <a:xfrm>
            <a:off x="655872" y="1195754"/>
            <a:ext cx="11421828" cy="23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r>
              <a:rPr lang="pl-PL" dirty="0" smtClean="0"/>
              <a:t>Raport </a:t>
            </a:r>
            <a:r>
              <a:rPr lang="pl-PL" dirty="0"/>
              <a:t>kwartalny </a:t>
            </a:r>
            <a:r>
              <a:rPr lang="pl-PL" dirty="0" smtClean="0"/>
              <a:t>/ końcowy </a:t>
            </a:r>
            <a:r>
              <a:rPr lang="pl-PL" dirty="0"/>
              <a:t>- część merytoryczna </a:t>
            </a:r>
          </a:p>
        </p:txBody>
      </p:sp>
      <p:sp>
        <p:nvSpPr>
          <p:cNvPr id="8" name="Symbol zastępczy tytułu 1"/>
          <p:cNvSpPr txBox="1">
            <a:spLocks/>
          </p:cNvSpPr>
          <p:nvPr/>
        </p:nvSpPr>
        <p:spPr>
          <a:xfrm>
            <a:off x="376472" y="5376183"/>
            <a:ext cx="4277008" cy="46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Warszawa, 18 grudnia 2019 r.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956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247900" y="2005461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3399"/>
                </a:solidFill>
              </a:rPr>
              <a:t>Dziękuję za uwagę</a:t>
            </a:r>
          </a:p>
          <a:p>
            <a:pPr algn="ctr"/>
            <a:r>
              <a:rPr lang="pl-PL" sz="2000" b="1" dirty="0" smtClean="0">
                <a:solidFill>
                  <a:srgbClr val="003399"/>
                </a:solidFill>
              </a:rPr>
              <a:t>Rafał Rzepkowski</a:t>
            </a:r>
            <a:endParaRPr lang="pl-PL" sz="2000" b="1" dirty="0">
              <a:solidFill>
                <a:srgbClr val="0033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35560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3399"/>
                </a:solidFill>
              </a:rPr>
              <a:t>Centrum Obsługi Projektów Europejskich </a:t>
            </a: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</a:rPr>
              <a:t>Ministerstwa Spraw Wewnętrznych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r>
              <a:rPr lang="pl-PL" sz="2000" b="1" dirty="0" smtClean="0">
                <a:solidFill>
                  <a:srgbClr val="003399"/>
                </a:solidFill>
              </a:rPr>
              <a:t>i Administracji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  <a:hlinkClick r:id="rId3"/>
              </a:rPr>
              <a:t>www.copemswia.gov.pl</a:t>
            </a:r>
            <a:endParaRPr lang="pl-PL" sz="2000" b="1" dirty="0" smtClean="0">
              <a:solidFill>
                <a:srgbClr val="003399"/>
              </a:solidFill>
            </a:endParaRPr>
          </a:p>
          <a:p>
            <a:pPr algn="ctr"/>
            <a:r>
              <a:rPr lang="pl-PL" sz="2000" b="1" dirty="0" smtClean="0">
                <a:solidFill>
                  <a:srgbClr val="003399"/>
                </a:solidFill>
              </a:rPr>
              <a:t>Kontakt:</a:t>
            </a:r>
            <a:endParaRPr lang="pl-PL" sz="2000" b="1" dirty="0">
              <a:solidFill>
                <a:srgbClr val="003399"/>
              </a:solidFill>
            </a:endParaRPr>
          </a:p>
          <a:p>
            <a:pPr algn="ctr"/>
            <a:r>
              <a:rPr lang="pl-PL" sz="2000" b="1" dirty="0">
                <a:solidFill>
                  <a:srgbClr val="003399"/>
                </a:solidFill>
              </a:rPr>
              <a:t>http://copemswia.gov.pl/kontakt/</a:t>
            </a:r>
          </a:p>
        </p:txBody>
      </p:sp>
    </p:spTree>
    <p:extLst>
      <p:ext uri="{BB962C8B-B14F-4D97-AF65-F5344CB8AC3E}">
        <p14:creationId xmlns:p14="http://schemas.microsoft.com/office/powerpoint/2010/main" val="27372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777999" y="1204563"/>
            <a:ext cx="6874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3399"/>
                </a:solidFill>
              </a:rPr>
              <a:t>Opis działań (pkt 2 Raportu)</a:t>
            </a:r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</a:t>
            </a:fld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159382"/>
              </p:ext>
            </p:extLst>
          </p:nvPr>
        </p:nvGraphicFramePr>
        <p:xfrm>
          <a:off x="431800" y="1807634"/>
          <a:ext cx="10212754" cy="4081516"/>
        </p:xfrm>
        <a:graphic>
          <a:graphicData uri="http://schemas.openxmlformats.org/drawingml/2006/table">
            <a:tbl>
              <a:tblPr/>
              <a:tblGrid>
                <a:gridCol w="1752600"/>
                <a:gridCol w="1750608"/>
                <a:gridCol w="1268264"/>
                <a:gridCol w="1240663"/>
                <a:gridCol w="4200619"/>
              </a:tblGrid>
              <a:tr h="36393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Nazwa działania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Realizacja w okresie sprawozdawczym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Wyjaśnienie rozbieżności w odniesieniu do </a:t>
                      </a:r>
                      <a:r>
                        <a:rPr lang="pl-PL" sz="11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Wniosku o przyznanie dofinansowania</a:t>
                      </a: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(jeżeli dotyczy)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 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Stopień rzeczowej realizacji (%)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3775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000" i="1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Działania zgodnie</a:t>
                      </a:r>
                      <a:r>
                        <a:rPr lang="pl-PL" sz="1000" i="1" baseline="0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 harmonogramem realizacji projektu (pkt. III.A) oraz szczegółowym opisem działań we wniosku o przyznanie dofinansowania (pkt. II.4)</a:t>
                      </a:r>
                      <a:endParaRPr lang="pl-PL" sz="1000" i="1" dirty="0">
                        <a:solidFill>
                          <a:srgbClr val="0651AC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i="1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 zrealizowanych</a:t>
                      </a:r>
                      <a:r>
                        <a:rPr lang="pl-PL" sz="1000" i="1" baseline="0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działań w okresie sprawozdawczym. </a:t>
                      </a:r>
                      <a:endParaRPr lang="pl-PL" sz="1000" i="1" dirty="0">
                        <a:solidFill>
                          <a:srgbClr val="0651AC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i="1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Wskazanie</a:t>
                      </a:r>
                      <a:r>
                        <a:rPr lang="pl-PL" sz="1000" i="1" baseline="0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terminu realizacji działań w okresie sprawozdawczym (w miesiącach).</a:t>
                      </a:r>
                      <a:endParaRPr lang="pl-PL" sz="1000" i="1" dirty="0">
                        <a:solidFill>
                          <a:srgbClr val="0651AC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i="1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Orientacyjne określenie</a:t>
                      </a:r>
                      <a:r>
                        <a:rPr lang="pl-PL" sz="1000" i="1" baseline="0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stopnia zrealizowania działań w %. </a:t>
                      </a:r>
                      <a:endParaRPr lang="pl-PL" sz="1000" i="1" dirty="0">
                        <a:solidFill>
                          <a:srgbClr val="0651AC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i="1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Wyjaśnienie rozbieżności</a:t>
                      </a:r>
                      <a:r>
                        <a:rPr lang="pl-PL" sz="1000" i="1" baseline="0" dirty="0" smtClean="0">
                          <a:solidFill>
                            <a:srgbClr val="0651A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faktycznie zrealizowanych działań w stosunku  do zapisów we wniosku o przyznanie dofinasowania.</a:t>
                      </a:r>
                      <a:endParaRPr lang="pl-PL" sz="1000" i="1" dirty="0">
                        <a:solidFill>
                          <a:srgbClr val="0651AC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75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Opracowanie </a:t>
                      </a:r>
                      <a:r>
                        <a:rPr lang="pl-PL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dokumentacji 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przetargowej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Przygotowanie</a:t>
                      </a:r>
                      <a:r>
                        <a:rPr lang="pl-PL" sz="11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SIWZ-u.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2019r.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miesięczne opóźnienie w stosunku do harmonogramu wynikające z przedłużenia prac nad dokumentacją techniczną. Opóźnienie nie wpłynie na </a:t>
                      </a:r>
                      <a:r>
                        <a:rPr lang="pl-PL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dalszą realizację projektu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75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Przeprowadzenie postępowania przetargowego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Ogłoszenie o zamówieniu, prowadzenie korespondencji z oferentami, modyfikacja ogłoszenia o zamówieniu i SIWZ-u, analiza zgłoszonych ofert wykonawców.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2019 r.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l-PL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miesięczne opóźnienie spowodowane prowadzoną korespondencją z wykonawcami oraz koniecznością modyfikacji SIWZ i ogłoszenia (w tym wskazanie nowego terminu składania ofert). Opóźnienie nie wpłynie na termin realizacji zamówienia (był przewidziany „bufor czasowy” w harmonogramie realizacji zamówienia).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7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</a:t>
            </a:fld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189344"/>
              </p:ext>
            </p:extLst>
          </p:nvPr>
        </p:nvGraphicFramePr>
        <p:xfrm>
          <a:off x="431800" y="1807634"/>
          <a:ext cx="10212754" cy="4052466"/>
        </p:xfrm>
        <a:graphic>
          <a:graphicData uri="http://schemas.openxmlformats.org/drawingml/2006/table">
            <a:tbl>
              <a:tblPr/>
              <a:tblGrid>
                <a:gridCol w="1752600"/>
                <a:gridCol w="1750608"/>
                <a:gridCol w="1268264"/>
                <a:gridCol w="1240663"/>
                <a:gridCol w="4200619"/>
              </a:tblGrid>
              <a:tr h="363933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Nazwa działania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Realizacja w okresie sprawozdawczym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Wyjaśnienie rozbieżności w odniesieniu do </a:t>
                      </a:r>
                      <a:r>
                        <a:rPr lang="pl-PL" sz="1100" b="1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Wniosku o przyznanie dofinansowania</a:t>
                      </a: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(jeżeli dotyczy)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 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Stopień rzeczowej realizacji (%)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37750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Zakup</a:t>
                      </a:r>
                      <a:r>
                        <a:rPr lang="pl-PL" sz="1100" baseline="0" dirty="0" smtClean="0">
                          <a:latin typeface="+mn-lt"/>
                        </a:rPr>
                        <a:t> urządzeń 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Dostawa 45 urządzeń do weryfikacji autentyczności dokumentów.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IV 2019 r.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100</a:t>
                      </a:r>
                      <a:r>
                        <a:rPr lang="pl-PL" sz="1100" baseline="0" dirty="0" smtClean="0">
                          <a:latin typeface="+mn-lt"/>
                        </a:rPr>
                        <a:t> %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Zgodnie z zakresem i przyjętym harmonogramem.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750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Budowa</a:t>
                      </a:r>
                      <a:r>
                        <a:rPr lang="pl-PL" sz="1100" baseline="0" dirty="0" smtClean="0">
                          <a:latin typeface="+mn-lt"/>
                        </a:rPr>
                        <a:t> serwerowni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Wykonanie</a:t>
                      </a:r>
                      <a:r>
                        <a:rPr lang="pl-PL" sz="1100" baseline="0" dirty="0" smtClean="0">
                          <a:latin typeface="+mn-lt"/>
                        </a:rPr>
                        <a:t> instalacji elektrycznych.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III 2019 r.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100 %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Zgodnie z przyjętym harmonogramem.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750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Szkolenie operatorów</a:t>
                      </a:r>
                      <a:r>
                        <a:rPr lang="pl-PL" sz="1100" baseline="0" dirty="0" smtClean="0">
                          <a:latin typeface="+mn-lt"/>
                        </a:rPr>
                        <a:t> systemu 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Organizacja</a:t>
                      </a:r>
                      <a:r>
                        <a:rPr lang="pl-PL" sz="1100" baseline="0" dirty="0" smtClean="0">
                          <a:latin typeface="+mn-lt"/>
                        </a:rPr>
                        <a:t> </a:t>
                      </a:r>
                      <a:r>
                        <a:rPr lang="pl-PL" sz="1100" baseline="0" dirty="0" smtClean="0">
                          <a:latin typeface="+mn-lt"/>
                        </a:rPr>
                        <a:t>I </a:t>
                      </a:r>
                      <a:r>
                        <a:rPr lang="pl-PL" sz="1100" baseline="0" dirty="0" smtClean="0">
                          <a:latin typeface="+mn-lt"/>
                        </a:rPr>
                        <a:t>części </a:t>
                      </a:r>
                      <a:r>
                        <a:rPr lang="pl-PL" sz="1100" baseline="0" dirty="0" smtClean="0">
                          <a:latin typeface="+mn-lt"/>
                        </a:rPr>
                        <a:t>szkoleń.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X 2018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120%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Zrealizowano</a:t>
                      </a:r>
                      <a:r>
                        <a:rPr lang="pl-PL" sz="1100" baseline="0" dirty="0" smtClean="0">
                          <a:latin typeface="+mn-lt"/>
                        </a:rPr>
                        <a:t> część działań przewidzianych do realizacji w VII kwartale realizacji projektu.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889000" y="110490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3399"/>
                </a:solidFill>
              </a:rPr>
              <a:t>Opis </a:t>
            </a:r>
            <a:r>
              <a:rPr lang="pl-PL" sz="2800" b="1" dirty="0">
                <a:solidFill>
                  <a:srgbClr val="003399"/>
                </a:solidFill>
              </a:rPr>
              <a:t>działań (pkt. 2 R</a:t>
            </a:r>
            <a:r>
              <a:rPr lang="pl-PL" sz="2800" b="1" dirty="0" smtClean="0">
                <a:solidFill>
                  <a:srgbClr val="003399"/>
                </a:solidFill>
              </a:rPr>
              <a:t>aportu cd.)</a:t>
            </a:r>
            <a:endParaRPr lang="pl-PL" sz="2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4</a:t>
            </a:fld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75831"/>
              </p:ext>
            </p:extLst>
          </p:nvPr>
        </p:nvGraphicFramePr>
        <p:xfrm>
          <a:off x="431800" y="1807634"/>
          <a:ext cx="10212754" cy="3928248"/>
        </p:xfrm>
        <a:graphic>
          <a:graphicData uri="http://schemas.openxmlformats.org/drawingml/2006/table">
            <a:tbl>
              <a:tblPr/>
              <a:tblGrid>
                <a:gridCol w="1752600"/>
                <a:gridCol w="1750608"/>
                <a:gridCol w="1268264"/>
                <a:gridCol w="1240663"/>
                <a:gridCol w="4200619"/>
              </a:tblGrid>
              <a:tr h="312315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Nazwa działania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Realizacja w okresie sprawozdawczym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Wyjaśnienie rozbieżności w odniesieniu do </a:t>
                      </a:r>
                      <a:r>
                        <a:rPr lang="pl-PL" sz="1100" b="1" i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Wniosku o przyznanie dofinansowania</a:t>
                      </a: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(jeżeli dotyczy)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6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 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realizacji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Stopień rzeczowej realizacji (%)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50904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Zawarcie umowy</a:t>
                      </a:r>
                      <a:r>
                        <a:rPr lang="pl-PL" sz="1100" baseline="0" dirty="0" smtClean="0">
                          <a:latin typeface="+mn-lt"/>
                        </a:rPr>
                        <a:t> z wykonawcą</a:t>
                      </a:r>
                    </a:p>
                    <a:p>
                      <a:pPr algn="l"/>
                      <a:r>
                        <a:rPr lang="pl-PL" sz="1100" i="0" baseline="0" dirty="0" smtClean="0">
                          <a:solidFill>
                            <a:srgbClr val="003399"/>
                          </a:solidFill>
                          <a:latin typeface="+mn-lt"/>
                        </a:rPr>
                        <a:t>Błędna nazwa działań. Brak możliwości identyfikacji działań na podstawie zawartych informacji we wniosku o przyznanie dofinansowania.</a:t>
                      </a:r>
                      <a:endParaRPr lang="pl-PL" sz="1100" i="0" dirty="0">
                        <a:solidFill>
                          <a:srgbClr val="003399"/>
                        </a:solidFill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Ogłoszenie przetargu </a:t>
                      </a:r>
                    </a:p>
                    <a:p>
                      <a:r>
                        <a:rPr lang="pl-PL" sz="1100" dirty="0" smtClean="0">
                          <a:solidFill>
                            <a:srgbClr val="003399"/>
                          </a:solidFill>
                          <a:latin typeface="+mn-lt"/>
                        </a:rPr>
                        <a:t>Opis niezgodny z nazwą działania.</a:t>
                      </a:r>
                      <a:endParaRPr lang="pl-PL" sz="1100" dirty="0">
                        <a:solidFill>
                          <a:srgbClr val="003399"/>
                        </a:solidFill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III 2019</a:t>
                      </a:r>
                      <a:r>
                        <a:rPr lang="pl-PL" sz="1100" baseline="0" dirty="0" smtClean="0">
                          <a:latin typeface="+mn-lt"/>
                        </a:rPr>
                        <a:t> r</a:t>
                      </a:r>
                      <a:endParaRPr lang="pl-PL" sz="1100" baseline="0" dirty="0">
                        <a:latin typeface="+mn-lt"/>
                      </a:endParaRPr>
                    </a:p>
                    <a:p>
                      <a:r>
                        <a:rPr lang="pl-PL" sz="1100" baseline="0" dirty="0" smtClean="0">
                          <a:solidFill>
                            <a:srgbClr val="003399"/>
                          </a:solidFill>
                          <a:latin typeface="+mn-lt"/>
                        </a:rPr>
                        <a:t>Niezgodny termin realizacji – inne terminy zostały zawarte np. w części finansowej raportu.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100</a:t>
                      </a:r>
                      <a:r>
                        <a:rPr lang="pl-PL" sz="1100" baseline="0" dirty="0" smtClean="0">
                          <a:latin typeface="+mn-lt"/>
                        </a:rPr>
                        <a:t> %</a:t>
                      </a:r>
                    </a:p>
                    <a:p>
                      <a:r>
                        <a:rPr lang="pl-PL" sz="1100" baseline="0" dirty="0" smtClean="0">
                          <a:solidFill>
                            <a:srgbClr val="003399"/>
                          </a:solidFill>
                          <a:latin typeface="+mn-lt"/>
                        </a:rPr>
                        <a:t>Inne informacje zawarto w opisie projektu we wniosku o przyznanie dofinansowania.</a:t>
                      </a:r>
                    </a:p>
                    <a:p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Zgodnie z zakresem i przyjętym harmonogramem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562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Budowa</a:t>
                      </a:r>
                      <a:r>
                        <a:rPr lang="pl-PL" sz="1100" baseline="0" dirty="0" smtClean="0">
                          <a:latin typeface="+mn-lt"/>
                        </a:rPr>
                        <a:t> elektronicznego systemu wymiany informacji 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Dostawa</a:t>
                      </a:r>
                      <a:r>
                        <a:rPr lang="pl-PL" sz="1100" baseline="0" dirty="0" smtClean="0">
                          <a:latin typeface="+mn-lt"/>
                        </a:rPr>
                        <a:t> sprzętu</a:t>
                      </a:r>
                    </a:p>
                    <a:p>
                      <a:r>
                        <a:rPr lang="pl-PL" sz="1100" baseline="0" dirty="0" smtClean="0">
                          <a:solidFill>
                            <a:srgbClr val="003399"/>
                          </a:solidFill>
                          <a:latin typeface="+mn-lt"/>
                        </a:rPr>
                        <a:t>Bez wskazania jakiego sprzętu – ogólny opis.</a:t>
                      </a:r>
                      <a:endParaRPr lang="pl-PL" sz="1100" dirty="0">
                        <a:solidFill>
                          <a:srgbClr val="003399"/>
                        </a:solidFill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III 2019 r.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100 %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Zgodnie z przyjętym harmonogramem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562"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Szkolenie operatorów</a:t>
                      </a:r>
                      <a:r>
                        <a:rPr lang="pl-PL" sz="1100" baseline="0" dirty="0" smtClean="0">
                          <a:latin typeface="+mn-lt"/>
                        </a:rPr>
                        <a:t> systemu 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Przeprowadzenie</a:t>
                      </a:r>
                      <a:r>
                        <a:rPr lang="pl-PL" sz="1100" baseline="0" dirty="0" smtClean="0">
                          <a:latin typeface="+mn-lt"/>
                        </a:rPr>
                        <a:t> szkoleń</a:t>
                      </a:r>
                    </a:p>
                    <a:p>
                      <a:r>
                        <a:rPr lang="pl-PL" sz="1100" dirty="0" smtClean="0">
                          <a:solidFill>
                            <a:srgbClr val="226DC9"/>
                          </a:solidFill>
                          <a:latin typeface="+mn-lt"/>
                        </a:rPr>
                        <a:t>Ogólny opis. Szkolenie było podzielone na moduły.</a:t>
                      </a:r>
                      <a:endParaRPr lang="pl-PL" sz="1100" dirty="0">
                        <a:solidFill>
                          <a:srgbClr val="226DC9"/>
                        </a:solidFill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X 2018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120%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latin typeface="+mn-lt"/>
                        </a:rPr>
                        <a:t>Zrealizowano</a:t>
                      </a:r>
                      <a:r>
                        <a:rPr lang="pl-PL" sz="1100" baseline="0" dirty="0" smtClean="0">
                          <a:latin typeface="+mn-lt"/>
                        </a:rPr>
                        <a:t> część działań przewidzianych do realizacji w VII kwartale realizacji projektu</a:t>
                      </a:r>
                      <a:endParaRPr lang="pl-PL" sz="1100" dirty="0">
                        <a:latin typeface="+mn-lt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889000" y="1104900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3399"/>
                </a:solidFill>
              </a:rPr>
              <a:t>Opis działań – ewentualne błędy</a:t>
            </a:r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704269" y="6045200"/>
            <a:ext cx="10505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3399"/>
                </a:solidFill>
              </a:rPr>
              <a:t>Należy sprawozdawać stopień rzeczowej realizacji działań w danym  okresie sprawozdawczym </a:t>
            </a:r>
            <a:r>
              <a:rPr lang="pl-PL" dirty="0" smtClean="0">
                <a:solidFill>
                  <a:srgbClr val="003399"/>
                </a:solidFill>
                <a:sym typeface="Wingdings" panose="05000000000000000000" pitchFamily="2" charset="2"/>
              </a:rPr>
              <a:t> </a:t>
            </a:r>
            <a:endParaRPr lang="pl-PL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5</a:t>
            </a:fld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036391"/>
              </p:ext>
            </p:extLst>
          </p:nvPr>
        </p:nvGraphicFramePr>
        <p:xfrm>
          <a:off x="581074" y="1632354"/>
          <a:ext cx="10374793" cy="4419600"/>
        </p:xfrm>
        <a:graphic>
          <a:graphicData uri="http://schemas.openxmlformats.org/drawingml/2006/table">
            <a:tbl>
              <a:tblPr firstRow="1" firstCol="1" bandRow="1"/>
              <a:tblGrid>
                <a:gridCol w="328295"/>
                <a:gridCol w="2003164"/>
                <a:gridCol w="1828800"/>
                <a:gridCol w="1329266"/>
                <a:gridCol w="2521635"/>
                <a:gridCol w="2363633"/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Wskaźnik </a:t>
                      </a:r>
                      <a:r>
                        <a:rPr lang="pl-PL" sz="12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rezultatu/produktu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 docelowa zgodnie z </a:t>
                      </a:r>
                      <a:r>
                        <a:rPr lang="pl-PL" sz="1200" b="1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Wnioskiem o przyznanie dofinansowania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okresie sprawozdawczym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Narastająco od początku realizacji projektu</a:t>
                      </a:r>
                      <a:endParaRPr lang="pl-PL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Źródło weryfikacji osiągnięcia wskaźnika</a:t>
                      </a:r>
                      <a:endParaRPr lang="pl-PL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Wskaźnik z wniosku o przyznanie dofinansowania</a:t>
                      </a:r>
                      <a:endParaRPr lang="pl-PL" sz="1100" i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 docelowa wskaźnika wskazana we wniosku o przyznanie dofinansowania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 wskaźnika osiągnięta w okresie sprawozdawczym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 wskaźnika</a:t>
                      </a:r>
                      <a:r>
                        <a:rPr lang="pl-PL" sz="1100" i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osiągnięta od początku realizacji projektu</a:t>
                      </a: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Raporty/protokoły/statystyki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Zwiększenie liczby godzin przeprowadzonych patroli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500 h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 h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 h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Raporty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 realizacji projektu, statystyki własne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Pokrycie zapotrzebowania na sprzęt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 analizy autentyczności dokumentów w komórkach organizacyjnych….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10 %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90 %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Raport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końcowy z realizacji projektu, statystyki własne 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03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Skrócenie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czasu dostępu do bazy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danych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2 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minut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4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minut</a:t>
                      </a: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4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minut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Statystyki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własne 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19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stanowisk wyposażonych w specjalistyczny sprzęt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Raporty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 realizacji projektu, protokoły odbioru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6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przeszkolonych funkcjonariuszy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Raporty z realizacji projektu / listy obecności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Powierzchnia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serwerowni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m²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m²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m²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Raporty z realizacji projektu, protokoły odbioru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2209799" y="1024468"/>
            <a:ext cx="884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651AC"/>
                </a:solidFill>
              </a:rPr>
              <a:t>Wskaźniki produktu/rezultatu (pkt 4.1 i 4.2 Raportu)</a:t>
            </a:r>
            <a:endParaRPr lang="pl-PL" sz="2800" b="1" dirty="0">
              <a:solidFill>
                <a:srgbClr val="0651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4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>
                <a:solidFill>
                  <a:prstClr val="white"/>
                </a:solidFill>
              </a:rPr>
              <a:pPr/>
              <a:t>6</a:t>
            </a:fld>
            <a:endParaRPr lang="pl-PL" dirty="0">
              <a:solidFill>
                <a:prstClr val="white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891641"/>
              </p:ext>
            </p:extLst>
          </p:nvPr>
        </p:nvGraphicFramePr>
        <p:xfrm>
          <a:off x="614941" y="1928697"/>
          <a:ext cx="10374793" cy="1737360"/>
        </p:xfrm>
        <a:graphic>
          <a:graphicData uri="http://schemas.openxmlformats.org/drawingml/2006/table">
            <a:tbl>
              <a:tblPr firstRow="1" firstCol="1" bandRow="1"/>
              <a:tblGrid>
                <a:gridCol w="328295"/>
                <a:gridCol w="2003164"/>
                <a:gridCol w="1828800"/>
                <a:gridCol w="1329266"/>
                <a:gridCol w="2521635"/>
                <a:gridCol w="2363633"/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Wskaźnik rezultatu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 docelowa zgodnie z </a:t>
                      </a:r>
                      <a:r>
                        <a:rPr lang="pl-PL" sz="1200" b="1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Wnioskiem o przyznanie dofinansowania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okresie sprawozdawczym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Narastająco od początku realizacji projektu</a:t>
                      </a:r>
                      <a:endParaRPr lang="pl-PL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Źródło weryfikacji osiągnięcia wskaźnika</a:t>
                      </a:r>
                      <a:endParaRPr lang="pl-PL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Wskaźnik  inny niż wskazany we</a:t>
                      </a:r>
                      <a:r>
                        <a:rPr lang="pl-PL" sz="1100" i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wniosku o przyznanie dofinansowania.</a:t>
                      </a:r>
                      <a:endParaRPr lang="pl-PL" sz="1100" i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Inna</a:t>
                      </a:r>
                      <a:r>
                        <a:rPr lang="pl-PL" sz="1100" i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wartość wskaźnika, inna jednostka miary niż ta wskazana we wniosku o przyznanie dofinansowanie.</a:t>
                      </a: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Błędnie</a:t>
                      </a:r>
                      <a:r>
                        <a:rPr lang="pl-PL" sz="1100" i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podana wartość  wskaźnika (możliwa do weryfikacji poprzez analizę innych części Raportu).</a:t>
                      </a: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Błędy</a:t>
                      </a:r>
                      <a:r>
                        <a:rPr lang="pl-PL" sz="1100" i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arytmetyczne, nie uwzględnienie wszystkich kwartałów realizacji projektu.</a:t>
                      </a: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Błędnie</a:t>
                      </a:r>
                      <a:r>
                        <a:rPr lang="pl-PL" sz="1100" i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podane źródło weryfikacji wskaźnika </a:t>
                      </a:r>
                      <a:endParaRPr lang="pl-PL" sz="1100" i="1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1938866" y="1172639"/>
            <a:ext cx="8119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651AC"/>
                </a:solidFill>
              </a:rPr>
              <a:t>Wskaźniki produktu/rezultatu ewentualne błędy</a:t>
            </a:r>
            <a:endParaRPr lang="pl-PL" sz="2800" b="1" dirty="0">
              <a:solidFill>
                <a:srgbClr val="0651AC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513342" y="4131733"/>
            <a:ext cx="10772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rgbClr val="0651AC"/>
                </a:solidFill>
              </a:rPr>
              <a:t>W ocenie ryzyka nieosiągnięcia wskaźników należy podać informację dotyczącą </a:t>
            </a:r>
            <a:r>
              <a:rPr lang="pl-PL" b="1" i="1" dirty="0" smtClean="0">
                <a:solidFill>
                  <a:srgbClr val="0651AC"/>
                </a:solidFill>
              </a:rPr>
              <a:t>zidentyfikowanych </a:t>
            </a:r>
            <a:r>
              <a:rPr lang="pl-PL" b="1" i="1" dirty="0" err="1" smtClean="0">
                <a:solidFill>
                  <a:srgbClr val="0651AC"/>
                </a:solidFill>
              </a:rPr>
              <a:t>ryzyk</a:t>
            </a:r>
            <a:r>
              <a:rPr lang="pl-PL" b="1" i="1" dirty="0" smtClean="0">
                <a:solidFill>
                  <a:srgbClr val="0651AC"/>
                </a:solidFill>
              </a:rPr>
              <a:t> oraz sposobu ich minimalizacji </a:t>
            </a:r>
            <a:r>
              <a:rPr lang="pl-PL" i="1" dirty="0" smtClean="0">
                <a:solidFill>
                  <a:srgbClr val="0651AC"/>
                </a:solidFill>
              </a:rPr>
              <a:t>(np. opóźnienie prac budowlanych, dostaw).</a:t>
            </a:r>
            <a:endParaRPr lang="pl-PL" i="1" dirty="0">
              <a:solidFill>
                <a:srgbClr val="0651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5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36601" y="939801"/>
            <a:ext cx="10905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651AC"/>
                </a:solidFill>
              </a:rPr>
              <a:t>Sprzęt o wartości &gt;10.000 euro oraz infrastruktura o wartości &gt;100.000 euro zakupione w okresie sprawozdawczym (pkt. 5 i 6 Raportu)</a:t>
            </a:r>
            <a:endParaRPr lang="pl-PL" sz="2800" b="1" dirty="0">
              <a:solidFill>
                <a:srgbClr val="0651AC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989727"/>
              </p:ext>
            </p:extLst>
          </p:nvPr>
        </p:nvGraphicFramePr>
        <p:xfrm>
          <a:off x="535093" y="1785460"/>
          <a:ext cx="10556238" cy="2849880"/>
        </p:xfrm>
        <a:graphic>
          <a:graphicData uri="http://schemas.openxmlformats.org/drawingml/2006/table">
            <a:tbl>
              <a:tblPr firstRow="1" firstCol="1" bandRow="1"/>
              <a:tblGrid>
                <a:gridCol w="592257"/>
                <a:gridCol w="2269508"/>
                <a:gridCol w="2089542"/>
                <a:gridCol w="1658869"/>
                <a:gridCol w="1973031"/>
                <a:gridCol w="1973031"/>
              </a:tblGrid>
              <a:tr h="233045"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Sprzęt/infrastruktura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 umowy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 seryjny sprzętu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Lokalizacja</a:t>
                      </a:r>
                      <a:endParaRPr lang="pl-PL" sz="11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Użytkownicy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306070" algn="l"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065338" algn="l"/>
                        </a:tabLst>
                      </a:pPr>
                      <a:r>
                        <a:rPr lang="pl-PL" sz="1100" i="1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Sprzęt</a:t>
                      </a:r>
                      <a:r>
                        <a:rPr lang="pl-PL" sz="1100" i="1" baseline="0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l-PL" sz="1100" i="1" dirty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i="1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 podaniem modelu),</a:t>
                      </a:r>
                      <a:r>
                        <a:rPr lang="pl-PL" sz="1100" i="1" baseline="0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środki transportu (rodzaj, model), infrastruktura (jak?)</a:t>
                      </a:r>
                      <a:endParaRPr lang="pl-PL" sz="1100" i="1" dirty="0">
                        <a:solidFill>
                          <a:srgbClr val="1560BD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i="1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 umowy,</a:t>
                      </a:r>
                      <a:r>
                        <a:rPr lang="pl-PL" sz="1100" i="1" baseline="0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na podstawie której zrealizowano dostawę/budowę.</a:t>
                      </a:r>
                      <a:endParaRPr lang="pl-PL" sz="1100" i="1" dirty="0">
                        <a:solidFill>
                          <a:srgbClr val="1560BD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</a:t>
                      </a:r>
                      <a:r>
                        <a:rPr lang="pl-PL" sz="1100" i="1" baseline="0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seryjny urządzenia, środka transportu</a:t>
                      </a:r>
                      <a:r>
                        <a:rPr lang="pl-PL" sz="1100" i="1" dirty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i="1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Miejsce użytkowania (nazwa</a:t>
                      </a:r>
                      <a:r>
                        <a:rPr lang="pl-PL" sz="1100" i="1" baseline="0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jednostki oraz adres)</a:t>
                      </a:r>
                      <a:endParaRPr lang="pl-PL" sz="1100" i="1" dirty="0">
                        <a:solidFill>
                          <a:srgbClr val="1560BD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l-PL" sz="1100" i="1" dirty="0" smtClean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Kto jest użytkownikiem końcowym sprzętu/wyposażenia)</a:t>
                      </a:r>
                      <a:r>
                        <a:rPr lang="pl-PL" sz="1100" i="1" dirty="0">
                          <a:solidFill>
                            <a:srgbClr val="1560B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06070" algn="just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zestaw komputerowy: Lenovo </a:t>
                      </a:r>
                      <a:r>
                        <a:rPr lang="pl-PL" sz="11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ThinkCentre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Edge E73 Intel </a:t>
                      </a:r>
                      <a:r>
                        <a:rPr lang="pl-PL" sz="11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Core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i3-4170 4GB 500GB,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monitor  32'' Samsung LS32F351FUUXEN VA </a:t>
                      </a:r>
                      <a:r>
                        <a:rPr lang="pl-PL" sz="1100" baseline="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FullHD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3/UCE/2017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342840-jk</a:t>
                      </a:r>
                      <a:r>
                        <a:rPr lang="pl-PL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pl-PL" sz="1100" b="1" baseline="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należy podać adres miejsca, w którym sprzęt się znajduje).</a:t>
                      </a:r>
                      <a:endParaRPr lang="pl-PL" sz="11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Funkcjonariusze….</a:t>
                      </a:r>
                      <a:r>
                        <a:rPr lang="pl-PL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06070" algn="just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Volkswagen T4 3 os. 2.4D Długi </a:t>
                      </a:r>
                      <a:r>
                        <a:rPr lang="pl-PL" sz="11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Synchro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Long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x drzwi przesuwne 4x4 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4567-21/</a:t>
                      </a:r>
                      <a:r>
                        <a:rPr lang="pl-PL" sz="11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/2017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7CBVM82633C037382 (numer VIN)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Placówka</a:t>
                      </a:r>
                      <a:r>
                        <a:rPr lang="pl-PL" sz="11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SG w……., ul…….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Funkcjonariusze…..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06070" algn="just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Serwerownia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4546/</a:t>
                      </a:r>
                      <a:r>
                        <a:rPr lang="pl-PL" sz="11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dsd</a:t>
                      </a: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/2015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Placówka SG w……., ul…….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Funkcjonariusze ……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06070" algn="just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Serwer ASUSTOR AS6104T (4-dyskowy) 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567/32432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33213-t3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Placówka SG w……., ul…….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l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Funkcjonariusze ……</a:t>
                      </a:r>
                      <a:endParaRPr lang="pl-PL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736601" y="4775201"/>
            <a:ext cx="9821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Potencjalne błędy: </a:t>
            </a:r>
            <a:r>
              <a:rPr lang="pl-PL" b="1" i="1" dirty="0" smtClean="0">
                <a:solidFill>
                  <a:srgbClr val="1560BD"/>
                </a:solidFill>
              </a:rPr>
              <a:t>ogólny opis sprzętu/infrastruktury, numer umowy niezgodny z zestawieniem wydatków, brak szczegółowej lokalizacji sprzętu oraz wyszczególnionych użytkowników.</a:t>
            </a:r>
          </a:p>
          <a:p>
            <a:endParaRPr lang="pl-PL" i="1" dirty="0">
              <a:solidFill>
                <a:srgbClr val="1560BD"/>
              </a:solidFill>
            </a:endParaRPr>
          </a:p>
          <a:p>
            <a:r>
              <a:rPr lang="pl-PL" b="1" i="1" dirty="0">
                <a:solidFill>
                  <a:srgbClr val="1560BD"/>
                </a:solidFill>
              </a:rPr>
              <a:t>WAŻNE</a:t>
            </a:r>
            <a:r>
              <a:rPr lang="pl-PL" i="1" dirty="0">
                <a:solidFill>
                  <a:srgbClr val="1560BD"/>
                </a:solidFill>
              </a:rPr>
              <a:t>: W pkt 6 Sprzęt i </a:t>
            </a:r>
            <a:r>
              <a:rPr lang="pl-PL" i="1" dirty="0" smtClean="0">
                <a:solidFill>
                  <a:srgbClr val="1560BD"/>
                </a:solidFill>
              </a:rPr>
              <a:t>infrastrukturę </a:t>
            </a:r>
            <a:r>
              <a:rPr lang="pl-PL" i="1" dirty="0">
                <a:solidFill>
                  <a:srgbClr val="1560BD"/>
                </a:solidFill>
              </a:rPr>
              <a:t>nie </a:t>
            </a:r>
            <a:r>
              <a:rPr lang="pl-PL" i="1" dirty="0" smtClean="0">
                <a:solidFill>
                  <a:srgbClr val="1560BD"/>
                </a:solidFill>
              </a:rPr>
              <a:t>wymienioną </a:t>
            </a:r>
            <a:r>
              <a:rPr lang="pl-PL" i="1" dirty="0">
                <a:solidFill>
                  <a:srgbClr val="1560BD"/>
                </a:solidFill>
              </a:rPr>
              <a:t>w </a:t>
            </a:r>
            <a:r>
              <a:rPr lang="pl-PL" i="1" dirty="0" smtClean="0">
                <a:solidFill>
                  <a:srgbClr val="1560BD"/>
                </a:solidFill>
              </a:rPr>
              <a:t>pkt. 5 drobny </a:t>
            </a:r>
            <a:r>
              <a:rPr lang="pl-PL" i="1" dirty="0">
                <a:solidFill>
                  <a:srgbClr val="1560BD"/>
                </a:solidFill>
              </a:rPr>
              <a:t>sprzęt można agregować do poszczególnych grup – zalecany kontakt z opiekunem projektu. </a:t>
            </a:r>
          </a:p>
        </p:txBody>
      </p:sp>
    </p:spTree>
    <p:extLst>
      <p:ext uri="{BB962C8B-B14F-4D97-AF65-F5344CB8AC3E}">
        <p14:creationId xmlns:p14="http://schemas.microsoft.com/office/powerpoint/2010/main" val="26216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>
                <a:solidFill>
                  <a:prstClr val="white"/>
                </a:solidFill>
              </a:rPr>
              <a:pPr/>
              <a:t>8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032933" y="1380066"/>
            <a:ext cx="995429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3399"/>
                </a:solidFill>
              </a:rPr>
              <a:t>Opis problemów napotkanych podczas realizacji projektu w okresie sprawozdawczym  pkt 9 Raportu</a:t>
            </a:r>
          </a:p>
          <a:p>
            <a:endParaRPr lang="pl-PL" sz="1400" b="1" dirty="0" smtClean="0"/>
          </a:p>
          <a:p>
            <a:endParaRPr lang="pl-PL" sz="2400" dirty="0" smtClean="0"/>
          </a:p>
          <a:p>
            <a:r>
              <a:rPr lang="pl-PL" sz="2400" dirty="0" smtClean="0"/>
              <a:t>W punkcie tym należy opisać wszelkie problemy, które mogą wpłynąć niekorzystnie na realizację projektu, jak np. </a:t>
            </a:r>
            <a:r>
              <a:rPr lang="pl-PL" sz="2400" dirty="0" smtClean="0">
                <a:solidFill>
                  <a:srgbClr val="003399"/>
                </a:solidFill>
              </a:rPr>
              <a:t>opóźnienia związane z zapewnieniem finansowania, bankructwo wykonawcy, kary umowne, zmiany organizacyjne jednostki </a:t>
            </a:r>
            <a:r>
              <a:rPr lang="pl-PL" sz="2400" dirty="0" smtClean="0"/>
              <a:t>itp. Jeżeli żadne problemy nie występują, należy wpisać </a:t>
            </a:r>
            <a:r>
              <a:rPr lang="pl-PL" sz="2400" i="1" dirty="0" smtClean="0"/>
              <a:t>nie dotyczy. 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23429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>
                <a:solidFill>
                  <a:prstClr val="white"/>
                </a:solidFill>
              </a:rPr>
              <a:pPr/>
              <a:t>9</a:t>
            </a:fld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032933" y="1380066"/>
            <a:ext cx="99542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003399"/>
                </a:solidFill>
              </a:rPr>
              <a:t>Polityki horyzontalne zgodnie z wnioskiem o przyznanie dofinansowania (pkt 11 Raportu)</a:t>
            </a:r>
          </a:p>
          <a:p>
            <a:pPr algn="ctr"/>
            <a:endParaRPr lang="pl-PL" sz="2800" b="1" i="1" dirty="0" smtClean="0">
              <a:solidFill>
                <a:srgbClr val="003399"/>
              </a:solidFill>
            </a:endParaRPr>
          </a:p>
          <a:p>
            <a:endParaRPr lang="pl-PL" sz="1200" dirty="0" smtClean="0"/>
          </a:p>
          <a:p>
            <a:pPr marL="228600" indent="-228600">
              <a:buAutoNum type="arabicPeriod"/>
            </a:pPr>
            <a:r>
              <a:rPr lang="pl-PL" sz="2400" dirty="0" smtClean="0"/>
              <a:t>Dotyczy wyłącznie raportu końcowego.</a:t>
            </a:r>
          </a:p>
          <a:p>
            <a:pPr marL="228600" indent="-228600">
              <a:buAutoNum type="arabicPeriod"/>
            </a:pPr>
            <a:r>
              <a:rPr lang="pl-PL" sz="2400" dirty="0" smtClean="0"/>
              <a:t>Należy wskazać, </a:t>
            </a:r>
            <a:r>
              <a:rPr lang="pl-PL" sz="2400" dirty="0" smtClean="0">
                <a:solidFill>
                  <a:srgbClr val="003399"/>
                </a:solidFill>
              </a:rPr>
              <a:t>czy wystąpiły różnice związane z realizacją polityk horyzontalnych w stosunku do deklaracji złożonych we Wniosku o przyznanie dofinansowania (pkt. 14 we Wniosku)</a:t>
            </a:r>
            <a:r>
              <a:rPr lang="pl-PL" sz="2400" dirty="0" smtClean="0"/>
              <a:t>. Różnice należy wyjaśnić. </a:t>
            </a:r>
          </a:p>
        </p:txBody>
      </p:sp>
    </p:spTree>
    <p:extLst>
      <p:ext uri="{BB962C8B-B14F-4D97-AF65-F5344CB8AC3E}">
        <p14:creationId xmlns:p14="http://schemas.microsoft.com/office/powerpoint/2010/main" val="37948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1068</Words>
  <Application>Microsoft Office PowerPoint</Application>
  <PresentationFormat>Panoramiczny</PresentationFormat>
  <Paragraphs>236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Motyw pakietu Office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Kowalczyk</dc:creator>
  <cp:lastModifiedBy>Jan Krzesiński</cp:lastModifiedBy>
  <cp:revision>74</cp:revision>
  <cp:lastPrinted>2017-07-24T12:18:35Z</cp:lastPrinted>
  <dcterms:created xsi:type="dcterms:W3CDTF">2017-05-30T08:43:19Z</dcterms:created>
  <dcterms:modified xsi:type="dcterms:W3CDTF">2019-12-17T11:42:16Z</dcterms:modified>
</cp:coreProperties>
</file>