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61" r:id="rId2"/>
    <p:sldMasterId id="2147483681" r:id="rId3"/>
  </p:sldMasterIdLst>
  <p:notesMasterIdLst>
    <p:notesMasterId r:id="rId20"/>
  </p:notesMasterIdLst>
  <p:handoutMasterIdLst>
    <p:handoutMasterId r:id="rId21"/>
  </p:handoutMasterIdLst>
  <p:sldIdLst>
    <p:sldId id="256" r:id="rId4"/>
    <p:sldId id="323" r:id="rId5"/>
    <p:sldId id="325" r:id="rId6"/>
    <p:sldId id="324" r:id="rId7"/>
    <p:sldId id="326" r:id="rId8"/>
    <p:sldId id="330" r:id="rId9"/>
    <p:sldId id="327" r:id="rId10"/>
    <p:sldId id="331" r:id="rId11"/>
    <p:sldId id="332" r:id="rId12"/>
    <p:sldId id="333" r:id="rId13"/>
    <p:sldId id="334" r:id="rId14"/>
    <p:sldId id="335" r:id="rId15"/>
    <p:sldId id="337" r:id="rId16"/>
    <p:sldId id="336" r:id="rId17"/>
    <p:sldId id="328" r:id="rId18"/>
    <p:sldId id="329" r:id="rId19"/>
  </p:sldIdLst>
  <p:sldSz cx="12192000" cy="6858000"/>
  <p:notesSz cx="6669088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18BCF"/>
    <a:srgbClr val="84B4E0"/>
    <a:srgbClr val="FFFFFF"/>
    <a:srgbClr val="57738E"/>
    <a:srgbClr val="B9B9B9"/>
    <a:srgbClr val="D5DC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1" autoAdjust="0"/>
    <p:restoredTop sz="90564" autoAdjust="0"/>
  </p:normalViewPr>
  <p:slideViewPr>
    <p:cSldViewPr>
      <p:cViewPr varScale="1">
        <p:scale>
          <a:sx n="82" d="100"/>
          <a:sy n="82" d="100"/>
        </p:scale>
        <p:origin x="629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776866" y="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E8E35C-B826-4E0C-B487-6FC91B6AE8B8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776866" y="9429750"/>
            <a:ext cx="2890665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6BACFF-5047-43FE-B0BC-6846F36A9A5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39831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355A23-C401-4569-8FE7-446A85F8E4DD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F5AE0-1F68-4F46-B680-36763EAD382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727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>
          <a:xfrm>
            <a:off x="26988" y="744538"/>
            <a:ext cx="6615112" cy="3722687"/>
          </a:xfrm>
        </p:spPr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7F5AE0-1F68-4F46-B680-36763EAD3822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543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779372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95505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837371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257735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475237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35795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10689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00906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580127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6988" y="744538"/>
            <a:ext cx="6615112" cy="3722687"/>
          </a:xfrm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17184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51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2491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5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97600" y="1825625"/>
            <a:ext cx="51562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10413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2801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241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514282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77964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05703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711376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6835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40562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umeru slajdu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r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 sz="1600">
                <a:solidFill>
                  <a:prstClr val="white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E362A8E5-DB4E-495C-BD95-027AA1A7832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810031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ChangeArrowheads="1"/>
          </p:cNvSpPr>
          <p:nvPr userDrawn="1"/>
        </p:nvSpPr>
        <p:spPr bwMode="auto">
          <a:xfrm>
            <a:off x="8905876" y="6430963"/>
            <a:ext cx="2868613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107570" bIns="0" anchor="ctr"/>
          <a:lstStyle/>
          <a:p>
            <a:pPr algn="r" eaLnBrk="1" hangingPunct="1">
              <a:spcBef>
                <a:spcPct val="50000"/>
              </a:spcBef>
              <a:defRPr/>
            </a:pPr>
            <a:fld id="{D0F19670-EA45-4F94-AE45-091AE09637F0}" type="slidenum">
              <a:rPr lang="pl-PL" altLang="pl-PL" sz="896">
                <a:solidFill>
                  <a:schemeClr val="bg1"/>
                </a:solidFill>
                <a:cs typeface="Arial" panose="020B0604020202020204" pitchFamily="34" charset="0"/>
              </a:rPr>
              <a:pPr algn="r" eaLnBrk="1" hangingPunct="1">
                <a:spcBef>
                  <a:spcPct val="50000"/>
                </a:spcBef>
                <a:defRPr/>
              </a:pPr>
              <a:t>‹#›</a:t>
            </a:fld>
            <a:endParaRPr lang="en-GB" altLang="pl-PL" sz="896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5" name="Obraz 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1" y="358777"/>
            <a:ext cx="1731963" cy="74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ole tekstowe 1"/>
          <p:cNvSpPr txBox="1">
            <a:spLocks noChangeArrowheads="1"/>
          </p:cNvSpPr>
          <p:nvPr userDrawn="1"/>
        </p:nvSpPr>
        <p:spPr bwMode="auto">
          <a:xfrm>
            <a:off x="2792484" y="6053138"/>
            <a:ext cx="6610208" cy="36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spcBef>
                <a:spcPct val="20000"/>
              </a:spcBef>
              <a:defRPr/>
            </a:pPr>
            <a:r>
              <a:rPr lang="pl-PL" altLang="pl-PL" sz="1793"/>
              <a:t>Szkolenie dofinansowane z Funduszu Bezpieczeństwa Wewnętrznego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8489" y="255588"/>
            <a:ext cx="1700212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46786" name="Title Placeholder 1"/>
          <p:cNvSpPr>
            <a:spLocks noGrp="1"/>
          </p:cNvSpPr>
          <p:nvPr>
            <p:ph type="ctrTitle"/>
          </p:nvPr>
        </p:nvSpPr>
        <p:spPr>
          <a:xfrm>
            <a:off x="914981" y="1606553"/>
            <a:ext cx="10362041" cy="1470025"/>
          </a:xfrm>
          <a:prstGeom prst="rect">
            <a:avLst/>
          </a:prstGeom>
        </p:spPr>
        <p:txBody>
          <a:bodyPr anchor="b"/>
          <a:lstStyle>
            <a:lvl1pPr algn="ctr">
              <a:defRPr sz="3386"/>
            </a:lvl1pPr>
          </a:lstStyle>
          <a:p>
            <a:r>
              <a:rPr lang="pl-PL"/>
              <a:t>Tutuł</a:t>
            </a:r>
            <a:endParaRPr lang="en-GB"/>
          </a:p>
        </p:txBody>
      </p:sp>
      <p:sp>
        <p:nvSpPr>
          <p:cNvPr id="246787" name="Text Placeholder 2"/>
          <p:cNvSpPr>
            <a:spLocks noGrp="1"/>
          </p:cNvSpPr>
          <p:nvPr>
            <p:ph type="subTitle" idx="1"/>
          </p:nvPr>
        </p:nvSpPr>
        <p:spPr>
          <a:xfrm>
            <a:off x="1827853" y="3267075"/>
            <a:ext cx="8536296" cy="1752600"/>
          </a:xfrm>
          <a:prstGeom prst="rect">
            <a:avLst/>
          </a:prstGeo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pl-PL"/>
              <a:t>Podtytuł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1181315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1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193" indent="0" algn="ctr">
              <a:buNone/>
              <a:defRPr sz="2000"/>
            </a:lvl2pPr>
            <a:lvl3pPr marL="914385" indent="0" algn="ctr">
              <a:buNone/>
              <a:defRPr sz="1799"/>
            </a:lvl3pPr>
            <a:lvl4pPr marL="1371578" indent="0" algn="ctr">
              <a:buNone/>
              <a:defRPr sz="1600"/>
            </a:lvl4pPr>
            <a:lvl5pPr marL="1828770" indent="0" algn="ctr">
              <a:buNone/>
              <a:defRPr sz="1600"/>
            </a:lvl5pPr>
            <a:lvl6pPr marL="2285963" indent="0" algn="ctr">
              <a:buNone/>
              <a:defRPr sz="1600"/>
            </a:lvl6pPr>
            <a:lvl7pPr marL="2743157" indent="0" algn="ctr">
              <a:buNone/>
              <a:defRPr sz="1600"/>
            </a:lvl7pPr>
            <a:lvl8pPr marL="3200349" indent="0" algn="ctr">
              <a:buNone/>
              <a:defRPr sz="1600"/>
            </a:lvl8pPr>
            <a:lvl9pPr marL="3657542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1769D5FA-A8ED-496D-8774-F6CD3A7A011F}" type="datetimeFigureOut">
              <a:rPr lang="pl-PL"/>
              <a:pPr>
                <a:defRPr/>
              </a:pPr>
              <a:t>2019-12-16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prstClr val="black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72001280-2696-41C5-8DF2-7378AF275E9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96252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srgbClr val="000000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8BF0289A-A776-428C-BB3F-15F82304F7F5}" type="datetime1">
              <a:rPr lang="pl-PL"/>
              <a:pPr>
                <a:defRPr/>
              </a:pPr>
              <a:t>2019-12-16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799">
                <a:solidFill>
                  <a:srgbClr val="000000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>
                <a:solidFill>
                  <a:srgbClr val="000000"/>
                </a:solidFill>
                <a:latin typeface="Arial" panose="020B0604020202020204" pitchFamily="34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fld id="{2D165A92-C5BB-4F13-9AAB-C0DD9F58D17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0498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30462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120797" y="317693"/>
            <a:ext cx="7875572" cy="9429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09002" y="1743075"/>
            <a:ext cx="10929159" cy="44021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3240366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567" y="401639"/>
            <a:ext cx="8070375" cy="9429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09002" y="1743075"/>
            <a:ext cx="5363383" cy="440213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974778" y="1743075"/>
            <a:ext cx="5363383" cy="4402138"/>
          </a:xfrm>
          <a:prstGeom prst="rect">
            <a:avLst/>
          </a:prstGeom>
        </p:spPr>
        <p:txBody>
          <a:bodyPr/>
          <a:lstStyle>
            <a:lvl1pPr>
              <a:defRPr sz="2789"/>
            </a:lvl1pPr>
            <a:lvl2pPr>
              <a:defRPr sz="2390"/>
            </a:lvl2pPr>
            <a:lvl3pPr>
              <a:defRPr sz="1992"/>
            </a:lvl3pPr>
            <a:lvl4pPr>
              <a:defRPr sz="1793"/>
            </a:lvl4pPr>
            <a:lvl5pPr>
              <a:defRPr sz="1793"/>
            </a:lvl5pPr>
            <a:lvl6pPr>
              <a:defRPr sz="1793"/>
            </a:lvl6pPr>
            <a:lvl7pPr>
              <a:defRPr sz="1793"/>
            </a:lvl7pPr>
            <a:lvl8pPr>
              <a:defRPr sz="1793"/>
            </a:lvl8pPr>
            <a:lvl9pPr>
              <a:defRPr sz="1793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22250409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00567" y="401639"/>
            <a:ext cx="8070375" cy="942975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448509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7600" y="342900"/>
            <a:ext cx="10363200" cy="1104900"/>
          </a:xfrm>
          <a:prstGeom prst="rect">
            <a:avLst/>
          </a:prstGeo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1117600" y="1752600"/>
            <a:ext cx="10363200" cy="4114800"/>
          </a:xfrm>
          <a:prstGeom prst="rect">
            <a:avLst/>
          </a:prstGeo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508000" y="6323013"/>
            <a:ext cx="25400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FontTx/>
              <a:buChar char="•"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165600" y="6323013"/>
            <a:ext cx="3860800" cy="457200"/>
          </a:xfrm>
          <a:prstGeom prst="rect">
            <a:avLst/>
          </a:prstGeom>
        </p:spPr>
        <p:txBody>
          <a:bodyPr/>
          <a:lstStyle>
            <a:lvl1pPr algn="ctr" eaLnBrk="1" hangingPunct="1">
              <a:spcBef>
                <a:spcPct val="20000"/>
              </a:spcBef>
              <a:buFontTx/>
              <a:buChar char="•"/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pl-PL" alt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9144000" y="6323013"/>
            <a:ext cx="2540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spcBef>
                <a:spcPct val="20000"/>
              </a:spcBef>
              <a:buFontTx/>
              <a:buChar char="•"/>
              <a:defRPr/>
            </a:lvl1pPr>
          </a:lstStyle>
          <a:p>
            <a:pPr>
              <a:defRPr/>
            </a:pPr>
            <a:fld id="{E253B814-C28F-4A3F-A834-4D02BA36383F}" type="slidenum">
              <a:rPr lang="pl-PL" altLang="pl-PL"/>
              <a:pPr>
                <a:defRPr/>
              </a:pPr>
              <a:t>‹#›</a:t>
            </a:fld>
            <a:endParaRPr lang="pl-PL" altLang="pl-PL"/>
          </a:p>
        </p:txBody>
      </p:sp>
    </p:spTree>
    <p:extLst>
      <p:ext uri="{BB962C8B-B14F-4D97-AF65-F5344CB8AC3E}">
        <p14:creationId xmlns:p14="http://schemas.microsoft.com/office/powerpoint/2010/main" val="3795532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49309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440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7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515938"/>
            <a:ext cx="4078288" cy="233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Prostokąt 9"/>
          <p:cNvSpPr/>
          <p:nvPr userDrawn="1"/>
        </p:nvSpPr>
        <p:spPr>
          <a:xfrm>
            <a:off x="0" y="5076827"/>
            <a:ext cx="12192000" cy="1781175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>
              <a:solidFill>
                <a:prstClr val="white"/>
              </a:solidFill>
            </a:endParaRPr>
          </a:p>
        </p:txBody>
      </p:sp>
      <p:sp>
        <p:nvSpPr>
          <p:cNvPr id="12" name="Prostokąt 11"/>
          <p:cNvSpPr/>
          <p:nvPr userDrawn="1"/>
        </p:nvSpPr>
        <p:spPr>
          <a:xfrm>
            <a:off x="0" y="0"/>
            <a:ext cx="12192000" cy="515938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>
            <a:off x="1" y="0"/>
            <a:ext cx="3357563" cy="247650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 dirty="0">
              <a:solidFill>
                <a:prstClr val="white"/>
              </a:solidFill>
            </a:endParaRPr>
          </a:p>
        </p:txBody>
      </p:sp>
      <p:sp>
        <p:nvSpPr>
          <p:cNvPr id="14" name="Prostokąt 12"/>
          <p:cNvSpPr/>
          <p:nvPr userDrawn="1"/>
        </p:nvSpPr>
        <p:spPr>
          <a:xfrm>
            <a:off x="-4763" y="0"/>
            <a:ext cx="3362327" cy="122238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 dirty="0">
              <a:solidFill>
                <a:prstClr val="white"/>
              </a:solidFill>
            </a:endParaRPr>
          </a:p>
        </p:txBody>
      </p:sp>
      <p:sp>
        <p:nvSpPr>
          <p:cNvPr id="9" name="Prostokąt 12"/>
          <p:cNvSpPr/>
          <p:nvPr userDrawn="1"/>
        </p:nvSpPr>
        <p:spPr>
          <a:xfrm flipV="1">
            <a:off x="0" y="6208715"/>
            <a:ext cx="2995613" cy="649287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 dirty="0">
              <a:solidFill>
                <a:prstClr val="white"/>
              </a:solidFill>
            </a:endParaRPr>
          </a:p>
        </p:txBody>
      </p:sp>
      <p:sp>
        <p:nvSpPr>
          <p:cNvPr id="11" name="Prostokąt 12"/>
          <p:cNvSpPr/>
          <p:nvPr userDrawn="1"/>
        </p:nvSpPr>
        <p:spPr>
          <a:xfrm flipV="1">
            <a:off x="-4763" y="6530977"/>
            <a:ext cx="3000376" cy="327025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349" dirty="0">
              <a:solidFill>
                <a:prstClr val="white"/>
              </a:solidFill>
            </a:endParaRPr>
          </a:p>
        </p:txBody>
      </p:sp>
      <p:pic>
        <p:nvPicPr>
          <p:cNvPr id="1033" name="Obraz 1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401" y="5640390"/>
            <a:ext cx="3541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pole tekstowe 1"/>
          <p:cNvSpPr txBox="1"/>
          <p:nvPr userDrawn="1"/>
        </p:nvSpPr>
        <p:spPr>
          <a:xfrm>
            <a:off x="271289" y="6211671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>
                <a:solidFill>
                  <a:srgbClr val="418BCF"/>
                </a:solidFill>
              </a:rPr>
              <a:t>BEZGRANICZNE</a:t>
            </a:r>
          </a:p>
          <a:p>
            <a:r>
              <a:rPr lang="pl-PL" dirty="0" smtClean="0">
                <a:solidFill>
                  <a:srgbClr val="418BCF"/>
                </a:solidFill>
              </a:rPr>
              <a:t>BEZPIECZEŃSTWO</a:t>
            </a:r>
            <a:endParaRPr lang="pl-PL" dirty="0">
              <a:solidFill>
                <a:srgbClr val="418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934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 kern="1200" cap="small">
          <a:solidFill>
            <a:srgbClr val="003399"/>
          </a:solidFill>
          <a:latin typeface="+mn-lt"/>
          <a:ea typeface="+mj-ea"/>
          <a:cs typeface="+mj-cs"/>
        </a:defRPr>
      </a:lvl1pPr>
      <a:lvl2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2pPr>
      <a:lvl3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3pPr>
      <a:lvl4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4pPr>
      <a:lvl5pPr algn="l" defTabSz="68461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5pPr>
      <a:lvl6pPr marL="3429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6pPr>
      <a:lvl7pPr marL="6858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7pPr>
      <a:lvl8pPr marL="10287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8pPr>
      <a:lvl9pPr marL="1371600" algn="l" defTabSz="684610" rtl="0" fontAlgn="base">
        <a:lnSpc>
          <a:spcPct val="90000"/>
        </a:lnSpc>
        <a:spcBef>
          <a:spcPct val="0"/>
        </a:spcBef>
        <a:spcAft>
          <a:spcPct val="0"/>
        </a:spcAft>
        <a:defRPr sz="2700" b="1">
          <a:solidFill>
            <a:srgbClr val="003399"/>
          </a:solidFill>
          <a:latin typeface="Calibri" panose="020F0502020204030204" pitchFamily="34" charset="0"/>
        </a:defRPr>
      </a:lvl9pPr>
    </p:titleStyle>
    <p:bodyStyle>
      <a:lvl1pPr marL="170260" indent="-170260" algn="l" defTabSz="68461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5131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60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989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4pPr>
      <a:lvl5pPr marL="1541860" indent="-170260" algn="l" defTabSz="68461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275" kern="1200">
          <a:solidFill>
            <a:schemeClr val="tx1"/>
          </a:solidFill>
          <a:latin typeface="+mn-lt"/>
          <a:ea typeface="+mn-ea"/>
          <a:cs typeface="+mn-cs"/>
        </a:defRPr>
      </a:lvl5pPr>
      <a:lvl6pPr marL="1885920" indent="-171448" algn="l" defTabSz="68578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814" indent="-171448" algn="l" defTabSz="68578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709" indent="-171448" algn="l" defTabSz="68578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604" indent="-171448" algn="l" defTabSz="685789" rtl="0" eaLnBrk="1" latinLnBrk="0" hangingPunct="1">
        <a:lnSpc>
          <a:spcPct val="90000"/>
        </a:lnSpc>
        <a:spcBef>
          <a:spcPts val="376"/>
        </a:spcBef>
        <a:buFont typeface="Arial" panose="020B0604020202020204" pitchFamily="34" charset="0"/>
        <a:buChar char="•"/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95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89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84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78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72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68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62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157" algn="l" defTabSz="685789" rtl="0" eaLnBrk="1" latinLnBrk="0" hangingPunct="1">
        <a:defRPr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6AC3BF-2803-4284-B7EA-19CC22B29463}" type="datetimeFigureOut">
              <a:rPr lang="pl-PL" smtClean="0"/>
              <a:t>2019-12-16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855E6-A7BA-4520-99F9-FEA2F6EEC64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4553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 userDrawn="1"/>
        </p:nvSpPr>
        <p:spPr>
          <a:xfrm>
            <a:off x="0" y="-23813"/>
            <a:ext cx="12192000" cy="950913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>
              <a:solidFill>
                <a:prstClr val="white"/>
              </a:solidFill>
            </a:endParaRPr>
          </a:p>
        </p:txBody>
      </p:sp>
      <p:pic>
        <p:nvPicPr>
          <p:cNvPr id="2051" name="Obraz 1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92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2"/>
          <p:cNvSpPr/>
          <p:nvPr userDrawn="1"/>
        </p:nvSpPr>
        <p:spPr>
          <a:xfrm flipH="1">
            <a:off x="9502775" y="-23813"/>
            <a:ext cx="2686050" cy="547688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5299"/>
              <a:gd name="connsiteX1" fmla="*/ 3357563 w 3357563"/>
              <a:gd name="connsiteY1" fmla="*/ 0 h 245299"/>
              <a:gd name="connsiteX2" fmla="*/ 2427150 w 3357563"/>
              <a:gd name="connsiteY2" fmla="*/ 245299 h 245299"/>
              <a:gd name="connsiteX3" fmla="*/ 0 w 3357563"/>
              <a:gd name="connsiteY3" fmla="*/ 242888 h 245299"/>
              <a:gd name="connsiteX4" fmla="*/ 0 w 3357563"/>
              <a:gd name="connsiteY4" fmla="*/ 0 h 2452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5299">
                <a:moveTo>
                  <a:pt x="0" y="0"/>
                </a:moveTo>
                <a:lnTo>
                  <a:pt x="3357563" y="0"/>
                </a:lnTo>
                <a:lnTo>
                  <a:pt x="2427150" y="245299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 dirty="0">
              <a:solidFill>
                <a:prstClr val="white"/>
              </a:solidFill>
            </a:endParaRPr>
          </a:p>
        </p:txBody>
      </p:sp>
      <p:sp>
        <p:nvSpPr>
          <p:cNvPr id="13" name="Prostokąt 12"/>
          <p:cNvSpPr/>
          <p:nvPr userDrawn="1"/>
        </p:nvSpPr>
        <p:spPr>
          <a:xfrm flipH="1">
            <a:off x="9501188" y="-23813"/>
            <a:ext cx="2690812" cy="276226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  <a:gd name="connsiteX0" fmla="*/ 4763 w 3362326"/>
              <a:gd name="connsiteY0" fmla="*/ 0 h 123797"/>
              <a:gd name="connsiteX1" fmla="*/ 3362326 w 3362326"/>
              <a:gd name="connsiteY1" fmla="*/ 0 h 123797"/>
              <a:gd name="connsiteX2" fmla="*/ 2899499 w 3362326"/>
              <a:gd name="connsiteY2" fmla="*/ 123797 h 123797"/>
              <a:gd name="connsiteX3" fmla="*/ 0 w 3362326"/>
              <a:gd name="connsiteY3" fmla="*/ 114301 h 123797"/>
              <a:gd name="connsiteX4" fmla="*/ 4763 w 3362326"/>
              <a:gd name="connsiteY4" fmla="*/ 0 h 1237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3797">
                <a:moveTo>
                  <a:pt x="4763" y="0"/>
                </a:moveTo>
                <a:lnTo>
                  <a:pt x="3362326" y="0"/>
                </a:lnTo>
                <a:lnTo>
                  <a:pt x="2899499" y="123797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 dirty="0">
              <a:solidFill>
                <a:prstClr val="white"/>
              </a:solidFill>
            </a:endParaRPr>
          </a:p>
        </p:txBody>
      </p:sp>
      <p:sp>
        <p:nvSpPr>
          <p:cNvPr id="14" name="Prostokąt 13"/>
          <p:cNvSpPr/>
          <p:nvPr userDrawn="1"/>
        </p:nvSpPr>
        <p:spPr>
          <a:xfrm flipV="1">
            <a:off x="-3175" y="6475413"/>
            <a:ext cx="12192000" cy="382587"/>
          </a:xfrm>
          <a:prstGeom prst="rect">
            <a:avLst/>
          </a:prstGeom>
          <a:solidFill>
            <a:srgbClr val="0651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 dirty="0">
              <a:solidFill>
                <a:prstClr val="white"/>
              </a:solidFill>
            </a:endParaRPr>
          </a:p>
        </p:txBody>
      </p:sp>
      <p:sp>
        <p:nvSpPr>
          <p:cNvPr id="15" name="Prostokąt 12"/>
          <p:cNvSpPr/>
          <p:nvPr userDrawn="1"/>
        </p:nvSpPr>
        <p:spPr>
          <a:xfrm flipV="1">
            <a:off x="-3175" y="6675438"/>
            <a:ext cx="3357563" cy="182562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7563" h="247651">
                <a:moveTo>
                  <a:pt x="0" y="0"/>
                </a:moveTo>
                <a:lnTo>
                  <a:pt x="3357563" y="0"/>
                </a:lnTo>
                <a:lnTo>
                  <a:pt x="3109913" y="247651"/>
                </a:lnTo>
                <a:lnTo>
                  <a:pt x="0" y="242888"/>
                </a:lnTo>
                <a:lnTo>
                  <a:pt x="0" y="0"/>
                </a:lnTo>
                <a:close/>
              </a:path>
            </a:pathLst>
          </a:custGeom>
          <a:solidFill>
            <a:srgbClr val="1560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 dirty="0">
              <a:solidFill>
                <a:prstClr val="white"/>
              </a:solidFill>
            </a:endParaRPr>
          </a:p>
        </p:txBody>
      </p:sp>
      <p:sp>
        <p:nvSpPr>
          <p:cNvPr id="16" name="Prostokąt 12"/>
          <p:cNvSpPr/>
          <p:nvPr userDrawn="1"/>
        </p:nvSpPr>
        <p:spPr>
          <a:xfrm flipV="1">
            <a:off x="-7938" y="6767513"/>
            <a:ext cx="3362326" cy="90487"/>
          </a:xfrm>
          <a:custGeom>
            <a:avLst/>
            <a:gdLst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357563 w 3357563"/>
              <a:gd name="connsiteY2" fmla="*/ 242888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0 w 3357563"/>
              <a:gd name="connsiteY0" fmla="*/ 0 h 247651"/>
              <a:gd name="connsiteX1" fmla="*/ 3357563 w 3357563"/>
              <a:gd name="connsiteY1" fmla="*/ 0 h 247651"/>
              <a:gd name="connsiteX2" fmla="*/ 3109913 w 3357563"/>
              <a:gd name="connsiteY2" fmla="*/ 247651 h 247651"/>
              <a:gd name="connsiteX3" fmla="*/ 0 w 3357563"/>
              <a:gd name="connsiteY3" fmla="*/ 242888 h 247651"/>
              <a:gd name="connsiteX4" fmla="*/ 0 w 3357563"/>
              <a:gd name="connsiteY4" fmla="*/ 0 h 247651"/>
              <a:gd name="connsiteX0" fmla="*/ 0 w 3357563"/>
              <a:gd name="connsiteY0" fmla="*/ 0 h 242888"/>
              <a:gd name="connsiteX1" fmla="*/ 3357563 w 3357563"/>
              <a:gd name="connsiteY1" fmla="*/ 0 h 242888"/>
              <a:gd name="connsiteX2" fmla="*/ 3228975 w 3357563"/>
              <a:gd name="connsiteY2" fmla="*/ 128589 h 242888"/>
              <a:gd name="connsiteX3" fmla="*/ 0 w 3357563"/>
              <a:gd name="connsiteY3" fmla="*/ 242888 h 242888"/>
              <a:gd name="connsiteX4" fmla="*/ 0 w 3357563"/>
              <a:gd name="connsiteY4" fmla="*/ 0 h 242888"/>
              <a:gd name="connsiteX0" fmla="*/ 4763 w 3362326"/>
              <a:gd name="connsiteY0" fmla="*/ 0 h 133351"/>
              <a:gd name="connsiteX1" fmla="*/ 3362326 w 3362326"/>
              <a:gd name="connsiteY1" fmla="*/ 0 h 133351"/>
              <a:gd name="connsiteX2" fmla="*/ 3233738 w 3362326"/>
              <a:gd name="connsiteY2" fmla="*/ 128589 h 133351"/>
              <a:gd name="connsiteX3" fmla="*/ 0 w 3362326"/>
              <a:gd name="connsiteY3" fmla="*/ 133351 h 133351"/>
              <a:gd name="connsiteX4" fmla="*/ 4763 w 3362326"/>
              <a:gd name="connsiteY4" fmla="*/ 0 h 133351"/>
              <a:gd name="connsiteX0" fmla="*/ 4763 w 3362326"/>
              <a:gd name="connsiteY0" fmla="*/ 0 h 128589"/>
              <a:gd name="connsiteX1" fmla="*/ 3362326 w 3362326"/>
              <a:gd name="connsiteY1" fmla="*/ 0 h 128589"/>
              <a:gd name="connsiteX2" fmla="*/ 3233738 w 3362326"/>
              <a:gd name="connsiteY2" fmla="*/ 128589 h 128589"/>
              <a:gd name="connsiteX3" fmla="*/ 0 w 3362326"/>
              <a:gd name="connsiteY3" fmla="*/ 114301 h 128589"/>
              <a:gd name="connsiteX4" fmla="*/ 4763 w 3362326"/>
              <a:gd name="connsiteY4" fmla="*/ 0 h 128589"/>
              <a:gd name="connsiteX0" fmla="*/ 4763 w 3362326"/>
              <a:gd name="connsiteY0" fmla="*/ 0 h 114301"/>
              <a:gd name="connsiteX1" fmla="*/ 3362326 w 3362326"/>
              <a:gd name="connsiteY1" fmla="*/ 0 h 114301"/>
              <a:gd name="connsiteX2" fmla="*/ 3236119 w 3362326"/>
              <a:gd name="connsiteY2" fmla="*/ 111920 h 114301"/>
              <a:gd name="connsiteX3" fmla="*/ 0 w 3362326"/>
              <a:gd name="connsiteY3" fmla="*/ 114301 h 114301"/>
              <a:gd name="connsiteX4" fmla="*/ 4763 w 3362326"/>
              <a:gd name="connsiteY4" fmla="*/ 0 h 114301"/>
              <a:gd name="connsiteX0" fmla="*/ 4763 w 3362326"/>
              <a:gd name="connsiteY0" fmla="*/ 0 h 121445"/>
              <a:gd name="connsiteX1" fmla="*/ 3362326 w 3362326"/>
              <a:gd name="connsiteY1" fmla="*/ 0 h 121445"/>
              <a:gd name="connsiteX2" fmla="*/ 3240881 w 3362326"/>
              <a:gd name="connsiteY2" fmla="*/ 121445 h 121445"/>
              <a:gd name="connsiteX3" fmla="*/ 0 w 3362326"/>
              <a:gd name="connsiteY3" fmla="*/ 114301 h 121445"/>
              <a:gd name="connsiteX4" fmla="*/ 4763 w 3362326"/>
              <a:gd name="connsiteY4" fmla="*/ 0 h 12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62326" h="121445">
                <a:moveTo>
                  <a:pt x="4763" y="0"/>
                </a:moveTo>
                <a:lnTo>
                  <a:pt x="3362326" y="0"/>
                </a:lnTo>
                <a:lnTo>
                  <a:pt x="3240881" y="121445"/>
                </a:lnTo>
                <a:lnTo>
                  <a:pt x="0" y="114301"/>
                </a:lnTo>
                <a:lnTo>
                  <a:pt x="4763" y="0"/>
                </a:lnTo>
                <a:close/>
              </a:path>
            </a:pathLst>
          </a:custGeom>
          <a:solidFill>
            <a:srgbClr val="226D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799" dirty="0">
              <a:solidFill>
                <a:prstClr val="white"/>
              </a:solidFill>
            </a:endParaRP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9272588" y="647541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600">
                <a:solidFill>
                  <a:prstClr val="white"/>
                </a:solidFill>
                <a:latin typeface="Calibri" panose="020F0502020204030204"/>
                <a:cs typeface="+mn-cs"/>
              </a:defRPr>
            </a:lvl1pPr>
          </a:lstStyle>
          <a:p>
            <a:pPr>
              <a:defRPr/>
            </a:pPr>
            <a:fld id="{3D5D3122-B71A-4DE3-8727-5DAB0D81FCE3}" type="slidenum">
              <a:rPr lang="pl-PL"/>
              <a:pPr>
                <a:defRPr/>
              </a:pPr>
              <a:t>‹#›</a:t>
            </a:fld>
            <a:endParaRPr lang="pl-PL" dirty="0"/>
          </a:p>
        </p:txBody>
      </p:sp>
      <p:pic>
        <p:nvPicPr>
          <p:cNvPr id="2058" name="Obraz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763" y="252413"/>
            <a:ext cx="19859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pole tekstowe 10"/>
          <p:cNvSpPr txBox="1"/>
          <p:nvPr userDrawn="1"/>
        </p:nvSpPr>
        <p:spPr>
          <a:xfrm>
            <a:off x="10200456" y="-36095"/>
            <a:ext cx="198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rgbClr val="418BCF"/>
                </a:solidFill>
              </a:rPr>
              <a:t>BEZGRANICZNE</a:t>
            </a:r>
          </a:p>
          <a:p>
            <a:r>
              <a:rPr lang="pl-PL" sz="1600" dirty="0" smtClean="0">
                <a:solidFill>
                  <a:srgbClr val="418BCF"/>
                </a:solidFill>
              </a:rPr>
              <a:t>BEZPIECZEŃSTWO</a:t>
            </a:r>
            <a:endParaRPr lang="pl-PL" sz="1600" dirty="0">
              <a:solidFill>
                <a:srgbClr val="418BC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4437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7013" indent="-227013" algn="l" defTabSz="912813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4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86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5813" indent="-227013" algn="l" defTabSz="912813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60" indent="-228597" algn="l" defTabSz="9143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1752" indent="-228597" algn="l" defTabSz="9143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8945" indent="-228597" algn="l" defTabSz="9143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6138" indent="-228597" algn="l" defTabSz="914385" rtl="0" eaLnBrk="1" latinLnBrk="0" hangingPunct="1">
        <a:lnSpc>
          <a:spcPct val="90000"/>
        </a:lnSpc>
        <a:spcBef>
          <a:spcPts val="501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19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385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578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770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963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3157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200349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7542" algn="l" defTabSz="914385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2"/>
          <p:cNvSpPr txBox="1"/>
          <p:nvPr/>
        </p:nvSpPr>
        <p:spPr>
          <a:xfrm>
            <a:off x="2135560" y="2852936"/>
            <a:ext cx="7848872" cy="2664296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292350" algn="l"/>
                <a:tab pos="3668713" algn="l"/>
                <a:tab pos="410527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>
              <a:lnSpc>
                <a:spcPct val="69000"/>
              </a:lnSpc>
            </a:pPr>
            <a:endParaRPr lang="pl-PL" sz="7200" dirty="0">
              <a:solidFill>
                <a:schemeClr val="bg1"/>
              </a:solidFill>
            </a:endParaRPr>
          </a:p>
        </p:txBody>
      </p:sp>
      <p:sp>
        <p:nvSpPr>
          <p:cNvPr id="7" name="Rectangle 2"/>
          <p:cNvSpPr txBox="1">
            <a:spLocks/>
          </p:cNvSpPr>
          <p:nvPr/>
        </p:nvSpPr>
        <p:spPr>
          <a:xfrm>
            <a:off x="731838" y="3284984"/>
            <a:ext cx="11460162" cy="1699766"/>
          </a:xfrm>
          <a:prstGeom prst="rect">
            <a:avLst/>
          </a:prstGeom>
        </p:spPr>
        <p:txBody>
          <a:bodyPr/>
          <a:lstStyle>
            <a:lvl1pPr algn="l" defTabSz="68461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 kern="1200" cap="small">
                <a:solidFill>
                  <a:srgbClr val="003399"/>
                </a:solidFill>
                <a:latin typeface="+mn-lt"/>
                <a:ea typeface="+mj-ea"/>
                <a:cs typeface="+mj-cs"/>
              </a:defRPr>
            </a:lvl1pPr>
            <a:lvl2pPr algn="l" defTabSz="68461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2pPr>
            <a:lvl3pPr algn="l" defTabSz="68461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3pPr>
            <a:lvl4pPr algn="l" defTabSz="68461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4pPr>
            <a:lvl5pPr algn="l" defTabSz="68461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5pPr>
            <a:lvl6pPr marL="342900" algn="l" defTabSz="68461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6pPr>
            <a:lvl7pPr marL="685800" algn="l" defTabSz="68461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7pPr>
            <a:lvl8pPr marL="1028700" algn="l" defTabSz="68461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8pPr>
            <a:lvl9pPr marL="1371600" algn="l" defTabSz="68461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700" b="1">
                <a:solidFill>
                  <a:srgbClr val="003399"/>
                </a:solidFill>
                <a:latin typeface="Calibri" panose="020F0502020204030204" pitchFamily="34" charset="0"/>
              </a:defRPr>
            </a:lvl9pPr>
          </a:lstStyle>
          <a:p>
            <a:pPr marL="92075" indent="19050" defTabSz="914385" eaLnBrk="1" fontAlgn="auto" hangingPunct="1">
              <a:spcAft>
                <a:spcPts val="0"/>
              </a:spcAft>
              <a:defRPr/>
            </a:pPr>
            <a:r>
              <a:rPr lang="pl-PL" altLang="pl-PL" sz="5312" dirty="0" smtClean="0"/>
              <a:t>Informacja i promocja</a:t>
            </a:r>
            <a:br>
              <a:rPr lang="pl-PL" altLang="pl-PL" sz="5312" dirty="0" smtClean="0"/>
            </a:br>
            <a:r>
              <a:rPr lang="pl-PL" altLang="pl-PL" sz="4800" dirty="0" smtClean="0"/>
              <a:t>- wybór zagadnień</a:t>
            </a:r>
            <a:endParaRPr lang="en-US" altLang="pl-PL" sz="5312" dirty="0"/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12750" y="5443538"/>
            <a:ext cx="56419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43427" tIns="0" rIns="0" bIns="0" anchor="ctr"/>
          <a:lstStyle>
            <a:defPPr>
              <a:defRPr lang="en-US"/>
            </a:defPPr>
            <a:lvl1pPr algn="l">
              <a:spcBef>
                <a:spcPct val="50000"/>
              </a:spcBef>
              <a:buFontTx/>
              <a:buNone/>
              <a:defRPr sz="1050">
                <a:solidFill>
                  <a:schemeClr val="tx2"/>
                </a:solidFill>
                <a:cs typeface="Arial" pitchFamily="34" charset="0"/>
              </a:defRPr>
            </a:lvl1pPr>
          </a:lstStyle>
          <a:p>
            <a:pPr eaLnBrk="1" hangingPunct="1">
              <a:defRPr/>
            </a:pPr>
            <a:r>
              <a:rPr lang="pl-PL" altLang="pl-PL" sz="1600" dirty="0" smtClean="0">
                <a:solidFill>
                  <a:schemeClr val="bg1"/>
                </a:solidFill>
                <a:latin typeface="+mn-lt"/>
              </a:rPr>
              <a:t>Warszawa, 18 grudnia 2019 r.</a:t>
            </a:r>
            <a:endParaRPr lang="en-US" altLang="pl-PL" sz="160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5529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3" t="6951" r="5900" b="13250"/>
          <a:stretch/>
        </p:blipFill>
        <p:spPr>
          <a:xfrm>
            <a:off x="4295800" y="1132347"/>
            <a:ext cx="7719988" cy="5192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30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36" r="26512"/>
          <a:stretch/>
        </p:blipFill>
        <p:spPr>
          <a:xfrm>
            <a:off x="7229794" y="1124744"/>
            <a:ext cx="4770862" cy="5048944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817" y="1124744"/>
            <a:ext cx="6731925" cy="5048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073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864" y="1220942"/>
            <a:ext cx="8307785" cy="4944362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52" y="1220942"/>
            <a:ext cx="3296241" cy="4944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643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699" y="1124743"/>
            <a:ext cx="6432751" cy="519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460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>
                <a:solidFill>
                  <a:schemeClr val="accent5"/>
                </a:solidFill>
              </a:rPr>
              <a:t>Materiały informacyjne i </a:t>
            </a:r>
            <a:r>
              <a:rPr lang="pl-PL" sz="3600" b="1" dirty="0" smtClean="0">
                <a:solidFill>
                  <a:schemeClr val="accent5"/>
                </a:solidFill>
              </a:rPr>
              <a:t>promocyjne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sp>
        <p:nvSpPr>
          <p:cNvPr id="8" name="object 57"/>
          <p:cNvSpPr txBox="1"/>
          <p:nvPr/>
        </p:nvSpPr>
        <p:spPr>
          <a:xfrm>
            <a:off x="623392" y="2148810"/>
            <a:ext cx="11392396" cy="3824808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/>
              <a:t>artykuły prasowe</a:t>
            </a:r>
            <a:r>
              <a:rPr lang="pl-PL" sz="2400" dirty="0" smtClean="0"/>
              <a:t>;</a:t>
            </a:r>
          </a:p>
          <a:p>
            <a:endParaRPr lang="pl-PL" sz="1200" dirty="0"/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publikacje</a:t>
            </a:r>
            <a:r>
              <a:rPr lang="pl-PL" sz="2400" dirty="0"/>
              <a:t>, broszury, ulotki</a:t>
            </a:r>
            <a:r>
              <a:rPr lang="pl-PL" sz="2400" dirty="0" smtClean="0"/>
              <a:t>;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materiały </a:t>
            </a:r>
            <a:r>
              <a:rPr lang="pl-PL" sz="2400" dirty="0"/>
              <a:t>konferencyjne/warsztatowe</a:t>
            </a:r>
            <a:r>
              <a:rPr lang="pl-PL" sz="2400" dirty="0" smtClean="0"/>
              <a:t>;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zaproszenia/programy/agendy </a:t>
            </a:r>
            <a:r>
              <a:rPr lang="pl-PL" sz="2400" dirty="0"/>
              <a:t>organizowanych przez Beneficjenta spotkań/ konferencji</a:t>
            </a:r>
            <a:r>
              <a:rPr lang="pl-PL" sz="2400" dirty="0" smtClean="0"/>
              <a:t>;</a:t>
            </a:r>
          </a:p>
          <a:p>
            <a:pPr marL="355600" indent="-342900">
              <a:buFont typeface="Arial" panose="020B0604020202020204" pitchFamily="34" charset="0"/>
              <a:buChar char="•"/>
            </a:pPr>
            <a:endParaRPr lang="pl-PL" sz="1200" dirty="0"/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prezentacje </a:t>
            </a:r>
            <a:r>
              <a:rPr lang="pl-PL" sz="2400" dirty="0"/>
              <a:t>przygotowane na spotkania</a:t>
            </a:r>
            <a:r>
              <a:rPr lang="pl-PL" sz="2400" dirty="0" smtClean="0"/>
              <a:t>;</a:t>
            </a:r>
          </a:p>
          <a:p>
            <a:endParaRPr lang="pl-PL" sz="1200" dirty="0"/>
          </a:p>
          <a:p>
            <a:pPr marL="355600" indent="-342900">
              <a:buFont typeface="Arial" panose="020B0604020202020204" pitchFamily="34" charset="0"/>
              <a:buChar char="•"/>
            </a:pPr>
            <a:r>
              <a:rPr lang="pl-PL" sz="2400" dirty="0" smtClean="0"/>
              <a:t>materiały </a:t>
            </a:r>
            <a:r>
              <a:rPr lang="pl-PL" sz="2400" dirty="0"/>
              <a:t>promocyjne (długopisy, bloczki papieru itp.).</a:t>
            </a:r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pl-PL" sz="2400" dirty="0" smtClean="0"/>
          </a:p>
        </p:txBody>
      </p:sp>
    </p:spTree>
    <p:extLst>
      <p:ext uri="{BB962C8B-B14F-4D97-AF65-F5344CB8AC3E}">
        <p14:creationId xmlns:p14="http://schemas.microsoft.com/office/powerpoint/2010/main" val="345006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Symbol Unii Europejskiej z odniesieniem do </a:t>
            </a:r>
            <a:r>
              <a:rPr lang="pl-PL" sz="3600" b="1" dirty="0" err="1" smtClean="0">
                <a:solidFill>
                  <a:schemeClr val="accent5"/>
                </a:solidFill>
              </a:rPr>
              <a:t>FBW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440" y="2996952"/>
            <a:ext cx="4663440" cy="86563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024" y="2996952"/>
            <a:ext cx="4663440" cy="865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8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1" name="object 2"/>
          <p:cNvSpPr txBox="1"/>
          <p:nvPr/>
        </p:nvSpPr>
        <p:spPr>
          <a:xfrm>
            <a:off x="1703512" y="1052736"/>
            <a:ext cx="8712968" cy="864096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/>
            <a:endParaRPr lang="pl-PL" sz="3600" dirty="0"/>
          </a:p>
        </p:txBody>
      </p:sp>
      <p:sp>
        <p:nvSpPr>
          <p:cNvPr id="2" name="pole tekstowe 1"/>
          <p:cNvSpPr txBox="1"/>
          <p:nvPr/>
        </p:nvSpPr>
        <p:spPr>
          <a:xfrm>
            <a:off x="4115780" y="2348880"/>
            <a:ext cx="38884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 smtClean="0">
                <a:solidFill>
                  <a:schemeClr val="accent5"/>
                </a:solidFill>
              </a:rPr>
              <a:t>Dziękuję za uwagę</a:t>
            </a:r>
          </a:p>
          <a:p>
            <a:endParaRPr lang="pl-PL" dirty="0"/>
          </a:p>
          <a:p>
            <a:r>
              <a:rPr lang="pl-PL" dirty="0" smtClean="0"/>
              <a:t>Jakub Kowalczyk</a:t>
            </a:r>
            <a:endParaRPr lang="pl-PL" dirty="0"/>
          </a:p>
          <a:p>
            <a:r>
              <a:rPr lang="pl-PL" dirty="0" smtClean="0"/>
              <a:t>COPE MSWiA</a:t>
            </a:r>
            <a:endParaRPr lang="pl-PL" dirty="0"/>
          </a:p>
          <a:p>
            <a:endParaRPr lang="pl-PL" dirty="0"/>
          </a:p>
          <a:p>
            <a:r>
              <a:rPr lang="pl-PL" dirty="0" smtClean="0"/>
              <a:t>jakub.kowalczyk@copemswia.gov.pl</a:t>
            </a:r>
            <a:endParaRPr lang="pl-PL" dirty="0"/>
          </a:p>
          <a:p>
            <a:r>
              <a:rPr lang="pl-PL" dirty="0" smtClean="0"/>
              <a:t>tel. </a:t>
            </a:r>
            <a:r>
              <a:rPr lang="pl-PL" dirty="0"/>
              <a:t>22 </a:t>
            </a:r>
            <a:r>
              <a:rPr lang="pl-PL" dirty="0" smtClean="0"/>
              <a:t>542 84 68</a:t>
            </a:r>
            <a:endParaRPr lang="pl-PL" dirty="0"/>
          </a:p>
        </p:txBody>
      </p:sp>
      <p:sp>
        <p:nvSpPr>
          <p:cNvPr id="8" name="Symbol zastępczy numeru slajdu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91513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2" y="2132856"/>
            <a:ext cx="10945215" cy="3824808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endParaRPr lang="pl-PL" sz="2400" dirty="0"/>
          </a:p>
          <a:p>
            <a:pPr algn="just"/>
            <a:r>
              <a:rPr lang="pl-PL" sz="2400" dirty="0"/>
              <a:t>ROZPORZĄDZENIE DELEGOWANE KOMISJI (UE) NR 1048/2014 z dnia 30 lipca 2014 r. ustanawiające przepisy dotyczące działań informacyjnych i promocyjnych skierowanych do opinii publicznej oraz działań informacyjnych skierowanych do beneficjentów w związku z rozporządzeniem Parlamentu Europejskiego i Rady (UE) nr 514/2014 ustanawiającym przepisy ogólne dotyczące Funduszu Azylu, Migracji i Integracji oraz instrumentu na rzecz wsparcia finansowego współpracy policyjnej, zapobiegania i zwalczania przestępczości oraz zarządzania kryzysowego – </a:t>
            </a:r>
            <a:r>
              <a:rPr lang="pl-PL" sz="2400" b="1" u="sng" dirty="0"/>
              <a:t>Art. 2</a:t>
            </a:r>
          </a:p>
        </p:txBody>
      </p:sp>
      <p:sp>
        <p:nvSpPr>
          <p:cNvPr id="11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>
                <a:solidFill>
                  <a:schemeClr val="accent5"/>
                </a:solidFill>
              </a:rPr>
              <a:t>Podstawa prawna</a:t>
            </a:r>
          </a:p>
        </p:txBody>
      </p:sp>
      <p:sp>
        <p:nvSpPr>
          <p:cNvPr id="8" name="object 35"/>
          <p:cNvSpPr txBox="1"/>
          <p:nvPr/>
        </p:nvSpPr>
        <p:spPr>
          <a:xfrm>
            <a:off x="2229446" y="6433300"/>
            <a:ext cx="4298603" cy="276820"/>
          </a:xfrm>
          <a:prstGeom prst="rect">
            <a:avLst/>
          </a:prstGeom>
        </p:spPr>
        <p:txBody>
          <a:bodyPr lIns="0" tIns="0" rIns="0" bIns="0" anchor="ctr"/>
          <a:lstStyle/>
          <a:p>
            <a:pPr marL="8929">
              <a:defRPr/>
            </a:pPr>
            <a:endParaRPr sz="1200" dirty="0">
              <a:latin typeface="Calibri"/>
              <a:cs typeface="Calibri"/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385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3" y="2348880"/>
            <a:ext cx="9801472" cy="3824808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/>
              <a:t>Porozumienie finansowe dotyczące projektu - § 5</a:t>
            </a:r>
          </a:p>
          <a:p>
            <a:pPr>
              <a:lnSpc>
                <a:spcPct val="150000"/>
              </a:lnSpc>
            </a:pPr>
            <a:endParaRPr lang="pl-PL" sz="24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/>
              <a:t>Podręcznik dla Beneficjenta projektu finansowanego ze środków Funduszu Bezpieczeństwa Wewnętrznego – punkt 5.2</a:t>
            </a:r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Dokumenty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86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3" y="2060848"/>
            <a:ext cx="9801472" cy="4112840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/>
              <a:t>Informowanie opinii publicznej i uczestników projektu o pomocy otrzymanej z Unii Europejskiej dzięki uczestnictwu w FBW;</a:t>
            </a:r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dirty="0"/>
              <a:t>materiały informacyjne rozpowszechniane w ramach projektu, kupiony sprzęt, finansowane inwestycje </a:t>
            </a:r>
            <a:r>
              <a:rPr lang="pl-PL" sz="2400" b="1" u="sng" dirty="0"/>
              <a:t>muszą</a:t>
            </a:r>
            <a:r>
              <a:rPr lang="pl-PL" sz="2400" dirty="0"/>
              <a:t> być właściwie oznakowane i zawierać wszelkie niezbędne informacje na temat współfinansowania projektu ze środków Unii Europejskiej w ramach FBW;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53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3" y="2099494"/>
            <a:ext cx="9801472" cy="4074194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just"/>
            <a:r>
              <a:rPr lang="pl-PL" sz="2400" dirty="0" smtClean="0"/>
              <a:t>Właściwe oznakowanie oznacza umieszczenie:</a:t>
            </a:r>
          </a:p>
          <a:p>
            <a:pPr marL="355600" indent="-342900" algn="just">
              <a:buFont typeface="Arial" pitchFamily="34" charset="0"/>
              <a:buChar char="•"/>
            </a:pPr>
            <a:endParaRPr lang="pl-PL" sz="2400" dirty="0"/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symbolu Unii Europejskiej ORAZ odniesienia do Unii Europejskiej;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odniesienia do finansowania ze środków </a:t>
            </a:r>
            <a:r>
              <a:rPr lang="pl-PL" sz="2400" dirty="0" err="1"/>
              <a:t>FBW</a:t>
            </a:r>
            <a:r>
              <a:rPr lang="pl-PL" sz="2400" dirty="0"/>
              <a:t>;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numeru projektu;</a:t>
            </a:r>
          </a:p>
          <a:p>
            <a:pPr marL="355600" lvl="0" indent="-342900">
              <a:buFont typeface="Arial" panose="020B0604020202020204" pitchFamily="34" charset="0"/>
              <a:buChar char="•"/>
            </a:pPr>
            <a:r>
              <a:rPr lang="pl-PL" sz="2400" dirty="0"/>
              <a:t>hasła Funduszu (Bezgraniczne Bezpieczeństwo)</a:t>
            </a:r>
          </a:p>
          <a:p>
            <a:pPr marL="355600" indent="-342900" algn="just"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16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3" y="2099494"/>
            <a:ext cx="9801472" cy="4074194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buFont typeface="Arial" pitchFamily="34" charset="0"/>
              <a:buChar char="•"/>
            </a:pPr>
            <a:r>
              <a:rPr lang="pl-PL" sz="2400" dirty="0"/>
              <a:t>Wszelkie dokumenty dotyczące projektu </a:t>
            </a:r>
            <a:r>
              <a:rPr lang="pl-PL" sz="2400" b="1" u="sng" dirty="0"/>
              <a:t>muszą</a:t>
            </a:r>
            <a:r>
              <a:rPr lang="pl-PL" sz="2400" dirty="0"/>
              <a:t> zawierać informację o współfinansowaniu projektu z FBW. Obowiązek ten dotyczy m.in. list obecności, certyfikatów, umów z wykonawcami, dokumentacji przetargowych, zapytań ofertowych, protokołów odbioru</a:t>
            </a:r>
          </a:p>
          <a:p>
            <a:pPr marL="355600" indent="-342900" algn="just">
              <a:buFont typeface="Arial" pitchFamily="34" charset="0"/>
              <a:buChar char="•"/>
            </a:pPr>
            <a:endParaRPr lang="pl-PL" sz="2400" dirty="0"/>
          </a:p>
          <a:p>
            <a:pPr marL="355600" indent="-342900" algn="just">
              <a:buFont typeface="Arial" pitchFamily="34" charset="0"/>
              <a:buChar char="•"/>
            </a:pPr>
            <a:r>
              <a:rPr lang="pl-PL" sz="2400" b="1" i="1" dirty="0"/>
              <a:t>Projekt współfinansowany przez Unię Europejską ze środków Programu Krajowego Funduszu Bezpieczeństwa Wewnętrznego</a:t>
            </a:r>
            <a:endParaRPr lang="pl-PL" sz="2400" b="1" dirty="0"/>
          </a:p>
          <a:p>
            <a:pPr marL="355600" indent="-342900" algn="just"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13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13" name="object 57"/>
          <p:cNvSpPr txBox="1"/>
          <p:nvPr/>
        </p:nvSpPr>
        <p:spPr>
          <a:xfrm>
            <a:off x="623392" y="1916832"/>
            <a:ext cx="10873207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buFont typeface="Arial" pitchFamily="34" charset="0"/>
              <a:buChar char="•"/>
            </a:pPr>
            <a:r>
              <a:rPr lang="pl-PL" sz="2400" dirty="0"/>
              <a:t>Zakup sprzętu i inwestycje:</a:t>
            </a:r>
          </a:p>
          <a:p>
            <a:pPr marL="355600" indent="-342900" algn="just">
              <a:buFont typeface="Arial" pitchFamily="34" charset="0"/>
              <a:buChar char="•"/>
            </a:pPr>
            <a:endParaRPr lang="pl-PL" sz="2400" b="1" dirty="0"/>
          </a:p>
          <a:p>
            <a:pPr marL="469900" indent="-457200">
              <a:buFont typeface="+mj-lt"/>
              <a:buAutoNum type="arabicPeriod"/>
            </a:pPr>
            <a:r>
              <a:rPr lang="pl-PL" sz="2400" dirty="0"/>
              <a:t>Sprzęt zakupiony w ramach projektu winien zostać opatrzony informacjami (np. naklejkami) o współfinansowaniu zakupu ze środków Unii Europejskiej w ramach FBW </a:t>
            </a:r>
          </a:p>
          <a:p>
            <a:pPr marL="469900" indent="-457200">
              <a:buFont typeface="+mj-lt"/>
              <a:buAutoNum type="arabicPeriod"/>
            </a:pPr>
            <a:r>
              <a:rPr lang="pl-PL" sz="2400" dirty="0"/>
              <a:t>Beneficjent zobowiązany jest w ciągu 3 miesięcy od zakończenia projektu do umieszczenia </a:t>
            </a:r>
            <a:r>
              <a:rPr lang="pl-PL" sz="2400" b="1" dirty="0"/>
              <a:t>w widocznym miejscu </a:t>
            </a:r>
            <a:r>
              <a:rPr lang="pl-PL" sz="2400" dirty="0"/>
              <a:t>realizacji projektu stałej tablicy dużego formatu – dotyczy projektów spełniających warunki: </a:t>
            </a:r>
          </a:p>
          <a:p>
            <a:pPr marL="1258888" indent="-539750">
              <a:buFont typeface="+mj-lt"/>
              <a:buAutoNum type="alphaLcParenR"/>
            </a:pPr>
            <a:r>
              <a:rPr lang="pl-PL" sz="2400" dirty="0"/>
              <a:t>wkład UE w projekt przekracza 100 000 </a:t>
            </a:r>
            <a:r>
              <a:rPr lang="pl-PL" sz="2400" dirty="0" err="1" smtClean="0"/>
              <a:t>EUR</a:t>
            </a:r>
            <a:r>
              <a:rPr lang="pl-PL" sz="2400" dirty="0" smtClean="0"/>
              <a:t>, ORAZ</a:t>
            </a:r>
            <a:endParaRPr lang="pl-PL" sz="2400" dirty="0"/>
          </a:p>
          <a:p>
            <a:pPr marL="1258888" indent="-539750">
              <a:buFont typeface="+mj-lt"/>
              <a:buAutoNum type="alphaLcParenR"/>
            </a:pPr>
            <a:r>
              <a:rPr lang="pl-PL" sz="2400" dirty="0"/>
              <a:t>projekt dotyczy zakupu obiektu fizycznego bądź finansowania infrastruktury lub projektów budowlanych.</a:t>
            </a:r>
          </a:p>
          <a:p>
            <a:pPr marL="355600" indent="-342900" algn="just">
              <a:buFont typeface="Arial" pitchFamily="34" charset="0"/>
              <a:buChar char="•"/>
            </a:pPr>
            <a:endParaRPr lang="pl-PL" sz="2400" b="1" dirty="0"/>
          </a:p>
          <a:p>
            <a:pPr marL="355600" indent="-342900" algn="just">
              <a:buFont typeface="Arial" pitchFamily="34" charset="0"/>
              <a:buChar char="•"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235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91" b="25637"/>
          <a:stretch/>
        </p:blipFill>
        <p:spPr>
          <a:xfrm>
            <a:off x="4151784" y="1052737"/>
            <a:ext cx="7864004" cy="5294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6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57"/>
          <p:cNvSpPr txBox="1"/>
          <p:nvPr/>
        </p:nvSpPr>
        <p:spPr>
          <a:xfrm>
            <a:off x="1999929" y="1916832"/>
            <a:ext cx="8424935" cy="4256856"/>
          </a:xfrm>
          <a:prstGeom prst="rect">
            <a:avLst/>
          </a:prstGeom>
        </p:spPr>
        <p:txBody>
          <a:bodyPr lIns="0" tIns="0" rIns="0" bIns="0"/>
          <a:lstStyle>
            <a:lvl1pPr marL="127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>
              <a:lnSpc>
                <a:spcPct val="150000"/>
              </a:lnSpc>
              <a:buFont typeface="Arial" pitchFamily="34" charset="0"/>
              <a:buChar char="•"/>
            </a:pPr>
            <a:endParaRPr lang="en-GB" sz="2000" dirty="0"/>
          </a:p>
          <a:p>
            <a:pPr marL="355600" indent="-342900" algn="just">
              <a:lnSpc>
                <a:spcPct val="150000"/>
              </a:lnSpc>
              <a:buFont typeface="Arial" pitchFamily="34" charset="0"/>
              <a:buChar char="•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BC95BE3-DB13-45A1-AD0D-3E65A89A1796}" type="slidenum">
              <a:rPr lang="pl-PL" smtClean="0"/>
              <a:pPr>
                <a:defRPr/>
              </a:pPr>
              <a:t>9</a:t>
            </a:fld>
            <a:endParaRPr lang="pl-PL"/>
          </a:p>
        </p:txBody>
      </p:sp>
      <p:sp>
        <p:nvSpPr>
          <p:cNvPr id="14" name="object 2"/>
          <p:cNvSpPr txBox="1"/>
          <p:nvPr/>
        </p:nvSpPr>
        <p:spPr>
          <a:xfrm>
            <a:off x="623392" y="1196752"/>
            <a:ext cx="9793088" cy="720080"/>
          </a:xfrm>
          <a:prstGeom prst="rect">
            <a:avLst/>
          </a:prstGeom>
        </p:spPr>
        <p:txBody>
          <a:bodyPr lIns="0" tIns="0" rIns="0" bIns="0"/>
          <a:lstStyle>
            <a:lvl1pPr marL="127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tabLst>
                <a:tab pos="2054225" algn="l"/>
              </a:tabLs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r>
              <a:rPr lang="pl-PL" sz="3600" b="1" dirty="0" smtClean="0">
                <a:solidFill>
                  <a:schemeClr val="accent5"/>
                </a:solidFill>
              </a:rPr>
              <a:t>Obowiązki, c.d.</a:t>
            </a:r>
            <a:endParaRPr lang="pl-PL" sz="3600" b="1" dirty="0">
              <a:solidFill>
                <a:schemeClr val="accent5"/>
              </a:solidFill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6069" r="12610" b="11308"/>
          <a:stretch/>
        </p:blipFill>
        <p:spPr>
          <a:xfrm>
            <a:off x="5447928" y="1124744"/>
            <a:ext cx="6560964" cy="5179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604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425</Words>
  <Application>Microsoft Office PowerPoint</Application>
  <PresentationFormat>Panoramiczny</PresentationFormat>
  <Paragraphs>132</Paragraphs>
  <Slides>16</Slides>
  <Notes>16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1_Motyw pakietu Office</vt:lpstr>
      <vt:lpstr>Projekt niestandardowy</vt:lpstr>
      <vt:lpstr>2_Projekt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HP</dc:creator>
  <cp:lastModifiedBy>Jakub Kowalczyk</cp:lastModifiedBy>
  <cp:revision>198</cp:revision>
  <cp:lastPrinted>2019-04-24T12:21:53Z</cp:lastPrinted>
  <dcterms:created xsi:type="dcterms:W3CDTF">2016-06-10T13:11:14Z</dcterms:created>
  <dcterms:modified xsi:type="dcterms:W3CDTF">2019-12-16T13:20:00Z</dcterms:modified>
</cp:coreProperties>
</file>