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9" r:id="rId2"/>
    <p:sldMasterId id="2147483693" r:id="rId3"/>
  </p:sldMasterIdLst>
  <p:notesMasterIdLst>
    <p:notesMasterId r:id="rId27"/>
  </p:notesMasterIdLst>
  <p:handoutMasterIdLst>
    <p:handoutMasterId r:id="rId28"/>
  </p:handoutMasterIdLst>
  <p:sldIdLst>
    <p:sldId id="320" r:id="rId4"/>
    <p:sldId id="337" r:id="rId5"/>
    <p:sldId id="351" r:id="rId6"/>
    <p:sldId id="363" r:id="rId7"/>
    <p:sldId id="357" r:id="rId8"/>
    <p:sldId id="359" r:id="rId9"/>
    <p:sldId id="360" r:id="rId10"/>
    <p:sldId id="354" r:id="rId11"/>
    <p:sldId id="355" r:id="rId12"/>
    <p:sldId id="339" r:id="rId13"/>
    <p:sldId id="349" r:id="rId14"/>
    <p:sldId id="335" r:id="rId15"/>
    <p:sldId id="350" r:id="rId16"/>
    <p:sldId id="341" r:id="rId17"/>
    <p:sldId id="352" r:id="rId18"/>
    <p:sldId id="342" r:id="rId19"/>
    <p:sldId id="353" r:id="rId20"/>
    <p:sldId id="343" r:id="rId21"/>
    <p:sldId id="356" r:id="rId22"/>
    <p:sldId id="358" r:id="rId23"/>
    <p:sldId id="361" r:id="rId24"/>
    <p:sldId id="362" r:id="rId25"/>
    <p:sldId id="334" r:id="rId26"/>
  </p:sldIdLst>
  <p:sldSz cx="12192000" cy="6858000"/>
  <p:notesSz cx="9872663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8561" autoAdjust="0"/>
  </p:normalViewPr>
  <p:slideViewPr>
    <p:cSldViewPr>
      <p:cViewPr varScale="1">
        <p:scale>
          <a:sx n="72" d="100"/>
          <a:sy n="72" d="100"/>
        </p:scale>
        <p:origin x="66" y="8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91128" y="0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ECD8-58E0-48D0-AA4C-BB0B423158A4}" type="datetimeFigureOut">
              <a:rPr lang="pl-PL" smtClean="0"/>
              <a:t>2019-04-10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91128" y="6456644"/>
            <a:ext cx="4279230" cy="3410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50E55-DEC0-4469-A747-A32EB5A751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85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228" y="0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142B3936-5089-4FFA-BB89-29EC3976BB11}" type="datetimeFigureOut">
              <a:rPr lang="sv-SE" smtClean="0"/>
              <a:pPr/>
              <a:t>2019-04-10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70175" y="509588"/>
            <a:ext cx="4532313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267" y="3228896"/>
            <a:ext cx="7898130" cy="3058954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45661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228" y="6456612"/>
            <a:ext cx="4278154" cy="339884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152A67CD-A179-43FE-8514-8BFE5F8407A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609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92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46396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3117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7795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6778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6774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0369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950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43893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77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ajd tytułowy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56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392" y="928722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400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196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602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13189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293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403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12" name="Prostokąt 11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9" name="Obraz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1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7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236773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2" r:id="rId3"/>
    <p:sldLayoutId id="2147483680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025" b="1" i="0" kern="1200" cap="small" baseline="0">
          <a:solidFill>
            <a:srgbClr val="003399"/>
          </a:solidFill>
          <a:latin typeface="+mn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0" y="-23751"/>
            <a:ext cx="12192000" cy="950851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"/>
            <a:ext cx="927099" cy="927099"/>
          </a:xfrm>
          <a:prstGeom prst="rect">
            <a:avLst/>
          </a:prstGeom>
        </p:spPr>
      </p:pic>
      <p:sp>
        <p:nvSpPr>
          <p:cNvPr id="12" name="Prostokąt 12"/>
          <p:cNvSpPr/>
          <p:nvPr userDrawn="1"/>
        </p:nvSpPr>
        <p:spPr>
          <a:xfrm flipH="1">
            <a:off x="9502795" y="-23753"/>
            <a:ext cx="2686285" cy="547898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3" name="Prostokąt 12"/>
          <p:cNvSpPr/>
          <p:nvPr userDrawn="1"/>
        </p:nvSpPr>
        <p:spPr>
          <a:xfrm flipH="1">
            <a:off x="9501904" y="-23751"/>
            <a:ext cx="2690096" cy="276512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3"/>
          <p:cNvSpPr/>
          <p:nvPr userDrawn="1"/>
        </p:nvSpPr>
        <p:spPr>
          <a:xfrm flipV="1">
            <a:off x="-2923" y="6476144"/>
            <a:ext cx="12192000" cy="381856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5" name="Prostokąt 12"/>
          <p:cNvSpPr/>
          <p:nvPr userDrawn="1"/>
        </p:nvSpPr>
        <p:spPr>
          <a:xfrm flipV="1">
            <a:off x="-2922" y="6674663"/>
            <a:ext cx="3357563" cy="183336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6" name="Prostokąt 12"/>
          <p:cNvSpPr/>
          <p:nvPr userDrawn="1"/>
        </p:nvSpPr>
        <p:spPr>
          <a:xfrm flipV="1">
            <a:off x="-7684" y="6768099"/>
            <a:ext cx="3362327" cy="8990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88" y="271811"/>
            <a:ext cx="1633512" cy="348810"/>
          </a:xfrm>
          <a:prstGeom prst="rect">
            <a:avLst/>
          </a:prstGeom>
        </p:spPr>
      </p:pic>
      <p:sp>
        <p:nvSpPr>
          <p:cNvPr id="18" name="pole tekstowe 17"/>
          <p:cNvSpPr txBox="1"/>
          <p:nvPr userDrawn="1"/>
        </p:nvSpPr>
        <p:spPr>
          <a:xfrm>
            <a:off x="11136560" y="6475284"/>
            <a:ext cx="8640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350" dirty="0" smtClean="0">
                <a:solidFill>
                  <a:schemeClr val="bg1"/>
                </a:solidFill>
                <a:latin typeface="+mn-lt"/>
              </a:rPr>
              <a:t> </a:t>
            </a:r>
            <a:fld id="{29E4527B-2628-4723-925A-D3CE2F8FC789}" type="slidenum">
              <a:rPr lang="pl-PL" sz="135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pl-PL" sz="135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44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" y="515818"/>
            <a:ext cx="4079040" cy="2336863"/>
          </a:xfrm>
          <a:prstGeom prst="rect">
            <a:avLst/>
          </a:prstGeom>
        </p:spPr>
      </p:pic>
      <p:sp>
        <p:nvSpPr>
          <p:cNvPr id="8" name="Prostokąt 7"/>
          <p:cNvSpPr/>
          <p:nvPr userDrawn="1"/>
        </p:nvSpPr>
        <p:spPr>
          <a:xfrm>
            <a:off x="0" y="5076093"/>
            <a:ext cx="12192000" cy="1781908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/>
          </a:p>
        </p:txBody>
      </p:sp>
      <p:sp>
        <p:nvSpPr>
          <p:cNvPr id="9" name="Prostokąt 8"/>
          <p:cNvSpPr/>
          <p:nvPr userDrawn="1"/>
        </p:nvSpPr>
        <p:spPr>
          <a:xfrm>
            <a:off x="0" y="0"/>
            <a:ext cx="12192000" cy="515814"/>
          </a:xfrm>
          <a:prstGeom prst="rect">
            <a:avLst/>
          </a:prstGeom>
          <a:solidFill>
            <a:srgbClr val="0651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0" name="Prostokąt 12"/>
          <p:cNvSpPr/>
          <p:nvPr userDrawn="1"/>
        </p:nvSpPr>
        <p:spPr>
          <a:xfrm>
            <a:off x="1" y="3"/>
            <a:ext cx="3357563" cy="247651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7651">
                <a:moveTo>
                  <a:pt x="0" y="0"/>
                </a:moveTo>
                <a:lnTo>
                  <a:pt x="3357563" y="0"/>
                </a:lnTo>
                <a:lnTo>
                  <a:pt x="3109913" y="247651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1" name="Prostokąt 12"/>
          <p:cNvSpPr/>
          <p:nvPr userDrawn="1"/>
        </p:nvSpPr>
        <p:spPr>
          <a:xfrm>
            <a:off x="-4762" y="0"/>
            <a:ext cx="3362327" cy="1214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1445">
                <a:moveTo>
                  <a:pt x="4763" y="0"/>
                </a:moveTo>
                <a:lnTo>
                  <a:pt x="3362326" y="0"/>
                </a:lnTo>
                <a:lnTo>
                  <a:pt x="3240881" y="121445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pic>
        <p:nvPicPr>
          <p:cNvPr id="12" name="Obraz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527" y="5610434"/>
            <a:ext cx="3512824" cy="750107"/>
          </a:xfrm>
          <a:prstGeom prst="rect">
            <a:avLst/>
          </a:prstGeom>
        </p:spPr>
      </p:pic>
      <p:sp>
        <p:nvSpPr>
          <p:cNvPr id="13" name="Prostokąt 12"/>
          <p:cNvSpPr/>
          <p:nvPr userDrawn="1"/>
        </p:nvSpPr>
        <p:spPr>
          <a:xfrm flipV="1">
            <a:off x="-513" y="6208859"/>
            <a:ext cx="2995889" cy="649145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5299"/>
              <a:gd name="connsiteX1" fmla="*/ 3357563 w 3357563"/>
              <a:gd name="connsiteY1" fmla="*/ 0 h 245299"/>
              <a:gd name="connsiteX2" fmla="*/ 2427150 w 3357563"/>
              <a:gd name="connsiteY2" fmla="*/ 245299 h 245299"/>
              <a:gd name="connsiteX3" fmla="*/ 0 w 3357563"/>
              <a:gd name="connsiteY3" fmla="*/ 242888 h 245299"/>
              <a:gd name="connsiteX4" fmla="*/ 0 w 3357563"/>
              <a:gd name="connsiteY4" fmla="*/ 0 h 245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7563" h="245299">
                <a:moveTo>
                  <a:pt x="0" y="0"/>
                </a:moveTo>
                <a:lnTo>
                  <a:pt x="3357563" y="0"/>
                </a:lnTo>
                <a:lnTo>
                  <a:pt x="2427150" y="245299"/>
                </a:lnTo>
                <a:lnTo>
                  <a:pt x="0" y="242888"/>
                </a:lnTo>
                <a:lnTo>
                  <a:pt x="0" y="0"/>
                </a:lnTo>
                <a:close/>
              </a:path>
            </a:pathLst>
          </a:custGeom>
          <a:solidFill>
            <a:srgbClr val="1560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  <p:sp>
        <p:nvSpPr>
          <p:cNvPr id="14" name="Prostokąt 12"/>
          <p:cNvSpPr/>
          <p:nvPr userDrawn="1"/>
        </p:nvSpPr>
        <p:spPr>
          <a:xfrm flipV="1">
            <a:off x="-4763" y="6530395"/>
            <a:ext cx="3000139" cy="327609"/>
          </a:xfrm>
          <a:custGeom>
            <a:avLst/>
            <a:gdLst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357563 w 3357563"/>
              <a:gd name="connsiteY2" fmla="*/ 242888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0 w 3357563"/>
              <a:gd name="connsiteY0" fmla="*/ 0 h 247651"/>
              <a:gd name="connsiteX1" fmla="*/ 3357563 w 3357563"/>
              <a:gd name="connsiteY1" fmla="*/ 0 h 247651"/>
              <a:gd name="connsiteX2" fmla="*/ 3109913 w 3357563"/>
              <a:gd name="connsiteY2" fmla="*/ 247651 h 247651"/>
              <a:gd name="connsiteX3" fmla="*/ 0 w 3357563"/>
              <a:gd name="connsiteY3" fmla="*/ 242888 h 247651"/>
              <a:gd name="connsiteX4" fmla="*/ 0 w 3357563"/>
              <a:gd name="connsiteY4" fmla="*/ 0 h 247651"/>
              <a:gd name="connsiteX0" fmla="*/ 0 w 3357563"/>
              <a:gd name="connsiteY0" fmla="*/ 0 h 242888"/>
              <a:gd name="connsiteX1" fmla="*/ 3357563 w 3357563"/>
              <a:gd name="connsiteY1" fmla="*/ 0 h 242888"/>
              <a:gd name="connsiteX2" fmla="*/ 3228975 w 3357563"/>
              <a:gd name="connsiteY2" fmla="*/ 128589 h 242888"/>
              <a:gd name="connsiteX3" fmla="*/ 0 w 3357563"/>
              <a:gd name="connsiteY3" fmla="*/ 242888 h 242888"/>
              <a:gd name="connsiteX4" fmla="*/ 0 w 3357563"/>
              <a:gd name="connsiteY4" fmla="*/ 0 h 242888"/>
              <a:gd name="connsiteX0" fmla="*/ 4763 w 3362326"/>
              <a:gd name="connsiteY0" fmla="*/ 0 h 133351"/>
              <a:gd name="connsiteX1" fmla="*/ 3362326 w 3362326"/>
              <a:gd name="connsiteY1" fmla="*/ 0 h 133351"/>
              <a:gd name="connsiteX2" fmla="*/ 3233738 w 3362326"/>
              <a:gd name="connsiteY2" fmla="*/ 128589 h 133351"/>
              <a:gd name="connsiteX3" fmla="*/ 0 w 3362326"/>
              <a:gd name="connsiteY3" fmla="*/ 133351 h 133351"/>
              <a:gd name="connsiteX4" fmla="*/ 4763 w 3362326"/>
              <a:gd name="connsiteY4" fmla="*/ 0 h 133351"/>
              <a:gd name="connsiteX0" fmla="*/ 4763 w 3362326"/>
              <a:gd name="connsiteY0" fmla="*/ 0 h 128589"/>
              <a:gd name="connsiteX1" fmla="*/ 3362326 w 3362326"/>
              <a:gd name="connsiteY1" fmla="*/ 0 h 128589"/>
              <a:gd name="connsiteX2" fmla="*/ 3233738 w 3362326"/>
              <a:gd name="connsiteY2" fmla="*/ 128589 h 128589"/>
              <a:gd name="connsiteX3" fmla="*/ 0 w 3362326"/>
              <a:gd name="connsiteY3" fmla="*/ 114301 h 128589"/>
              <a:gd name="connsiteX4" fmla="*/ 4763 w 3362326"/>
              <a:gd name="connsiteY4" fmla="*/ 0 h 128589"/>
              <a:gd name="connsiteX0" fmla="*/ 4763 w 3362326"/>
              <a:gd name="connsiteY0" fmla="*/ 0 h 114301"/>
              <a:gd name="connsiteX1" fmla="*/ 3362326 w 3362326"/>
              <a:gd name="connsiteY1" fmla="*/ 0 h 114301"/>
              <a:gd name="connsiteX2" fmla="*/ 3236119 w 3362326"/>
              <a:gd name="connsiteY2" fmla="*/ 111920 h 114301"/>
              <a:gd name="connsiteX3" fmla="*/ 0 w 3362326"/>
              <a:gd name="connsiteY3" fmla="*/ 114301 h 114301"/>
              <a:gd name="connsiteX4" fmla="*/ 4763 w 3362326"/>
              <a:gd name="connsiteY4" fmla="*/ 0 h 114301"/>
              <a:gd name="connsiteX0" fmla="*/ 4763 w 3362326"/>
              <a:gd name="connsiteY0" fmla="*/ 0 h 121445"/>
              <a:gd name="connsiteX1" fmla="*/ 3362326 w 3362326"/>
              <a:gd name="connsiteY1" fmla="*/ 0 h 121445"/>
              <a:gd name="connsiteX2" fmla="*/ 3240881 w 3362326"/>
              <a:gd name="connsiteY2" fmla="*/ 121445 h 121445"/>
              <a:gd name="connsiteX3" fmla="*/ 0 w 3362326"/>
              <a:gd name="connsiteY3" fmla="*/ 114301 h 121445"/>
              <a:gd name="connsiteX4" fmla="*/ 4763 w 3362326"/>
              <a:gd name="connsiteY4" fmla="*/ 0 h 121445"/>
              <a:gd name="connsiteX0" fmla="*/ 4763 w 3362326"/>
              <a:gd name="connsiteY0" fmla="*/ 0 h 123797"/>
              <a:gd name="connsiteX1" fmla="*/ 3362326 w 3362326"/>
              <a:gd name="connsiteY1" fmla="*/ 0 h 123797"/>
              <a:gd name="connsiteX2" fmla="*/ 2899499 w 3362326"/>
              <a:gd name="connsiteY2" fmla="*/ 123797 h 123797"/>
              <a:gd name="connsiteX3" fmla="*/ 0 w 3362326"/>
              <a:gd name="connsiteY3" fmla="*/ 114301 h 123797"/>
              <a:gd name="connsiteX4" fmla="*/ 4763 w 3362326"/>
              <a:gd name="connsiteY4" fmla="*/ 0 h 12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62326" h="123797">
                <a:moveTo>
                  <a:pt x="4763" y="0"/>
                </a:moveTo>
                <a:lnTo>
                  <a:pt x="3362326" y="0"/>
                </a:lnTo>
                <a:lnTo>
                  <a:pt x="2899499" y="123797"/>
                </a:lnTo>
                <a:lnTo>
                  <a:pt x="0" y="114301"/>
                </a:lnTo>
                <a:lnTo>
                  <a:pt x="4763" y="0"/>
                </a:lnTo>
                <a:close/>
              </a:path>
            </a:pathLst>
          </a:custGeom>
          <a:solidFill>
            <a:srgbClr val="226D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350" baseline="0" dirty="0"/>
          </a:p>
        </p:txBody>
      </p:sp>
    </p:spTree>
    <p:extLst>
      <p:ext uri="{BB962C8B-B14F-4D97-AF65-F5344CB8AC3E}">
        <p14:creationId xmlns:p14="http://schemas.microsoft.com/office/powerpoint/2010/main" val="315329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ytułu 1"/>
          <p:cNvSpPr txBox="1">
            <a:spLocks/>
          </p:cNvSpPr>
          <p:nvPr/>
        </p:nvSpPr>
        <p:spPr>
          <a:xfrm>
            <a:off x="623392" y="2924944"/>
            <a:ext cx="11421828" cy="237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small" baseline="0">
                <a:solidFill>
                  <a:srgbClr val="003399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/>
            <a:r>
              <a:rPr lang="pl-PL" sz="4600" spc="-150" dirty="0" smtClean="0"/>
              <a:t>FUNDUSZ </a:t>
            </a:r>
            <a:r>
              <a:rPr lang="pl-PL" sz="4600" spc="-150" dirty="0"/>
              <a:t>AZYLU, MIGRACJI I </a:t>
            </a:r>
            <a:r>
              <a:rPr lang="pl-PL" sz="4600" spc="-150" dirty="0" smtClean="0"/>
              <a:t>INTEGRACJI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 smtClean="0"/>
          </a:p>
          <a:p>
            <a:pPr algn="r">
              <a:defRPr/>
            </a:pPr>
            <a:r>
              <a:rPr lang="pl-PL" sz="3200" dirty="0" smtClean="0"/>
              <a:t>Konkursy 11/2019/FAMI oraz </a:t>
            </a:r>
            <a:r>
              <a:rPr lang="pl-PL" sz="3200" dirty="0"/>
              <a:t>12/2019/FAMI</a:t>
            </a:r>
          </a:p>
          <a:p>
            <a:pPr algn="r" fontAlgn="auto">
              <a:spcAft>
                <a:spcPts val="0"/>
              </a:spcAft>
              <a:defRPr/>
            </a:pPr>
            <a:endParaRPr lang="pl-PL" sz="3200" dirty="0"/>
          </a:p>
          <a:p>
            <a:pPr algn="r">
              <a:defRPr/>
            </a:pPr>
            <a:r>
              <a:rPr lang="pl-PL" sz="3200" dirty="0" smtClean="0"/>
              <a:t>SZKOLENIE DLA WNIOSKODAWCÓW</a:t>
            </a:r>
            <a:r>
              <a:rPr lang="pl-PL" sz="3200" dirty="0" smtClean="0">
                <a:solidFill>
                  <a:prstClr val="black"/>
                </a:solidFill>
              </a:rPr>
              <a:t/>
            </a:r>
            <a:br>
              <a:rPr lang="pl-PL" sz="3200" dirty="0" smtClean="0">
                <a:solidFill>
                  <a:prstClr val="black"/>
                </a:solidFill>
              </a:rPr>
            </a:br>
            <a:endParaRPr lang="pl-PL" dirty="0"/>
          </a:p>
        </p:txBody>
      </p:sp>
      <p:sp>
        <p:nvSpPr>
          <p:cNvPr id="5" name="Symbol zastępczy tytułu 1"/>
          <p:cNvSpPr txBox="1">
            <a:spLocks/>
          </p:cNvSpPr>
          <p:nvPr/>
        </p:nvSpPr>
        <p:spPr>
          <a:xfrm>
            <a:off x="376472" y="5394656"/>
            <a:ext cx="4277008" cy="4618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rgbClr val="00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>
                <a:solidFill>
                  <a:schemeClr val="bg1"/>
                </a:solidFill>
                <a:latin typeface="+mn-lt"/>
              </a:rPr>
              <a:t>Warszawa, 18 kwietnia 2019 r.</a:t>
            </a:r>
            <a:endParaRPr lang="pl-PL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805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 txBox="1">
            <a:spLocks/>
          </p:cNvSpPr>
          <p:nvPr/>
        </p:nvSpPr>
        <p:spPr>
          <a:xfrm>
            <a:off x="1210912" y="2060848"/>
            <a:ext cx="10513168" cy="4326631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Cudzoziemcy </a:t>
            </a:r>
            <a:r>
              <a:rPr lang="pl-P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nie będący obywatelami UE, przebywający na terytorium RP legalnie, zgodnie z przepisami ustawy z dnia 12 grudnia 2013 r. o cudzoziemcach (z późniejszymi zmianami):</a:t>
            </a:r>
          </a:p>
          <a:p>
            <a:pPr marL="266700" lvl="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na </a:t>
            </a:r>
            <a:r>
              <a:rPr lang="pl-P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podstawie wizy, o której mowa w art. 60 ust. 1 pkt. 4-6, 9-13, 17, </a:t>
            </a:r>
            <a:r>
              <a:rPr lang="pl-PL" sz="20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18a-21</a:t>
            </a:r>
            <a:r>
              <a:rPr lang="pl-PL" sz="20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, 23-25, </a:t>
            </a:r>
            <a:endParaRPr lang="pl-PL" sz="2000" dirty="0" smtClean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266700" lvl="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+mn-lt"/>
                <a:ea typeface="+mn-ea"/>
                <a:cs typeface="+mn-cs"/>
              </a:rPr>
              <a:t>na </a:t>
            </a:r>
            <a:r>
              <a:rPr lang="pl-PL" sz="2000" dirty="0">
                <a:latin typeface="+mn-lt"/>
                <a:ea typeface="+mn-ea"/>
                <a:cs typeface="+mn-cs"/>
              </a:rPr>
              <a:t>podstawie zezwolenia na pobyt czasowy, pobyt stały (art.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195</a:t>
            </a:r>
            <a:r>
              <a:rPr lang="pl-PL" sz="2000" dirty="0">
                <a:latin typeface="+mn-lt"/>
                <a:ea typeface="+mn-ea"/>
                <a:cs typeface="+mn-cs"/>
              </a:rPr>
              <a:t>, z wyjątkiem ust. 1 pkt 6a, jednak wyłączenie to nie dotyczy osób, które otrzymały zgodę na pobyt ze względów humanitarnych) lub zezwolenia na pobyt rezydenta długoterminowego UE (art. 211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),</a:t>
            </a:r>
          </a:p>
          <a:p>
            <a:pPr marL="266700" lvl="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+mn-lt"/>
                <a:ea typeface="+mn-ea"/>
                <a:cs typeface="+mn-cs"/>
              </a:rPr>
              <a:t>na </a:t>
            </a:r>
            <a:r>
              <a:rPr lang="pl-PL" sz="2000" dirty="0">
                <a:latin typeface="+mn-lt"/>
                <a:ea typeface="+mn-ea"/>
                <a:cs typeface="+mn-cs"/>
              </a:rPr>
              <a:t>podstawie dokumentu potwierdzającego posiadanie zgody na pobyt tolerowany o nazwie „zgoda na pobyt tolerowany” (art. 226 ust. 5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),</a:t>
            </a:r>
          </a:p>
          <a:p>
            <a:pPr marL="266700" lvl="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000" dirty="0" smtClean="0">
                <a:latin typeface="+mn-lt"/>
                <a:ea typeface="+mn-ea"/>
                <a:cs typeface="+mn-cs"/>
              </a:rPr>
              <a:t>zgody </a:t>
            </a:r>
            <a:r>
              <a:rPr lang="pl-PL" sz="2000" dirty="0">
                <a:latin typeface="+mn-lt"/>
                <a:ea typeface="+mn-ea"/>
                <a:cs typeface="+mn-cs"/>
              </a:rPr>
              <a:t>na pobyt ze względów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humanitarnych.</a:t>
            </a:r>
          </a:p>
          <a:p>
            <a:pPr marL="266700" lvl="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endParaRPr lang="pl-PL" sz="2000" dirty="0" smtClean="0">
              <a:latin typeface="+mn-lt"/>
              <a:ea typeface="+mn-ea"/>
              <a:cs typeface="+mn-cs"/>
            </a:endParaRP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2"/>
            </a:pPr>
            <a:r>
              <a:rPr lang="pl-PL" sz="2000" dirty="0" smtClean="0">
                <a:latin typeface="+mn-lt"/>
                <a:ea typeface="+mn-ea"/>
                <a:cs typeface="+mn-cs"/>
              </a:rPr>
              <a:t>Dzieci </a:t>
            </a:r>
            <a:r>
              <a:rPr lang="pl-PL" sz="2000" dirty="0">
                <a:latin typeface="+mn-lt"/>
                <a:ea typeface="+mn-ea"/>
                <a:cs typeface="+mn-cs"/>
              </a:rPr>
              <a:t>ww. osób (nie będące obywatelami UE) urodzone na terytorium Rzeczypospolitej Polskiej. Pozostałe dzieci podlegają warunkom z </a:t>
            </a:r>
            <a:r>
              <a:rPr lang="pl-PL" sz="2000" dirty="0" smtClean="0">
                <a:latin typeface="+mn-lt"/>
                <a:ea typeface="+mn-ea"/>
                <a:cs typeface="+mn-cs"/>
              </a:rPr>
              <a:t>punktów 1, 3, 4,5 i 7. 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019990" y="1268760"/>
            <a:ext cx="10895012" cy="792088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DOCELOWA PROJEKTU – konkurs 12/2019/FAMI</a:t>
            </a:r>
          </a:p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– PODRĘCZNIK DLA BENEFICJENTA, r. 1.1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299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45720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+mj-lt"/>
              <a:buAutoNum type="arabicPeriod" startAt="3"/>
            </a:pPr>
            <a:r>
              <a:rPr lang="pl-PL" sz="2400" dirty="0" smtClean="0"/>
              <a:t>Cudzoziemcy</a:t>
            </a:r>
            <a:r>
              <a:rPr lang="pl-PL" sz="2400" dirty="0"/>
              <a:t>, którzy złożyli wniosek o udzielenie zezwolenia na zamieszkanie na czas oznaczony </a:t>
            </a:r>
            <a:r>
              <a:rPr lang="pl-PL" sz="2400" b="1" dirty="0"/>
              <a:t>w trybie abolicji</a:t>
            </a:r>
            <a:r>
              <a:rPr lang="pl-PL" sz="2400" dirty="0"/>
              <a:t>, a obecnie przebywający na terytorium RP na podstawie stempla, którzy: </a:t>
            </a:r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złożyli </a:t>
            </a:r>
            <a:r>
              <a:rPr lang="pl-PL" sz="2400" dirty="0"/>
              <a:t>wniosek o udzielenie zezwolenia na pobyt czasowy (art. 108 ust. 1 pkt 2), </a:t>
            </a:r>
            <a:endParaRPr lang="pl-PL" sz="2400" dirty="0" smtClean="0"/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złożyli </a:t>
            </a:r>
            <a:r>
              <a:rPr lang="pl-PL" sz="2400" dirty="0"/>
              <a:t>wniosek o udzielenie zezwolenia na pobyt stały (art. 206 ust. 1 pkt 2), </a:t>
            </a:r>
            <a:endParaRPr lang="pl-PL" sz="2400" dirty="0" smtClean="0"/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złożyli </a:t>
            </a:r>
            <a:r>
              <a:rPr lang="pl-PL" sz="2400" dirty="0"/>
              <a:t>wniosek o udzielenie zezwolenia na pobyt rezydenta długoterminowego UE, </a:t>
            </a:r>
            <a:endParaRPr lang="pl-PL" sz="2400" dirty="0" smtClean="0"/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złożyli </a:t>
            </a:r>
            <a:r>
              <a:rPr lang="pl-PL" sz="2400" dirty="0"/>
              <a:t>wniosek o przedłużenie wizy </a:t>
            </a:r>
            <a:r>
              <a:rPr lang="pl-PL" sz="2400" dirty="0" err="1"/>
              <a:t>Schengen</a:t>
            </a:r>
            <a:r>
              <a:rPr lang="pl-PL" sz="2400" dirty="0"/>
              <a:t> lub wizy krajowej (art. 87 ust. 1 pkt 1), w którym uzasadnienie jest zgodne z jednym z następujących celów wskazanych w art. 60 ust. 1: pkt. 4-6, 9-13, 17, </a:t>
            </a:r>
            <a:r>
              <a:rPr lang="pl-PL" sz="2400" dirty="0" smtClean="0"/>
              <a:t>18a-21</a:t>
            </a:r>
            <a:r>
              <a:rPr lang="pl-PL" sz="2400" dirty="0"/>
              <a:t>, 23-25, </a:t>
            </a:r>
            <a:endParaRPr lang="pl-PL" sz="2400" dirty="0" smtClean="0"/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złożyli </a:t>
            </a:r>
            <a:r>
              <a:rPr lang="pl-PL" sz="2400" dirty="0"/>
              <a:t>wniosek o przedłużenie okresu pobytu w ramach ruchu bezwizowego na terytorium RP (art. 300 ust. 4).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786532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GRUPA DOCELOWA PROJEKTU – konkurs 12/2019/FAMI</a:t>
            </a:r>
          </a:p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– PODRĘCZNIK DLA BENEFICJENTA, r. 1.1</a:t>
            </a:r>
          </a:p>
        </p:txBody>
      </p:sp>
    </p:spTree>
    <p:extLst>
      <p:ext uri="{BB962C8B-B14F-4D97-AF65-F5344CB8AC3E}">
        <p14:creationId xmlns:p14="http://schemas.microsoft.com/office/powerpoint/2010/main" val="129568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endParaRPr lang="pl-PL" sz="2000" dirty="0" smtClean="0"/>
          </a:p>
          <a:p>
            <a:pPr marL="457200" lvl="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r>
              <a:rPr lang="pl-PL" sz="2000" dirty="0" smtClean="0"/>
              <a:t>Cudzoziemcy</a:t>
            </a:r>
            <a:r>
              <a:rPr lang="pl-PL" sz="2000" dirty="0"/>
              <a:t>, którzy przebywają na terytorium RP w ramach ruchu </a:t>
            </a:r>
            <a:r>
              <a:rPr lang="pl-PL" sz="2000" dirty="0" smtClean="0"/>
              <a:t>bezwizowego</a:t>
            </a:r>
            <a:r>
              <a:rPr lang="pl-PL" sz="2000" dirty="0" smtClean="0">
                <a:solidFill>
                  <a:prstClr val="black"/>
                </a:solidFill>
              </a:rPr>
              <a:t>,</a:t>
            </a:r>
          </a:p>
          <a:p>
            <a:pPr marL="457200" lvl="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endParaRPr lang="pl-PL" sz="2000" dirty="0" smtClean="0">
              <a:solidFill>
                <a:prstClr val="black"/>
              </a:solidFill>
            </a:endParaRPr>
          </a:p>
          <a:p>
            <a:pPr marL="45720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r>
              <a:rPr lang="pl-PL" sz="2000" dirty="0" smtClean="0"/>
              <a:t>Cudzoziemcy </a:t>
            </a:r>
            <a:r>
              <a:rPr lang="pl-PL" sz="2000" dirty="0"/>
              <a:t>nie będący obywatelami UE, przebywający na terytorium RP, którzy są w trakcie uzyskiwania zezwolenia na legalny pobyt w Polsce. </a:t>
            </a:r>
            <a:endParaRPr lang="pl-PL" sz="2000" dirty="0" smtClean="0"/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r>
              <a:rPr lang="pl-PL" sz="2000" dirty="0" smtClean="0"/>
              <a:t>		UWAGA - wsparcie </a:t>
            </a:r>
            <a:r>
              <a:rPr lang="pl-PL" sz="2000" dirty="0"/>
              <a:t>dla tych osób jest ograniczone do pomocy w uzyskaniu legalnego </a:t>
            </a:r>
            <a:r>
              <a:rPr lang="pl-PL" sz="2000" dirty="0" smtClean="0"/>
              <a:t>pobytu,</a:t>
            </a:r>
          </a:p>
          <a:p>
            <a:pPr marL="0" indent="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2000" dirty="0"/>
          </a:p>
          <a:p>
            <a:pPr marL="360363" indent="-360363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>6.</a:t>
            </a:r>
            <a:r>
              <a:rPr lang="pl-PL" sz="2000" dirty="0" smtClean="0"/>
              <a:t>   Małżonkowie</a:t>
            </a:r>
            <a:r>
              <a:rPr lang="pl-PL" sz="2000" dirty="0"/>
              <a:t>, wstępni oraz zstępni osób należących do grup ww. </a:t>
            </a:r>
            <a:r>
              <a:rPr lang="pl-PL" sz="2000" dirty="0" smtClean="0"/>
              <a:t>1-4 i 7, </a:t>
            </a:r>
            <a:r>
              <a:rPr lang="pl-PL" sz="2000" dirty="0"/>
              <a:t>w takim zakresie, jaki jest konieczny do skutecznej realizacji </a:t>
            </a:r>
            <a:r>
              <a:rPr lang="pl-PL" sz="2000" dirty="0" smtClean="0"/>
              <a:t>działań, </a:t>
            </a:r>
            <a:r>
              <a:rPr lang="pl-PL" sz="2000" dirty="0"/>
              <a:t>w tym będący obywatelami Polski lub innych krajów Unii Europejskiej.</a:t>
            </a:r>
          </a:p>
          <a:p>
            <a:pPr marL="360363" indent="-360363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r>
              <a:rPr lang="pl-PL" sz="2000" dirty="0" smtClean="0"/>
              <a:t>.</a:t>
            </a:r>
            <a:endParaRPr lang="pl-PL" sz="2000" dirty="0"/>
          </a:p>
          <a:p>
            <a:pPr marL="45720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endParaRPr lang="pl-PL" sz="2400" dirty="0"/>
          </a:p>
          <a:p>
            <a:pPr marL="457200" lvl="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4"/>
            </a:pPr>
            <a:endParaRPr lang="pl-PL" sz="2200" dirty="0">
              <a:solidFill>
                <a:prstClr val="black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93054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GRUPA DOCELOWA PROJEKTU – konkurs 12/2019/FAMI</a:t>
            </a:r>
          </a:p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– PODRĘCZNIK DLA BENEFICJENTA, r. 1.1</a:t>
            </a:r>
          </a:p>
        </p:txBody>
      </p:sp>
    </p:spTree>
    <p:extLst>
      <p:ext uri="{BB962C8B-B14F-4D97-AF65-F5344CB8AC3E}">
        <p14:creationId xmlns:p14="http://schemas.microsoft.com/office/powerpoint/2010/main" val="422966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45720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 startAt="7"/>
            </a:pPr>
            <a:r>
              <a:rPr lang="pl-PL" sz="2400" dirty="0"/>
              <a:t>Osoby, nie będące obywatelami UE, przebywające na terytorium RP legalnie, które </a:t>
            </a:r>
            <a:r>
              <a:rPr lang="pl-PL" sz="2400" b="1" dirty="0"/>
              <a:t>złożyły wniosek</a:t>
            </a:r>
            <a:r>
              <a:rPr lang="pl-PL" sz="2400" dirty="0"/>
              <a:t> o</a:t>
            </a:r>
            <a:r>
              <a:rPr lang="pl-PL" sz="2400" dirty="0" smtClean="0"/>
              <a:t>:</a:t>
            </a:r>
            <a:r>
              <a:rPr lang="pl-PL" sz="2200" dirty="0" smtClean="0">
                <a:solidFill>
                  <a:prstClr val="black"/>
                </a:solidFill>
              </a:rPr>
              <a:t> </a:t>
            </a:r>
            <a:endParaRPr lang="pl-PL" sz="2200" dirty="0">
              <a:solidFill>
                <a:prstClr val="black"/>
              </a:solidFill>
            </a:endParaRPr>
          </a:p>
          <a:p>
            <a:pPr marL="26670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udzielenie cudzoziemcowi zezwolenia na pobyt czasowy (art. 108),</a:t>
            </a:r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udzielenie cudzoziemcowi zezwolenia na pobyt stały (art. 206)</a:t>
            </a:r>
            <a:r>
              <a:rPr lang="pl-PL" sz="2200" dirty="0" smtClean="0">
                <a:solidFill>
                  <a:prstClr val="black"/>
                </a:solidFill>
              </a:rPr>
              <a:t>, </a:t>
            </a:r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udzielenie cudzoziemcowi zezwolenia na pobyt rezydenta długoterminowego Unii Europejskiej (art. 223)</a:t>
            </a:r>
            <a:r>
              <a:rPr lang="pl-PL" sz="2200" dirty="0" smtClean="0">
                <a:solidFill>
                  <a:prstClr val="black"/>
                </a:solidFill>
              </a:rPr>
              <a:t>, </a:t>
            </a:r>
            <a:endParaRPr lang="pl-PL" sz="2200" dirty="0">
              <a:solidFill>
                <a:prstClr val="black"/>
              </a:solidFill>
            </a:endParaRPr>
          </a:p>
          <a:p>
            <a:pPr marL="266700" lvl="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przedłużenie wizy </a:t>
            </a:r>
            <a:r>
              <a:rPr lang="pl-PL" sz="2400" dirty="0" err="1"/>
              <a:t>Schengen</a:t>
            </a:r>
            <a:r>
              <a:rPr lang="pl-PL" sz="2400" dirty="0"/>
              <a:t> lub wizy krajowej (art. 87), w którym uzasadnienie jest zgodne z jednym z następujących celów wskazanych w art. 60 ust. 1: pkt. 4-6, 9-13, 17, </a:t>
            </a:r>
            <a:r>
              <a:rPr lang="pl-PL" sz="2400" dirty="0" smtClean="0"/>
              <a:t>18a-21</a:t>
            </a:r>
            <a:r>
              <a:rPr lang="pl-PL" sz="2400" dirty="0"/>
              <a:t>, 23-25</a:t>
            </a:r>
            <a:r>
              <a:rPr lang="pl-PL" sz="2200" dirty="0" smtClean="0">
                <a:solidFill>
                  <a:prstClr val="black"/>
                </a:solidFill>
              </a:rPr>
              <a:t>, </a:t>
            </a:r>
            <a:endParaRPr lang="pl-PL" sz="2200" dirty="0">
              <a:solidFill>
                <a:prstClr val="black"/>
              </a:solidFill>
            </a:endParaRPr>
          </a:p>
          <a:p>
            <a:pPr marL="266700" indent="-26670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przedłużenie okresu pobytu w ramach ruchu bezwizowego na terytorium RP (art. 300)</a:t>
            </a: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marL="0" indent="0" algn="just">
              <a:buNone/>
              <a:defRPr/>
            </a:pPr>
            <a:r>
              <a:rPr lang="pl-PL" sz="2400" b="1" dirty="0" smtClean="0"/>
              <a:t>i </a:t>
            </a:r>
            <a:r>
              <a:rPr lang="pl-PL" sz="2400" b="1" dirty="0"/>
              <a:t>uzyskały w dokumencie podróży odcisk stempla</a:t>
            </a:r>
            <a:r>
              <a:rPr lang="pl-PL" sz="2400" dirty="0"/>
              <a:t> potwierdzającego złożenie wniosku o udzielenie zezwolenia</a:t>
            </a:r>
            <a:r>
              <a:rPr lang="pl-PL" sz="2400" dirty="0" smtClean="0"/>
              <a:t>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786532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GRUPA DOCELOWA PROJEKTU – konkurs 12/2019/FAMI</a:t>
            </a:r>
          </a:p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– PODRĘCZNIK DLA BENEFICJENTA, r. 1.1</a:t>
            </a:r>
          </a:p>
        </p:txBody>
      </p:sp>
    </p:spTree>
    <p:extLst>
      <p:ext uri="{BB962C8B-B14F-4D97-AF65-F5344CB8AC3E}">
        <p14:creationId xmlns:p14="http://schemas.microsoft.com/office/powerpoint/2010/main" val="39917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pl-PL" sz="2400" dirty="0"/>
              <a:t>W działaniach, które obejmuje cel Integracja, można uwzględnić beneficjentów ochrony międzynarodowej, osoby przesiedlone lub przekazane</a:t>
            </a:r>
            <a:r>
              <a:rPr lang="pl-PL" sz="2400" dirty="0" smtClean="0"/>
              <a:t>.</a:t>
            </a:r>
          </a:p>
          <a:p>
            <a:pPr marL="0" indent="0" algn="just">
              <a:buNone/>
              <a:defRPr/>
            </a:pPr>
            <a:endParaRPr lang="pl-PL" sz="2400" dirty="0"/>
          </a:p>
          <a:p>
            <a:pPr marL="0" indent="0" algn="just">
              <a:buNone/>
              <a:defRPr/>
            </a:pPr>
            <a:r>
              <a:rPr lang="pl-PL" sz="2400" dirty="0" smtClean="0"/>
              <a:t>Beneficjenci </a:t>
            </a:r>
            <a:r>
              <a:rPr lang="pl-PL" sz="2400" dirty="0"/>
              <a:t>ochrony międzynarodowej to osoby korzystające ze statusu uchodźcy lub </a:t>
            </a:r>
            <a:r>
              <a:rPr lang="pl-PL" sz="2400" dirty="0" smtClean="0"/>
              <a:t>ochrony uzupełniającej.</a:t>
            </a:r>
          </a:p>
          <a:p>
            <a:pPr marL="0" indent="0" algn="just">
              <a:buNone/>
              <a:defRPr/>
            </a:pPr>
            <a:endParaRPr lang="pl-PL" sz="2400" dirty="0" smtClean="0"/>
          </a:p>
          <a:p>
            <a:pPr marL="0" indent="0" algn="just">
              <a:buNone/>
              <a:defRPr/>
            </a:pPr>
            <a:r>
              <a:rPr lang="pl-PL" sz="2400" dirty="0" smtClean="0"/>
              <a:t>Dokumenty:</a:t>
            </a:r>
            <a:endParaRPr lang="pl-PL" sz="2400" dirty="0"/>
          </a:p>
          <a:p>
            <a:pPr algn="just">
              <a:defRPr/>
            </a:pPr>
            <a:r>
              <a:rPr lang="pl-PL" sz="2400" dirty="0" smtClean="0"/>
              <a:t>Decyzja o nadaniu statusu uchodźcy lub udzieleniu ochrony uzupełniającej</a:t>
            </a:r>
          </a:p>
          <a:p>
            <a:pPr algn="just">
              <a:defRPr/>
            </a:pPr>
            <a:r>
              <a:rPr lang="pl-PL" sz="2400" dirty="0" smtClean="0"/>
              <a:t>Karta pobytu</a:t>
            </a:r>
            <a:endParaRPr lang="pl-PL" sz="2400" dirty="0"/>
          </a:p>
          <a:p>
            <a:pPr algn="just">
              <a:defRPr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93054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GRUPA DOCELOWA PROJEKTU – konkurs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12/2019/FAMI</a:t>
            </a:r>
          </a:p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</a:rPr>
              <a:t>- ROZSZERZENIE</a:t>
            </a:r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87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pl-PL" sz="2400" dirty="0" smtClean="0"/>
          </a:p>
          <a:p>
            <a:pPr marL="0" indent="0" algn="just">
              <a:buNone/>
              <a:defRPr/>
            </a:pPr>
            <a:r>
              <a:rPr lang="pl-PL" sz="2400" dirty="0" smtClean="0"/>
              <a:t>W </a:t>
            </a:r>
            <a:r>
              <a:rPr lang="pl-PL" sz="2400" dirty="0"/>
              <a:t>przypadku objęcia projektem osób należących do grupy docelowej celu szczegółowego Azyl, </a:t>
            </a:r>
            <a:r>
              <a:rPr lang="pl-PL" sz="2400" dirty="0" smtClean="0"/>
              <a:t>należy </a:t>
            </a:r>
            <a:r>
              <a:rPr lang="pl-PL" sz="2400" dirty="0"/>
              <a:t>na etapie naboru przedstawić Formularz Wskaźników </a:t>
            </a:r>
            <a:r>
              <a:rPr lang="pl-PL" sz="2400" dirty="0" smtClean="0"/>
              <a:t>(drugi) dotyczący tego </a:t>
            </a:r>
            <a:r>
              <a:rPr lang="pl-PL" sz="2400" dirty="0"/>
              <a:t>celu szczegółowego.</a:t>
            </a:r>
          </a:p>
          <a:p>
            <a:pPr marL="0" indent="0" algn="just">
              <a:buNone/>
              <a:defRPr/>
            </a:pPr>
            <a:endParaRPr lang="pl-PL" sz="2400" dirty="0"/>
          </a:p>
          <a:p>
            <a:pPr marL="0" indent="0" algn="just">
              <a:buNone/>
              <a:defRPr/>
            </a:pPr>
            <a:r>
              <a:rPr lang="pl-PL" sz="2400" dirty="0" smtClean="0"/>
              <a:t>Gdyby w trakcie realizacji projektu okazało się, że uznani uchodźcy mają być wsparci – należy skorygować wniosek (zatwierdzenie COPE).</a:t>
            </a: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930549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GRUPA DOCELOWA PROJEKTU – konkurs 12/2019/FAMI</a:t>
            </a:r>
          </a:p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</a:rPr>
              <a:t>- ROZSZERZENIE</a:t>
            </a:r>
          </a:p>
        </p:txBody>
      </p:sp>
    </p:spTree>
    <p:extLst>
      <p:ext uri="{BB962C8B-B14F-4D97-AF65-F5344CB8AC3E}">
        <p14:creationId xmlns:p14="http://schemas.microsoft.com/office/powerpoint/2010/main" val="55837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2"/>
            <a:ext cx="10343627" cy="432048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457200" indent="-457200" defTabSz="1800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Font typeface="+mj-lt"/>
              <a:buAutoNum type="arabicPeriod"/>
            </a:pPr>
            <a:r>
              <a:rPr lang="pl-PL" sz="2400" dirty="0"/>
              <a:t>Wymagane jest zbieranie informacji nt. beneficjentów ostatecznych (cudzoziemców) zawierających co najmniej:</a:t>
            </a:r>
          </a:p>
          <a:p>
            <a:pPr marL="742950" lvl="1" indent="-285750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dirty="0"/>
              <a:t>imię, nazwisko, kraj pochodzenia (</a:t>
            </a:r>
            <a:r>
              <a:rPr lang="pl-PL" sz="2400" dirty="0" smtClean="0"/>
              <a:t>OBYWATELSTWO),</a:t>
            </a:r>
          </a:p>
          <a:p>
            <a:pPr marL="742950" lvl="1" indent="-285750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dirty="0" smtClean="0"/>
              <a:t>status </a:t>
            </a:r>
            <a:r>
              <a:rPr lang="pl-PL" sz="2400" dirty="0"/>
              <a:t>w rozumieniu charakteru pobytu w odniesieniu do grupy docelowej wskazanej w pkt. </a:t>
            </a:r>
            <a:r>
              <a:rPr lang="pl-PL" sz="2400" dirty="0" smtClean="0"/>
              <a:t>1.1 Podręcznika dla Beneficjenta,</a:t>
            </a:r>
            <a:endParaRPr lang="pl-PL" sz="2400" dirty="0"/>
          </a:p>
          <a:p>
            <a:pPr marL="742950" lvl="1" indent="-285750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dirty="0"/>
              <a:t>nazwę, numer i serię dokumentu potwierdzającego status cudzoziemca </a:t>
            </a:r>
            <a:r>
              <a:rPr lang="pl-PL" sz="2400" dirty="0" smtClean="0"/>
              <a:t>(np</a:t>
            </a:r>
            <a:r>
              <a:rPr lang="pl-PL" sz="2400" dirty="0"/>
              <a:t>. wizy, karty pobytu, tymczasowego zaświadczenia tożsamości cudzoziemca, paszportu w przypadku ruchu </a:t>
            </a:r>
            <a:r>
              <a:rPr lang="pl-PL" sz="2400" dirty="0" smtClean="0"/>
              <a:t>bezwizowego) oraz </a:t>
            </a:r>
            <a:r>
              <a:rPr lang="pl-PL" sz="2400" dirty="0"/>
              <a:t>jego </a:t>
            </a:r>
            <a:r>
              <a:rPr lang="pl-PL" sz="2400" dirty="0" smtClean="0"/>
              <a:t>podpis,</a:t>
            </a:r>
          </a:p>
          <a:p>
            <a:pPr marL="742950" lvl="1" indent="-285750" defTabSz="914400">
              <a:lnSpc>
                <a:spcPct val="100000"/>
              </a:lnSpc>
              <a:spcBef>
                <a:spcPct val="20000"/>
              </a:spcBef>
              <a:defRPr/>
            </a:pPr>
            <a:r>
              <a:rPr lang="pl-PL" sz="2400" dirty="0"/>
              <a:t>w przypadku wiz </a:t>
            </a:r>
            <a:r>
              <a:rPr lang="pl-PL" sz="2400" b="1" dirty="0">
                <a:solidFill>
                  <a:srgbClr val="FF0000"/>
                </a:solidFill>
              </a:rPr>
              <a:t>należy uwzględnić cel </a:t>
            </a:r>
            <a:r>
              <a:rPr lang="pl-PL" sz="2400" b="1" dirty="0" smtClean="0">
                <a:solidFill>
                  <a:srgbClr val="FF0000"/>
                </a:solidFill>
              </a:rPr>
              <a:t>wydania</a:t>
            </a:r>
            <a:r>
              <a:rPr lang="pl-PL" sz="2400" b="1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Rozporządzenie Ministra Spraw Wewnętrznych i Administracji z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dnia 6 lutego </a:t>
            </a:r>
            <a:r>
              <a:rPr lang="pl-PL" sz="2400" dirty="0" smtClean="0"/>
              <a:t>2018 r. w sprawie </a:t>
            </a:r>
            <a:r>
              <a:rPr lang="pl-PL" sz="2400" dirty="0"/>
              <a:t>wiz dla </a:t>
            </a:r>
            <a:r>
              <a:rPr lang="pl-PL" sz="2400" dirty="0" smtClean="0"/>
              <a:t>cudzoziemców:</a:t>
            </a:r>
            <a:endParaRPr lang="pl-PL" sz="2400" dirty="0"/>
          </a:p>
          <a:p>
            <a:pPr marL="0" indent="0">
              <a:buNone/>
            </a:pPr>
            <a:r>
              <a:rPr lang="pl-PL" sz="2400" i="1" dirty="0" smtClean="0"/>
              <a:t>§ 2. Na naklejce wizowej w polu „uwagi” zamieszcza się napis „cel wydania:” oraz oznaczenia celu wydania wiz </a:t>
            </a:r>
            <a:r>
              <a:rPr lang="pl-PL" sz="2400" i="1" dirty="0" err="1" smtClean="0"/>
              <a:t>Schengen</a:t>
            </a:r>
            <a:r>
              <a:rPr lang="pl-PL" sz="2400" i="1" dirty="0" smtClean="0"/>
              <a:t> lub wiz krajowych</a:t>
            </a: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docelowa oba konkursy –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dokumentowanie</a:t>
            </a:r>
          </a:p>
        </p:txBody>
      </p:sp>
    </p:spTree>
    <p:extLst>
      <p:ext uri="{BB962C8B-B14F-4D97-AF65-F5344CB8AC3E}">
        <p14:creationId xmlns:p14="http://schemas.microsoft.com/office/powerpoint/2010/main" val="155262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r>
              <a:rPr lang="pl-PL" sz="2400" dirty="0" smtClean="0"/>
              <a:t>2. Oświadczenie </a:t>
            </a:r>
            <a:r>
              <a:rPr lang="pl-PL" sz="2400" dirty="0"/>
              <a:t>o zgodzie na przetwarzanie danych </a:t>
            </a:r>
            <a:r>
              <a:rPr lang="pl-PL" sz="2400" dirty="0" smtClean="0"/>
              <a:t>osobowych</a:t>
            </a:r>
            <a:endParaRPr lang="pl-PL" sz="2200" dirty="0" smtClean="0">
              <a:solidFill>
                <a:prstClr val="black"/>
              </a:solidFill>
            </a:endParaRPr>
          </a:p>
          <a:p>
            <a:pPr marL="0" lvl="0" indent="0" defTabSz="9144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4472C4">
                  <a:lumMod val="75000"/>
                </a:srgbClr>
              </a:buClr>
              <a:buNone/>
            </a:pPr>
            <a:endParaRPr lang="pl-PL" sz="2200" dirty="0">
              <a:solidFill>
                <a:prstClr val="black"/>
              </a:solidFill>
            </a:endParaRPr>
          </a:p>
          <a:p>
            <a:pPr marL="0" lvl="1" indent="0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/>
              <a:t>Wystarczające jest </a:t>
            </a:r>
            <a:r>
              <a:rPr lang="pl-PL" sz="2400" b="1" dirty="0"/>
              <a:t>jednokrotne zarejestrowanie </a:t>
            </a:r>
            <a:r>
              <a:rPr lang="pl-PL" sz="2400" b="1" dirty="0" smtClean="0"/>
              <a:t>informacji o statusie i zgodzie na przetwarzanie danych (punkty 1 i 2 powyżej) w </a:t>
            </a:r>
            <a:r>
              <a:rPr lang="pl-PL" sz="2400" b="1" dirty="0"/>
              <a:t>odniesieniu do danej </a:t>
            </a:r>
            <a:r>
              <a:rPr lang="pl-PL" sz="2400" b="1" dirty="0" smtClean="0"/>
              <a:t>osoby.</a:t>
            </a:r>
          </a:p>
          <a:p>
            <a:pPr marL="0" lvl="1" indent="0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pl-PL" sz="2400" b="1" dirty="0"/>
          </a:p>
          <a:p>
            <a:pPr marL="0" lvl="1" indent="0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/>
              <a:t>N</a:t>
            </a:r>
            <a:r>
              <a:rPr lang="pl-PL" sz="2400" dirty="0" smtClean="0"/>
              <a:t>ie </a:t>
            </a:r>
            <a:r>
              <a:rPr lang="pl-PL" sz="2400" dirty="0"/>
              <a:t>ma potrzeby każdorazowego </a:t>
            </a:r>
            <a:r>
              <a:rPr lang="pl-PL" sz="2400" dirty="0" smtClean="0"/>
              <a:t>ich potwierdzania podczas/po/przed dostarczeniem </a:t>
            </a:r>
            <a:r>
              <a:rPr lang="pl-PL" sz="2400" dirty="0"/>
              <a:t>usługi beneficjentowi </a:t>
            </a:r>
            <a:r>
              <a:rPr lang="pl-PL" sz="2400" dirty="0" smtClean="0"/>
              <a:t>ostatecznemu.</a:t>
            </a:r>
          </a:p>
          <a:p>
            <a:pPr marL="0" lvl="1" indent="0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pl-PL" sz="2000" dirty="0">
              <a:latin typeface="Arial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docelowa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oba konkursy –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dokumentowanie</a:t>
            </a:r>
          </a:p>
        </p:txBody>
      </p:sp>
    </p:spTree>
    <p:extLst>
      <p:ext uri="{BB962C8B-B14F-4D97-AF65-F5344CB8AC3E}">
        <p14:creationId xmlns:p14="http://schemas.microsoft.com/office/powerpoint/2010/main" val="262613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/>
              <a:t>Pisemne potwierdzenie otrzymania pomocy w przypadku przekazywania pomocy materialnej lub finansowej lub zwrotów wydatków poniesionych przez beneficjentów ostatecznych</a:t>
            </a:r>
            <a:r>
              <a:rPr lang="pl-PL" sz="2400" dirty="0" smtClean="0"/>
              <a:t>.</a:t>
            </a:r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pl-PL" sz="2400" dirty="0"/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/>
              <a:t>W przypadku prowadzenia szkoleń, warsztatów itp. konieczne jest prowadzenie list obecności, na których uczestnicy potwierdzają swój </a:t>
            </a:r>
            <a:r>
              <a:rPr lang="pl-PL" sz="2400" dirty="0" smtClean="0"/>
              <a:t>udział – dotyczy zarówno cudzoziemców jak i społeczeństwa przyjmującego.</a:t>
            </a:r>
            <a:endParaRPr lang="pl-PL" sz="2400" dirty="0"/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pl-PL" sz="2400" dirty="0">
              <a:latin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</a:pP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docelowa </a:t>
            </a: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oba konkursy –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dokumentowanie</a:t>
            </a:r>
          </a:p>
        </p:txBody>
      </p:sp>
    </p:spTree>
    <p:extLst>
      <p:ext uri="{BB962C8B-B14F-4D97-AF65-F5344CB8AC3E}">
        <p14:creationId xmlns:p14="http://schemas.microsoft.com/office/powerpoint/2010/main" val="137671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 smtClean="0"/>
              <a:t>Preferowane </a:t>
            </a:r>
            <a:r>
              <a:rPr lang="pl-PL" sz="2400" dirty="0"/>
              <a:t>są projekty kompleksowe</a:t>
            </a: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/>
              <a:t>Działania projektu oraz sposób ich realizacji musi być zgodny z polityką Unii Europejskiej i </a:t>
            </a:r>
            <a:r>
              <a:rPr lang="pl-PL" sz="2400" dirty="0" smtClean="0"/>
              <a:t>Polski</a:t>
            </a: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 smtClean="0"/>
              <a:t>Zamknięty </a:t>
            </a:r>
            <a:r>
              <a:rPr lang="pl-PL" sz="2400" dirty="0"/>
              <a:t>katalog działań</a:t>
            </a:r>
          </a:p>
          <a:p>
            <a:pPr marL="0" indent="0">
              <a:buNone/>
            </a:pPr>
            <a:r>
              <a:rPr lang="pl-PL" sz="2400" dirty="0" smtClean="0"/>
              <a:t>a</a:t>
            </a:r>
            <a:r>
              <a:rPr lang="pl-PL" sz="2400" dirty="0"/>
              <a:t>) Zapewnienie pomocy materialnej, pomocy na granicy, usług pomocniczych (tłumaczenia pisemne i ustne, kształcenie, szkolenia, w tym językowe, działania </a:t>
            </a:r>
            <a:r>
              <a:rPr lang="pl-PL" sz="2400" dirty="0" err="1"/>
              <a:t>preintegracyjne</a:t>
            </a:r>
            <a:r>
              <a:rPr lang="pl-PL" sz="2400" dirty="0"/>
              <a:t>), opieki zdrowotnej i psychologicznej, pomocy socjalnej, skierowane do osób ubiegających się o objęcie ochroną międzynarodową na terenie Polski</a:t>
            </a:r>
          </a:p>
          <a:p>
            <a:pPr marL="0" indent="0">
              <a:buNone/>
            </a:pPr>
            <a:r>
              <a:rPr lang="pl-PL" sz="2400" dirty="0"/>
              <a:t>b) Działania informacyjne skierowane do lokalnych społeczności dotyczące osób ubiegających się o ochronę międzynarodową w Polsce</a:t>
            </a:r>
          </a:p>
          <a:p>
            <a:pPr marL="0" indent="0">
              <a:buNone/>
            </a:pPr>
            <a:r>
              <a:rPr lang="pl-PL" sz="2400" dirty="0"/>
              <a:t>c) Poprawa dostępu do poradnictwa prawnego dla osób ubiegających się o objęcie ochroną międzynarodową na terenie </a:t>
            </a:r>
            <a:r>
              <a:rPr lang="pl-PL" sz="2400" dirty="0" smtClean="0"/>
              <a:t>Polski</a:t>
            </a:r>
            <a:endParaRPr lang="pl-PL" sz="2400" dirty="0"/>
          </a:p>
          <a:p>
            <a:pPr marL="0" lv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b="1" dirty="0" smtClean="0"/>
              <a:t>Przykłady</a:t>
            </a:r>
            <a:r>
              <a:rPr lang="pl-PL" sz="2400" dirty="0" smtClean="0"/>
              <a:t> działań w ogłoszeniu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Zakres naboru konkursu 11/2019/FAMI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969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204863"/>
            <a:ext cx="10343627" cy="38879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PROGRAM KRAJOWY 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804305"/>
              </p:ext>
            </p:extLst>
          </p:nvPr>
        </p:nvGraphicFramePr>
        <p:xfrm>
          <a:off x="2783632" y="1556792"/>
          <a:ext cx="7920880" cy="45360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79061"/>
                <a:gridCol w="4441819"/>
              </a:tblGrid>
              <a:tr h="32846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u="none" strike="noStrike" dirty="0">
                          <a:effectLst/>
                        </a:rPr>
                        <a:t>Cel szczegółowy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pl-PL" sz="2000" b="1" u="none" strike="noStrike" dirty="0">
                          <a:effectLst/>
                        </a:rPr>
                        <a:t>Cel krajowy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CS1: Azyl</a:t>
                      </a:r>
                      <a:endParaRPr lang="pl-PL" sz="2000" b="1" i="0" u="none" strike="noStrike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Azyl</a:t>
                      </a: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1.1</a:t>
                      </a:r>
                      <a:endParaRPr lang="pl-PL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b="1" u="none" strike="noStrike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Przyjęcie/Azyl – </a:t>
                      </a:r>
                      <a:r>
                        <a:rPr lang="pl-PL" sz="20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KONKURS 11/2019/FAMI</a:t>
                      </a:r>
                      <a:endParaRPr lang="pl-PL" sz="2000" b="1" u="none" strike="noStrike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1.2</a:t>
                      </a:r>
                      <a:endParaRPr lang="pl-PL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1.3</a:t>
                      </a:r>
                      <a:endParaRPr lang="pl-PL" sz="20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Przesiedlenie</a:t>
                      </a:r>
                    </a:p>
                  </a:txBody>
                  <a:tcPr marL="0" marR="0" marT="0" marB="0" anchor="b"/>
                </a:tc>
              </a:tr>
              <a:tr h="57809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CS2: Integracja/Legalna Migracja</a:t>
                      </a:r>
                      <a:endParaRPr lang="pl-PL" sz="2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2.1</a:t>
                      </a:r>
                      <a:endParaRPr lang="pl-PL" sz="2000" b="1" i="0" u="none" strike="noStrike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Legalna migracja</a:t>
                      </a: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2.2</a:t>
                      </a:r>
                      <a:endParaRPr lang="pl-PL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b="1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Integracja - </a:t>
                      </a:r>
                      <a:r>
                        <a:rPr lang="pl-PL" sz="2000" b="1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KONKURS 12/2019/FAMI</a:t>
                      </a:r>
                      <a:endParaRPr lang="pl-PL" sz="2000" b="1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2.3</a:t>
                      </a:r>
                      <a:endParaRPr lang="pl-PL" sz="2000" b="1" i="0" u="none" strike="noStrike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b="1" u="none" strike="noStrike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Zdolności - </a:t>
                      </a:r>
                      <a:r>
                        <a:rPr lang="pl-PL" sz="2000" b="1" u="none" strike="noStrike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KONKURS 12/2019/FAMI</a:t>
                      </a:r>
                      <a:endParaRPr lang="pl-PL" sz="2000" u="none" strike="noStrike" kern="12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CS3: Powrót</a:t>
                      </a:r>
                      <a:endParaRPr lang="pl-PL" sz="20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3.1</a:t>
                      </a:r>
                      <a:endParaRPr lang="pl-PL" sz="20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towarzyszące</a:t>
                      </a:r>
                    </a:p>
                  </a:txBody>
                  <a:tcPr marL="0" marR="0" marT="0" marB="0" anchor="b"/>
                </a:tc>
              </a:tr>
              <a:tr h="328460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3.2</a:t>
                      </a:r>
                      <a:endParaRPr lang="pl-PL" sz="2000" b="1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Środki w zakresie powrotów</a:t>
                      </a:r>
                    </a:p>
                  </a:txBody>
                  <a:tcPr marL="0" marR="0" marT="0" marB="0" anchor="b"/>
                </a:tc>
              </a:tr>
              <a:tr h="344883"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3.3</a:t>
                      </a:r>
                      <a:endParaRPr lang="pl-PL" sz="20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514350" rtl="0" eaLnBrk="1" fontAlgn="b" latinLnBrk="0" hangingPunct="1"/>
                      <a:r>
                        <a:rPr lang="pl-PL" sz="2000" u="none" strike="noStrike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Współpraca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 smtClean="0"/>
              <a:t>Zamknięty </a:t>
            </a:r>
            <a:r>
              <a:rPr lang="pl-PL" sz="2400" dirty="0"/>
              <a:t>katalog </a:t>
            </a:r>
            <a:r>
              <a:rPr lang="pl-PL" sz="2400" dirty="0" smtClean="0"/>
              <a:t>działań - projekt musi </a:t>
            </a:r>
            <a:r>
              <a:rPr lang="pl-PL" sz="2400" dirty="0"/>
              <a:t>zawierać WSZYSTKIE </a:t>
            </a:r>
            <a:r>
              <a:rPr lang="pl-PL" sz="2400" dirty="0" smtClean="0"/>
              <a:t>elementy.</a:t>
            </a: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r>
              <a:rPr lang="pl-PL" sz="2400" dirty="0" smtClean="0"/>
              <a:t>Elementy </a:t>
            </a:r>
            <a:r>
              <a:rPr lang="pl-PL" sz="2400" dirty="0"/>
              <a:t>te mogą być realizowane w formie wybranej przez </a:t>
            </a:r>
            <a:r>
              <a:rPr lang="pl-PL" sz="2400" dirty="0" smtClean="0"/>
              <a:t>wnioskodawcę:</a:t>
            </a:r>
          </a:p>
          <a:p>
            <a:pPr marL="0" indent="0" algn="just" defTabSz="914400">
              <a:lnSpc>
                <a:spcPct val="100000"/>
              </a:lnSpc>
              <a:spcBef>
                <a:spcPct val="20000"/>
              </a:spcBef>
              <a:buNone/>
              <a:defRPr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 smtClean="0"/>
              <a:t>Zapewnianie </a:t>
            </a:r>
            <a:r>
              <a:rPr lang="pl-PL" sz="2400" dirty="0"/>
              <a:t>doradztwa i pomocy w kwestiach legalizacji pobytu, administracyjnych i </a:t>
            </a:r>
            <a:r>
              <a:rPr lang="pl-PL" sz="2400" dirty="0" smtClean="0"/>
              <a:t>prawnych….</a:t>
            </a:r>
          </a:p>
          <a:p>
            <a:pPr marL="457200" indent="-457200">
              <a:buAutoNum type="arabicParenR"/>
            </a:pPr>
            <a:endParaRPr lang="pl-PL" sz="2400" dirty="0" smtClean="0"/>
          </a:p>
          <a:p>
            <a:pPr marL="457200" indent="-457200">
              <a:buAutoNum type="arabicParenR"/>
            </a:pPr>
            <a:r>
              <a:rPr lang="pl-PL" sz="2400" dirty="0" smtClean="0"/>
              <a:t>Działania </a:t>
            </a:r>
            <a:r>
              <a:rPr lang="pl-PL" sz="2400" dirty="0"/>
              <a:t>i środki ukierunkowane na kształcenie dzieci, młodzieży oraz dorosłych z grup cudzoziemskich obecnych na terenie </a:t>
            </a:r>
            <a:r>
              <a:rPr lang="pl-PL" sz="2400" dirty="0" smtClean="0"/>
              <a:t>województwa/miasta…</a:t>
            </a:r>
          </a:p>
          <a:p>
            <a:pPr marL="457200" indent="-457200">
              <a:buAutoNum type="arabicParenR"/>
            </a:pPr>
            <a:endParaRPr lang="pl-PL" sz="2400" dirty="0" smtClean="0"/>
          </a:p>
          <a:p>
            <a:pPr marL="457200" indent="-457200">
              <a:buAutoNum type="arabicParenR"/>
            </a:pPr>
            <a:r>
              <a:rPr lang="pl-PL" sz="2400" dirty="0" smtClean="0"/>
              <a:t>Nauka </a:t>
            </a:r>
            <a:r>
              <a:rPr lang="pl-PL" sz="2400" dirty="0"/>
              <a:t>języka polskiego na różnych poziomach (w tym kursy specjalistyczne) </a:t>
            </a: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Zakres naboru konkursu 12/2019/FAMI - 1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77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 smtClean="0"/>
              <a:t>4) Działania </a:t>
            </a:r>
            <a:r>
              <a:rPr lang="pl-PL" sz="2400" dirty="0"/>
              <a:t>zwiększające kompetencje cudzoziemców i świadomość prawną mające na celu ułatwienie dostępu do rynku pracy, kursy dla cudzoziemców dotyczące wartości i praw obowiązujących w Polsce, warunków życia w </a:t>
            </a:r>
            <a:r>
              <a:rPr lang="pl-PL" sz="2400" dirty="0" smtClean="0"/>
              <a:t>Polsce…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/>
              <a:t>5</a:t>
            </a:r>
            <a:r>
              <a:rPr lang="pl-PL" sz="2400" dirty="0" smtClean="0"/>
              <a:t>) </a:t>
            </a:r>
            <a:r>
              <a:rPr lang="pl-PL" sz="2400" dirty="0"/>
              <a:t>Działania wspierające usamodzielnienie się i samowystarczalność, w tym aktywizacja zawodowa, badanie i ocena kompetencji, doradztwo </a:t>
            </a:r>
            <a:r>
              <a:rPr lang="pl-PL" sz="2400" dirty="0" smtClean="0"/>
              <a:t>zawodowe…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6) </a:t>
            </a:r>
            <a:r>
              <a:rPr lang="pl-PL" sz="2400" dirty="0"/>
              <a:t>Realizacja działań zwiększających kontakt i integrację ze społeczeństwem polskim oraz działań kierowanych do społeczeństwa </a:t>
            </a:r>
            <a:r>
              <a:rPr lang="pl-PL" sz="2400" dirty="0" smtClean="0"/>
              <a:t>przyjmującego…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7) </a:t>
            </a:r>
            <a:r>
              <a:rPr lang="pl-PL" sz="2400" dirty="0"/>
              <a:t>Kampania informacyjna w celu informowania o oferowanych </a:t>
            </a:r>
            <a:r>
              <a:rPr lang="pl-PL" sz="2400" dirty="0" smtClean="0"/>
              <a:t>usługach…</a:t>
            </a:r>
          </a:p>
          <a:p>
            <a:pPr marL="0" indent="0">
              <a:buNone/>
            </a:pPr>
            <a:endParaRPr lang="pl-PL" sz="2400" dirty="0" smtClean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Zakres naboru konkursu 12/2019/FAMI - 2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6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060849"/>
            <a:ext cx="10343627" cy="41764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400" b="1" dirty="0"/>
              <a:t>Poniższe działania mogą być realizowane po zakończeniu analogicznych działań na terenie danego województwa realizowanych w ramach konkursu 8/2017/OG-FAMI</a:t>
            </a: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457200" indent="-457200">
              <a:buAutoNum type="arabicParenR"/>
            </a:pPr>
            <a:r>
              <a:rPr lang="pl-PL" sz="2400" dirty="0" smtClean="0"/>
              <a:t>Tworzenie</a:t>
            </a:r>
            <a:r>
              <a:rPr lang="pl-PL" sz="2400" dirty="0"/>
              <a:t>, rozwijanie lub aktualizacja spójnej strategii integracyjnej na terenie województwa lub głównych ośrodków miejskich </a:t>
            </a:r>
            <a:r>
              <a:rPr lang="pl-PL" sz="2400" dirty="0" smtClean="0"/>
              <a:t>województwa… </a:t>
            </a:r>
            <a:r>
              <a:rPr lang="pl-PL" sz="2400" dirty="0"/>
              <a:t>Zapewnienie specjalistycznych szkoleń dla personelu pracującego z obywatelami państw trzecich</a:t>
            </a:r>
            <a:r>
              <a:rPr lang="pl-PL" sz="2400" dirty="0" smtClean="0"/>
              <a:t>.</a:t>
            </a:r>
          </a:p>
          <a:p>
            <a:pPr marL="457200" indent="-457200">
              <a:buAutoNum type="arabicParenR"/>
            </a:pPr>
            <a:endParaRPr lang="pl-PL" sz="2400" dirty="0"/>
          </a:p>
          <a:p>
            <a:pPr marL="457200" indent="-457200">
              <a:buAutoNum type="arabicParenR"/>
            </a:pPr>
            <a:r>
              <a:rPr lang="pl-PL" sz="2400" dirty="0"/>
              <a:t>Działania zmierzające do (lepszego) wykorzystania struktur pomocy społecznej i/lub innych instytucji (np. powiatowych urzędów pracy) i organizacji w celu integracji </a:t>
            </a:r>
            <a:r>
              <a:rPr lang="pl-PL" sz="2400" dirty="0" smtClean="0"/>
              <a:t>cudzoziemców….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Zakres naboru konkursu 12/2019/FAMI - 3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7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247900" y="2005461"/>
            <a:ext cx="7772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rgbClr val="003399"/>
                </a:solidFill>
                <a:latin typeface="+mn-lt"/>
              </a:rPr>
              <a:t>Dziękujemy za uwagę</a:t>
            </a:r>
          </a:p>
          <a:p>
            <a:pPr algn="ctr"/>
            <a:endParaRPr lang="pl-PL" sz="28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247900" y="3556000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Centrum Obsługi Projektów Europejskich 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Ministerstwa Spraw Wewnętrznych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> </a:t>
            </a: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i Administracji</a:t>
            </a: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> </a:t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dirty="0" smtClean="0">
                <a:solidFill>
                  <a:srgbClr val="003399"/>
                </a:solidFill>
                <a:latin typeface="+mn-lt"/>
              </a:rPr>
              <a:t/>
            </a:r>
            <a:br>
              <a:rPr lang="pl-PL" sz="2000" dirty="0" smtClean="0">
                <a:solidFill>
                  <a:srgbClr val="003399"/>
                </a:solidFill>
                <a:latin typeface="+mn-lt"/>
              </a:rPr>
            </a:br>
            <a:r>
              <a:rPr lang="pl-PL" sz="2000" b="1" dirty="0" smtClean="0">
                <a:solidFill>
                  <a:srgbClr val="003399"/>
                </a:solidFill>
                <a:latin typeface="+mn-lt"/>
              </a:rPr>
              <a:t>www.copemswia.gov.pl</a:t>
            </a:r>
            <a:endParaRPr lang="pl-PL" sz="2000" b="1" dirty="0">
              <a:solidFill>
                <a:srgbClr val="0033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223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o</a:t>
            </a:r>
            <a:r>
              <a:rPr lang="pl-PL" sz="2400" dirty="0" smtClean="0"/>
              <a:t>głoszone równocześnie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ten sam termin składania wniosków – 26.04.2019, 15.00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d</a:t>
            </a:r>
            <a:r>
              <a:rPr lang="pl-PL" sz="2400" dirty="0" smtClean="0"/>
              <a:t>ofinansowania z FAMI – 75% + 10% dla organizacji pozarządowych z budżetu państwa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należy właściwie oznaczyć kopertę/paczkę z wnioskiem:</a:t>
            </a:r>
          </a:p>
          <a:p>
            <a:pPr marL="809625" lvl="0"/>
            <a:r>
              <a:rPr lang="pl-PL" sz="2400" i="1" dirty="0" smtClean="0"/>
              <a:t> Fundusz </a:t>
            </a:r>
            <a:r>
              <a:rPr lang="pl-PL" sz="2400" i="1" dirty="0"/>
              <a:t>Azylu, Migracji i Integracji - wniosek o dofinansowanie projektu w ramach naboru nr </a:t>
            </a:r>
            <a:r>
              <a:rPr lang="pl-PL" sz="2600" b="1" i="1" dirty="0" smtClean="0">
                <a:solidFill>
                  <a:srgbClr val="FF0000"/>
                </a:solidFill>
              </a:rPr>
              <a:t>11 lub 12</a:t>
            </a:r>
            <a:r>
              <a:rPr lang="pl-PL" sz="2600" b="1" i="1" dirty="0" smtClean="0"/>
              <a:t>/2019/FAMI </a:t>
            </a:r>
            <a:endParaRPr lang="pl-PL" sz="2600" b="1" i="1" dirty="0"/>
          </a:p>
          <a:p>
            <a:pPr marL="809625" lvl="0"/>
            <a:r>
              <a:rPr lang="pl-PL" sz="2400" i="1" dirty="0" smtClean="0"/>
              <a:t> pełna </a:t>
            </a:r>
            <a:r>
              <a:rPr lang="pl-PL" sz="2400" i="1" dirty="0"/>
              <a:t>nazwa Wnioskodawcy</a:t>
            </a:r>
          </a:p>
          <a:p>
            <a:pPr marL="809625" lvl="0"/>
            <a:r>
              <a:rPr lang="pl-PL" sz="2400" i="1" dirty="0" smtClean="0"/>
              <a:t> adres </a:t>
            </a:r>
            <a:r>
              <a:rPr lang="pl-PL" sz="2400" i="1" dirty="0"/>
              <a:t>Wnioskodawcy</a:t>
            </a:r>
          </a:p>
          <a:p>
            <a:pPr marL="809625" lvl="0"/>
            <a:r>
              <a:rPr lang="pl-PL" sz="2400" i="1" dirty="0" smtClean="0"/>
              <a:t> tytuł </a:t>
            </a:r>
            <a:r>
              <a:rPr lang="pl-PL" sz="2400" i="1" dirty="0"/>
              <a:t>projektu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2400" dirty="0" smtClean="0"/>
              <a:t> różne grupy docelowe</a:t>
            </a:r>
            <a:endParaRPr lang="pl-PL" sz="24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2400" dirty="0"/>
              <a:t> </a:t>
            </a:r>
            <a:r>
              <a:rPr lang="pl-PL" sz="2400" dirty="0" smtClean="0"/>
              <a:t>różne </a:t>
            </a:r>
            <a:r>
              <a:rPr lang="pl-PL" sz="2400" dirty="0"/>
              <a:t>zakresy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2400" dirty="0"/>
              <a:t> różne </a:t>
            </a:r>
            <a:r>
              <a:rPr lang="pl-PL" sz="2400" dirty="0" smtClean="0"/>
              <a:t>budżety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pl-PL" sz="2400" dirty="0" smtClean="0"/>
              <a:t> okres realizacji  </a:t>
            </a: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Dwa odrębne konkursy -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11/2019/FAMI i 12/2019/FAMI</a:t>
            </a:r>
          </a:p>
        </p:txBody>
      </p:sp>
    </p:spTree>
    <p:extLst>
      <p:ext uri="{BB962C8B-B14F-4D97-AF65-F5344CB8AC3E}">
        <p14:creationId xmlns:p14="http://schemas.microsoft.com/office/powerpoint/2010/main" val="32030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sz="2400" dirty="0" smtClean="0"/>
              <a:t> dla obu konkursów początkowa </a:t>
            </a:r>
            <a:r>
              <a:rPr lang="pl-PL" sz="2400" dirty="0"/>
              <a:t>data kwalifikowalności wydatków </a:t>
            </a:r>
            <a:r>
              <a:rPr lang="pl-PL" sz="2400" dirty="0" smtClean="0"/>
              <a:t>to</a:t>
            </a:r>
          </a:p>
          <a:p>
            <a:pPr marL="0" indent="0">
              <a:buNone/>
            </a:pPr>
            <a:r>
              <a:rPr lang="pl-PL" sz="2400" b="1" dirty="0" smtClean="0"/>
              <a:t> 1 </a:t>
            </a:r>
            <a:r>
              <a:rPr lang="pl-PL" sz="2400" b="1" dirty="0"/>
              <a:t>września 2019 r</a:t>
            </a:r>
            <a:r>
              <a:rPr lang="pl-PL" sz="2400" b="1" dirty="0" smtClean="0"/>
              <a:t>.</a:t>
            </a:r>
          </a:p>
          <a:p>
            <a:pPr marL="0" indent="0">
              <a:buNone/>
            </a:pPr>
            <a:endParaRPr lang="pl-PL" sz="2400" b="1" dirty="0" smtClean="0"/>
          </a:p>
          <a:p>
            <a:r>
              <a:rPr lang="pl-PL" sz="2400" dirty="0" smtClean="0"/>
              <a:t> końcowa </a:t>
            </a:r>
            <a:r>
              <a:rPr lang="pl-PL" sz="2400" dirty="0"/>
              <a:t>data kwalifikowalności wydatków nie może wykraczać poza </a:t>
            </a:r>
            <a:r>
              <a:rPr lang="pl-PL" sz="2400" dirty="0" smtClean="0"/>
              <a:t>dzień</a:t>
            </a:r>
          </a:p>
          <a:p>
            <a:pPr marL="0" indent="0">
              <a:buNone/>
            </a:pPr>
            <a:r>
              <a:rPr lang="pl-PL" sz="2400" dirty="0" smtClean="0"/>
              <a:t> </a:t>
            </a:r>
            <a:r>
              <a:rPr lang="pl-PL" sz="2400" b="1" dirty="0"/>
              <a:t>30 września 2022 r</a:t>
            </a:r>
            <a:r>
              <a:rPr lang="pl-PL" sz="2400" b="1" dirty="0" smtClean="0"/>
              <a:t>.</a:t>
            </a:r>
          </a:p>
          <a:p>
            <a:endParaRPr lang="pl-PL" sz="2400" dirty="0"/>
          </a:p>
          <a:p>
            <a:r>
              <a:rPr lang="pl-PL" sz="2400" b="1" dirty="0" smtClean="0"/>
              <a:t> maksymalny </a:t>
            </a:r>
            <a:r>
              <a:rPr lang="pl-PL" sz="2400" b="1" dirty="0"/>
              <a:t>czas realizacji projektu dla naboru to </a:t>
            </a:r>
            <a:r>
              <a:rPr lang="pl-PL" sz="2400" b="1" dirty="0" smtClean="0">
                <a:solidFill>
                  <a:srgbClr val="003399"/>
                </a:solidFill>
              </a:rPr>
              <a:t>11/2019/FAMI</a:t>
            </a:r>
            <a:r>
              <a:rPr lang="pl-PL" sz="2400" b="1" dirty="0" smtClean="0"/>
              <a:t> 24 miesiące</a:t>
            </a:r>
            <a:endParaRPr lang="pl-PL" sz="2400" dirty="0"/>
          </a:p>
          <a:p>
            <a:endParaRPr lang="pl-PL" sz="2400" b="1" dirty="0" smtClean="0"/>
          </a:p>
          <a:p>
            <a:r>
              <a:rPr lang="pl-PL" sz="2400" b="1" dirty="0" smtClean="0"/>
              <a:t> maksymalny </a:t>
            </a:r>
            <a:r>
              <a:rPr lang="pl-PL" sz="2400" b="1" dirty="0"/>
              <a:t>czas realizacji projektu </a:t>
            </a:r>
            <a:r>
              <a:rPr lang="pl-PL" sz="2400" b="1" dirty="0" smtClean="0"/>
              <a:t>dla </a:t>
            </a:r>
            <a:r>
              <a:rPr lang="pl-PL" sz="2400" b="1" dirty="0"/>
              <a:t>naboru </a:t>
            </a:r>
            <a:r>
              <a:rPr lang="pl-PL" sz="2400" b="1" dirty="0" smtClean="0"/>
              <a:t>to </a:t>
            </a:r>
            <a:r>
              <a:rPr lang="pl-PL" sz="2400" b="1" dirty="0" smtClean="0">
                <a:solidFill>
                  <a:srgbClr val="003399"/>
                </a:solidFill>
              </a:rPr>
              <a:t>12/2019/FAMI</a:t>
            </a:r>
            <a:r>
              <a:rPr lang="pl-PL" sz="2400" b="1" dirty="0" smtClean="0"/>
              <a:t> </a:t>
            </a:r>
            <a:r>
              <a:rPr lang="pl-PL" sz="2400" b="1" dirty="0"/>
              <a:t>36 </a:t>
            </a:r>
            <a:r>
              <a:rPr lang="pl-PL" sz="2400" b="1" dirty="0" smtClean="0"/>
              <a:t>miesięcy</a:t>
            </a: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Dwa odrębne konkursy -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11/2019/FAMI i 12/2019/FAMI</a:t>
            </a:r>
          </a:p>
        </p:txBody>
      </p:sp>
    </p:spTree>
    <p:extLst>
      <p:ext uri="{BB962C8B-B14F-4D97-AF65-F5344CB8AC3E}">
        <p14:creationId xmlns:p14="http://schemas.microsoft.com/office/powerpoint/2010/main" val="107214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kwota dofinansowania – 3 000 000 PLN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wnioskodawca </a:t>
            </a:r>
            <a:r>
              <a:rPr lang="pl-PL" sz="2400" dirty="0"/>
              <a:t>może złożyć tylko 1 wniosek </a:t>
            </a:r>
            <a:endParaRPr lang="pl-PL" sz="2400" dirty="0" smtClean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organizacja może figurować jako partner tylko w jednym projekcie innej </a:t>
            </a:r>
            <a:r>
              <a:rPr lang="pl-PL" sz="2400" dirty="0" smtClean="0"/>
              <a:t>organizacji/instytucji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minimalna </a:t>
            </a:r>
            <a:r>
              <a:rPr lang="pl-PL" sz="2400" dirty="0"/>
              <a:t>całkowita wartość takiego projektu musi wynieść 200 000 </a:t>
            </a:r>
            <a:r>
              <a:rPr lang="pl-PL" sz="2400" dirty="0" smtClean="0"/>
              <a:t>PLN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</a:t>
            </a:r>
            <a:r>
              <a:rPr lang="pl-PL" sz="2400" dirty="0" smtClean="0"/>
              <a:t>roponowane </a:t>
            </a:r>
            <a:r>
              <a:rPr lang="pl-PL" sz="2400" dirty="0"/>
              <a:t>działania muszą być realizowane na terenach, gdzie zlokalizowane są w Polsce ośrodki dla osób ubiegających się o ochronę międzynarodową lub znajdują się większe skupiska cudzoziemców ubiegających się o ochronę międzynarodową zamieszkujących poza </a:t>
            </a:r>
            <a:r>
              <a:rPr lang="pl-PL" sz="2400" dirty="0" smtClean="0"/>
              <a:t>ośrodkami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w</a:t>
            </a:r>
            <a:r>
              <a:rPr lang="pl-PL" sz="2400" dirty="0" smtClean="0"/>
              <a:t> </a:t>
            </a:r>
            <a:r>
              <a:rPr lang="pl-PL" sz="2400" dirty="0"/>
              <a:t>przypadku, gdy realizacja projektu miałaby odbywać się na terenie ośrodka dla cudzoziemców prowadzonego przez Urząd ds. Cudzoziemców konieczne jest dołączenie potwierdzenia </a:t>
            </a:r>
            <a:r>
              <a:rPr lang="pl-PL" sz="2400" dirty="0" err="1"/>
              <a:t>UdSC</a:t>
            </a:r>
            <a:r>
              <a:rPr lang="pl-PL" sz="2400" dirty="0"/>
              <a:t>, iż wyraża zgodę na prowadzenie działań na terenie </a:t>
            </a:r>
            <a:r>
              <a:rPr lang="pl-PL" sz="2400" dirty="0" smtClean="0"/>
              <a:t>ośrodka</a:t>
            </a:r>
            <a:endParaRPr lang="pl-PL" sz="24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Konkurs 11/2019/FAMI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4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71429" y="1700213"/>
            <a:ext cx="10343627" cy="417599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kwota dofinansowania 30 000 000 PLN jest podzielona pomiędzy województwa: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64550"/>
              </p:ext>
            </p:extLst>
          </p:nvPr>
        </p:nvGraphicFramePr>
        <p:xfrm>
          <a:off x="1631504" y="2132856"/>
          <a:ext cx="6408711" cy="4486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73004"/>
                <a:gridCol w="2535707"/>
              </a:tblGrid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dolnośląskie</a:t>
                      </a:r>
                      <a:endParaRPr lang="pl-PL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r" defTabSz="51435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kern="12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2 405 000,00 zł</a:t>
                      </a:r>
                    </a:p>
                  </a:txBody>
                  <a:tcPr marL="68580" marR="6858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kujawsko-pomorskie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1 366 000,00 zł</a:t>
                      </a:r>
                      <a:endParaRPr lang="pl-PL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lubelskie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1 566 000,00 zł</a:t>
                      </a:r>
                      <a:endParaRPr lang="pl-PL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lubuskie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1 544 000,00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łódzkie</a:t>
                      </a:r>
                      <a:endParaRPr lang="pl-PL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1 996 000,00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małopolskie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2 258 000,00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mazowieckie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5 503 000,00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opolskie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1 245 000,00 zł</a:t>
                      </a:r>
                      <a:endParaRPr lang="pl-PL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podkarpackie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1 037 000,00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podlaskie</a:t>
                      </a:r>
                      <a:endParaRPr lang="pl-PL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1 065 000,00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pomorskie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1 807 000,00 zł</a:t>
                      </a:r>
                      <a:endParaRPr lang="pl-PL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śląskie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2 204 000,00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świętokrzyskie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1 035 000,00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warmińsko-mazurskie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997 000,00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wielkopolskie</a:t>
                      </a:r>
                      <a:endParaRPr lang="pl-PL" sz="140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2 475 000,00 zł</a:t>
                      </a:r>
                      <a:endParaRPr lang="pl-PL" sz="1400" b="1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43201">
                <a:tc>
                  <a:txBody>
                    <a:bodyPr/>
                    <a:lstStyle/>
                    <a:p>
                      <a:pPr marL="25400">
                        <a:lnSpc>
                          <a:spcPts val="168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zachodniopomorskie</a:t>
                      </a:r>
                      <a:endParaRPr lang="pl-PL" sz="1400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1 497 000,00 zł</a:t>
                      </a:r>
                      <a:endParaRPr lang="pl-PL" sz="14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1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1916833"/>
            <a:ext cx="10343627" cy="417599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projekt </a:t>
            </a:r>
            <a:r>
              <a:rPr lang="pl-PL" sz="2400" dirty="0"/>
              <a:t>może obejmować teren tylko 1 </a:t>
            </a:r>
            <a:r>
              <a:rPr lang="pl-PL" sz="2400" dirty="0" smtClean="0"/>
              <a:t>województwa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p</a:t>
            </a:r>
            <a:r>
              <a:rPr lang="pl-PL" sz="2400" dirty="0" smtClean="0"/>
              <a:t>rzed </a:t>
            </a:r>
            <a:r>
              <a:rPr lang="pl-PL" sz="2400" dirty="0"/>
              <a:t>złożeniem wniosku wnioskodawca musi zapoznać się z projektem realizowanym przez odpowiedni Urząd Wojewódzki w ramach konkursu 8/2017/OG-FAMI. Działania winny uzupełniać realizowany już projekt</a:t>
            </a:r>
            <a:r>
              <a:rPr lang="pl-PL" sz="2400" dirty="0" smtClean="0"/>
              <a:t>.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/>
              <a:t>n</a:t>
            </a:r>
            <a:r>
              <a:rPr lang="pl-PL" sz="2400" dirty="0" smtClean="0"/>
              <a:t>ależy </a:t>
            </a:r>
            <a:r>
              <a:rPr lang="pl-PL" sz="2400" dirty="0"/>
              <a:t>unikać zbędnego powielania podobnych działań, choć dopuszczalne jest świadczenie tych samych lub podobnych usług, jeżeli wnioskodawca stwierdza, że jest na nie zapotrzebowanie.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wnioskodawca </a:t>
            </a:r>
            <a:r>
              <a:rPr lang="pl-PL" sz="2400" dirty="0"/>
              <a:t>może złożyć tylko 1 </a:t>
            </a:r>
            <a:r>
              <a:rPr lang="pl-PL" sz="2400" dirty="0" smtClean="0"/>
              <a:t>wniosek </a:t>
            </a:r>
            <a:r>
              <a:rPr lang="pl-PL" sz="2400" dirty="0"/>
              <a:t>w województwie, maksymalnie w 3 różnych </a:t>
            </a:r>
            <a:r>
              <a:rPr lang="pl-PL" sz="2400" dirty="0" smtClean="0"/>
              <a:t>województwach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organizacja </a:t>
            </a:r>
            <a:r>
              <a:rPr lang="pl-PL" sz="2400" dirty="0"/>
              <a:t>może figurować jako partner tylko w 3 projektach innych organizacji/instytucji.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 minimalna </a:t>
            </a:r>
            <a:r>
              <a:rPr lang="pl-PL" sz="2400" dirty="0"/>
              <a:t>całkowita wartość takiego projektu musi wynieść </a:t>
            </a:r>
            <a:r>
              <a:rPr lang="pl-PL" sz="2400" dirty="0" smtClean="0"/>
              <a:t>300</a:t>
            </a:r>
            <a:r>
              <a:rPr lang="pl-PL" sz="2400" dirty="0"/>
              <a:t> 000 </a:t>
            </a:r>
            <a:r>
              <a:rPr lang="pl-PL" sz="2400" dirty="0" smtClean="0"/>
              <a:t>PLN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Konkurs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204863"/>
            <a:ext cx="10343627" cy="388796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strike="sngStrike" dirty="0"/>
              <a:t>osoby korzystające ze statusu uchodźcy lub statusu osoby potrzebującej ochrony uzupełniającej w rozumieniu dyrektywy 2011/95/UE;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dirty="0"/>
              <a:t>osoby ubiegające się o jedną z form ochrony międzynarodowej, o których mowa w lit. a), które jeszcze nie otrzymały ostatecznej decyzji;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strike="sngStrike" dirty="0"/>
              <a:t>osoby korzystające z tymczasowej ochrony w rozumieniu dyrektywy 2001/55/WE;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strike="sngStrike" dirty="0"/>
              <a:t>osoby, które są przesiedlane lub zostały przesiedlone do państwa członkowskiego, lub osoby które są przekazywane lub zostały przekazane z państwa członkowskiego. </a:t>
            </a:r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dirty="0" smtClean="0"/>
              <a:t>  osoby </a:t>
            </a:r>
            <a:r>
              <a:rPr lang="pl-PL" sz="2400" dirty="0"/>
              <a:t>ze społeczeństwa przyjmującego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DOCELOWA PROJEKTU – konkurs </a:t>
            </a:r>
            <a:r>
              <a:rPr lang="pl-PL" sz="2800" b="1" dirty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11/2019/FAMI</a:t>
            </a:r>
          </a:p>
        </p:txBody>
      </p:sp>
    </p:spTree>
    <p:extLst>
      <p:ext uri="{BB962C8B-B14F-4D97-AF65-F5344CB8AC3E}">
        <p14:creationId xmlns:p14="http://schemas.microsoft.com/office/powerpoint/2010/main" val="424751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1296988" y="2204863"/>
            <a:ext cx="10343627" cy="388796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pl-PL" sz="2400" dirty="0" smtClean="0"/>
              <a:t>obywatele </a:t>
            </a:r>
            <a:r>
              <a:rPr lang="pl-PL" sz="2400" dirty="0"/>
              <a:t>państw trzecich </a:t>
            </a:r>
            <a:r>
              <a:rPr lang="pl-PL" sz="2400" dirty="0" smtClean="0"/>
              <a:t>- czyli nie obywatele państw UE</a:t>
            </a:r>
          </a:p>
          <a:p>
            <a:pPr marL="27305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2400" dirty="0"/>
              <a:t>s</a:t>
            </a:r>
            <a:r>
              <a:rPr lang="pl-PL" sz="2400" dirty="0" smtClean="0"/>
              <a:t>zczegóły w Podręczniku dla </a:t>
            </a:r>
            <a:r>
              <a:rPr lang="pl-PL" sz="2400" dirty="0" smtClean="0"/>
              <a:t>Beneficjenta</a:t>
            </a:r>
          </a:p>
          <a:p>
            <a:pPr marL="27305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2400" dirty="0" smtClean="0"/>
              <a:t>i </a:t>
            </a:r>
            <a:r>
              <a:rPr lang="pl-PL" sz="2400" dirty="0" smtClean="0"/>
              <a:t>na następnych slajdach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r>
              <a:rPr lang="pl-PL" sz="2400" dirty="0" smtClean="0"/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266700" indent="-26670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pl-PL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defRPr/>
            </a:pPr>
            <a:r>
              <a:rPr lang="pl-PL" sz="2400" dirty="0" smtClean="0"/>
              <a:t>  osoby </a:t>
            </a:r>
            <a:r>
              <a:rPr lang="pl-PL" sz="2400" dirty="0"/>
              <a:t>ze społeczeństwa przyjmującego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5">
                  <a:lumMod val="75000"/>
                </a:schemeClr>
              </a:buClr>
              <a:buNone/>
            </a:pPr>
            <a:endParaRPr lang="pl-PL" sz="2400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6989" y="1130300"/>
            <a:ext cx="10895012" cy="5699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 smtClean="0">
                <a:solidFill>
                  <a:srgbClr val="003399"/>
                </a:solidFill>
                <a:latin typeface="+mn-lt"/>
                <a:ea typeface="+mn-ea"/>
                <a:cs typeface="+mn-cs"/>
              </a:rPr>
              <a:t>GRUPA DOCELOWA PROJEKTU – konkurs 12/2019/FAMI</a:t>
            </a:r>
            <a:endParaRPr lang="pl-PL" sz="2800" b="1" dirty="0">
              <a:solidFill>
                <a:srgbClr val="003399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79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Szablon -NOWY</Template>
  <TotalTime>3302</TotalTime>
  <Words>1733</Words>
  <Application>Microsoft Office PowerPoint</Application>
  <PresentationFormat>Panoramiczny</PresentationFormat>
  <Paragraphs>235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1_Motyw pakietu Office</vt:lpstr>
      <vt:lpstr>1_Projekt niestandardowy</vt:lpstr>
      <vt:lpstr>2_Motyw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S.C. FEAD</dc:title>
  <dc:creator>Zbigniew Mrozik</dc:creator>
  <cp:lastModifiedBy>Bartosz Ziółkowski</cp:lastModifiedBy>
  <cp:revision>306</cp:revision>
  <cp:lastPrinted>2017-07-10T12:12:16Z</cp:lastPrinted>
  <dcterms:created xsi:type="dcterms:W3CDTF">2013-04-15T10:36:23Z</dcterms:created>
  <dcterms:modified xsi:type="dcterms:W3CDTF">2019-04-10T10:22:10Z</dcterms:modified>
</cp:coreProperties>
</file>