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689" r:id="rId2"/>
    <p:sldMasterId id="2147483693" r:id="rId3"/>
  </p:sldMasterIdLst>
  <p:notesMasterIdLst>
    <p:notesMasterId r:id="rId11"/>
  </p:notesMasterIdLst>
  <p:handoutMasterIdLst>
    <p:handoutMasterId r:id="rId12"/>
  </p:handoutMasterIdLst>
  <p:sldIdLst>
    <p:sldId id="320" r:id="rId4"/>
    <p:sldId id="365" r:id="rId5"/>
    <p:sldId id="360" r:id="rId6"/>
    <p:sldId id="366" r:id="rId7"/>
    <p:sldId id="364" r:id="rId8"/>
    <p:sldId id="358" r:id="rId9"/>
    <p:sldId id="334" r:id="rId10"/>
  </p:sldIdLst>
  <p:sldSz cx="12192000" cy="6858000"/>
  <p:notesSz cx="9872663" cy="679767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8561" autoAdjust="0"/>
  </p:normalViewPr>
  <p:slideViewPr>
    <p:cSldViewPr>
      <p:cViewPr varScale="1">
        <p:scale>
          <a:sx n="72" d="100"/>
          <a:sy n="72" d="100"/>
        </p:scale>
        <p:origin x="66" y="8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23" Type="http://schemas.microsoft.com/office/2015/10/relationships/revisionInfo" Target="revisionInfo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9230" cy="3410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591129" y="0"/>
            <a:ext cx="4279230" cy="3410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DECD8-58E0-48D0-AA4C-BB0B423158A4}" type="datetimeFigureOut">
              <a:rPr lang="pl-PL" smtClean="0"/>
              <a:t>2019-04-10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6456645"/>
            <a:ext cx="4279230" cy="3410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591129" y="6456645"/>
            <a:ext cx="4279230" cy="3410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50E55-DEC0-4469-A747-A32EB5A751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8567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278154" cy="339884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2228" y="2"/>
            <a:ext cx="4278154" cy="339884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142B3936-5089-4FFA-BB89-29EC3976BB11}" type="datetimeFigureOut">
              <a:rPr lang="sv-SE" smtClean="0"/>
              <a:pPr/>
              <a:t>2019-04-10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70175" y="509588"/>
            <a:ext cx="4532313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267" y="3228896"/>
            <a:ext cx="7898130" cy="3058954"/>
          </a:xfrm>
          <a:prstGeom prst="rect">
            <a:avLst/>
          </a:prstGeom>
        </p:spPr>
        <p:txBody>
          <a:bodyPr vert="horz" lIns="91425" tIns="45712" rIns="91425" bIns="4571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6456613"/>
            <a:ext cx="4278154" cy="339884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2228" y="6456613"/>
            <a:ext cx="4278154" cy="339884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152A67CD-A179-43FE-8514-8BFE5F8407A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2609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1927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46396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43117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77958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66778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6774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270369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395010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438931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4776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ajd tytułowy">
    <p:bg>
      <p:bgPr>
        <a:solidFill>
          <a:schemeClr val="bg1"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715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392" y="928722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84008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4196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0602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51318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42933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403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" y="515818"/>
            <a:ext cx="4079040" cy="2336863"/>
          </a:xfrm>
          <a:prstGeom prst="rect">
            <a:avLst/>
          </a:prstGeom>
        </p:spPr>
      </p:pic>
      <p:sp>
        <p:nvSpPr>
          <p:cNvPr id="10" name="Prostokąt 9"/>
          <p:cNvSpPr/>
          <p:nvPr userDrawn="1"/>
        </p:nvSpPr>
        <p:spPr>
          <a:xfrm>
            <a:off x="0" y="5076093"/>
            <a:ext cx="12192000" cy="1781908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/>
          </a:p>
        </p:txBody>
      </p:sp>
      <p:sp>
        <p:nvSpPr>
          <p:cNvPr id="12" name="Prostokąt 11"/>
          <p:cNvSpPr/>
          <p:nvPr userDrawn="1"/>
        </p:nvSpPr>
        <p:spPr>
          <a:xfrm>
            <a:off x="0" y="0"/>
            <a:ext cx="12192000" cy="515814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3" name="Prostokąt 12"/>
          <p:cNvSpPr/>
          <p:nvPr userDrawn="1"/>
        </p:nvSpPr>
        <p:spPr>
          <a:xfrm>
            <a:off x="1" y="3"/>
            <a:ext cx="3357563" cy="247651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7651">
                <a:moveTo>
                  <a:pt x="0" y="0"/>
                </a:moveTo>
                <a:lnTo>
                  <a:pt x="3357563" y="0"/>
                </a:lnTo>
                <a:lnTo>
                  <a:pt x="3109913" y="247651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4" name="Prostokąt 12"/>
          <p:cNvSpPr/>
          <p:nvPr userDrawn="1"/>
        </p:nvSpPr>
        <p:spPr>
          <a:xfrm>
            <a:off x="-4762" y="0"/>
            <a:ext cx="3362327" cy="1214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1445">
                <a:moveTo>
                  <a:pt x="4763" y="0"/>
                </a:moveTo>
                <a:lnTo>
                  <a:pt x="3362326" y="0"/>
                </a:lnTo>
                <a:lnTo>
                  <a:pt x="3240881" y="121445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527" y="5610434"/>
            <a:ext cx="3512824" cy="750107"/>
          </a:xfrm>
          <a:prstGeom prst="rect">
            <a:avLst/>
          </a:prstGeom>
        </p:spPr>
      </p:pic>
      <p:sp>
        <p:nvSpPr>
          <p:cNvPr id="11" name="Prostokąt 12"/>
          <p:cNvSpPr/>
          <p:nvPr userDrawn="1"/>
        </p:nvSpPr>
        <p:spPr>
          <a:xfrm flipV="1">
            <a:off x="-513" y="6208859"/>
            <a:ext cx="2995889" cy="6491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5299"/>
              <a:gd name="connsiteX1" fmla="*/ 3357563 w 3357563"/>
              <a:gd name="connsiteY1" fmla="*/ 0 h 245299"/>
              <a:gd name="connsiteX2" fmla="*/ 2427150 w 3357563"/>
              <a:gd name="connsiteY2" fmla="*/ 245299 h 245299"/>
              <a:gd name="connsiteX3" fmla="*/ 0 w 3357563"/>
              <a:gd name="connsiteY3" fmla="*/ 242888 h 245299"/>
              <a:gd name="connsiteX4" fmla="*/ 0 w 3357563"/>
              <a:gd name="connsiteY4" fmla="*/ 0 h 2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5299">
                <a:moveTo>
                  <a:pt x="0" y="0"/>
                </a:moveTo>
                <a:lnTo>
                  <a:pt x="3357563" y="0"/>
                </a:lnTo>
                <a:lnTo>
                  <a:pt x="2427150" y="245299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7" name="Prostokąt 12"/>
          <p:cNvSpPr/>
          <p:nvPr userDrawn="1"/>
        </p:nvSpPr>
        <p:spPr>
          <a:xfrm flipV="1">
            <a:off x="-4763" y="6530395"/>
            <a:ext cx="3000139" cy="327609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  <a:gd name="connsiteX0" fmla="*/ 4763 w 3362326"/>
              <a:gd name="connsiteY0" fmla="*/ 0 h 123797"/>
              <a:gd name="connsiteX1" fmla="*/ 3362326 w 3362326"/>
              <a:gd name="connsiteY1" fmla="*/ 0 h 123797"/>
              <a:gd name="connsiteX2" fmla="*/ 2899499 w 3362326"/>
              <a:gd name="connsiteY2" fmla="*/ 123797 h 123797"/>
              <a:gd name="connsiteX3" fmla="*/ 0 w 3362326"/>
              <a:gd name="connsiteY3" fmla="*/ 114301 h 123797"/>
              <a:gd name="connsiteX4" fmla="*/ 4763 w 3362326"/>
              <a:gd name="connsiteY4" fmla="*/ 0 h 12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3797">
                <a:moveTo>
                  <a:pt x="4763" y="0"/>
                </a:moveTo>
                <a:lnTo>
                  <a:pt x="3362326" y="0"/>
                </a:lnTo>
                <a:lnTo>
                  <a:pt x="2899499" y="123797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</p:spTree>
    <p:extLst>
      <p:ext uri="{BB962C8B-B14F-4D97-AF65-F5344CB8AC3E}">
        <p14:creationId xmlns:p14="http://schemas.microsoft.com/office/powerpoint/2010/main" val="236773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92" r:id="rId3"/>
    <p:sldLayoutId id="2147483680" r:id="rId4"/>
  </p:sldLayoutIdLst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025" b="1" i="0" kern="1200" cap="small" baseline="0">
          <a:solidFill>
            <a:srgbClr val="003399"/>
          </a:solidFill>
          <a:latin typeface="+mn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 userDrawn="1"/>
        </p:nvSpPr>
        <p:spPr>
          <a:xfrm>
            <a:off x="0" y="-23751"/>
            <a:ext cx="12192000" cy="950851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"/>
            <a:ext cx="927099" cy="927099"/>
          </a:xfrm>
          <a:prstGeom prst="rect">
            <a:avLst/>
          </a:prstGeom>
        </p:spPr>
      </p:pic>
      <p:sp>
        <p:nvSpPr>
          <p:cNvPr id="12" name="Prostokąt 12"/>
          <p:cNvSpPr/>
          <p:nvPr userDrawn="1"/>
        </p:nvSpPr>
        <p:spPr>
          <a:xfrm flipH="1">
            <a:off x="9502795" y="-23753"/>
            <a:ext cx="2686285" cy="547898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5299"/>
              <a:gd name="connsiteX1" fmla="*/ 3357563 w 3357563"/>
              <a:gd name="connsiteY1" fmla="*/ 0 h 245299"/>
              <a:gd name="connsiteX2" fmla="*/ 2427150 w 3357563"/>
              <a:gd name="connsiteY2" fmla="*/ 245299 h 245299"/>
              <a:gd name="connsiteX3" fmla="*/ 0 w 3357563"/>
              <a:gd name="connsiteY3" fmla="*/ 242888 h 245299"/>
              <a:gd name="connsiteX4" fmla="*/ 0 w 3357563"/>
              <a:gd name="connsiteY4" fmla="*/ 0 h 2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5299">
                <a:moveTo>
                  <a:pt x="0" y="0"/>
                </a:moveTo>
                <a:lnTo>
                  <a:pt x="3357563" y="0"/>
                </a:lnTo>
                <a:lnTo>
                  <a:pt x="2427150" y="245299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3" name="Prostokąt 12"/>
          <p:cNvSpPr/>
          <p:nvPr userDrawn="1"/>
        </p:nvSpPr>
        <p:spPr>
          <a:xfrm flipH="1">
            <a:off x="9501904" y="-23751"/>
            <a:ext cx="2690096" cy="276512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  <a:gd name="connsiteX0" fmla="*/ 4763 w 3362326"/>
              <a:gd name="connsiteY0" fmla="*/ 0 h 123797"/>
              <a:gd name="connsiteX1" fmla="*/ 3362326 w 3362326"/>
              <a:gd name="connsiteY1" fmla="*/ 0 h 123797"/>
              <a:gd name="connsiteX2" fmla="*/ 2899499 w 3362326"/>
              <a:gd name="connsiteY2" fmla="*/ 123797 h 123797"/>
              <a:gd name="connsiteX3" fmla="*/ 0 w 3362326"/>
              <a:gd name="connsiteY3" fmla="*/ 114301 h 123797"/>
              <a:gd name="connsiteX4" fmla="*/ 4763 w 3362326"/>
              <a:gd name="connsiteY4" fmla="*/ 0 h 12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3797">
                <a:moveTo>
                  <a:pt x="4763" y="0"/>
                </a:moveTo>
                <a:lnTo>
                  <a:pt x="3362326" y="0"/>
                </a:lnTo>
                <a:lnTo>
                  <a:pt x="2899499" y="123797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4" name="Prostokąt 13"/>
          <p:cNvSpPr/>
          <p:nvPr userDrawn="1"/>
        </p:nvSpPr>
        <p:spPr>
          <a:xfrm flipV="1">
            <a:off x="-2923" y="6476144"/>
            <a:ext cx="12192000" cy="381856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5" name="Prostokąt 12"/>
          <p:cNvSpPr/>
          <p:nvPr userDrawn="1"/>
        </p:nvSpPr>
        <p:spPr>
          <a:xfrm flipV="1">
            <a:off x="-2922" y="6674663"/>
            <a:ext cx="3357563" cy="183336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7651">
                <a:moveTo>
                  <a:pt x="0" y="0"/>
                </a:moveTo>
                <a:lnTo>
                  <a:pt x="3357563" y="0"/>
                </a:lnTo>
                <a:lnTo>
                  <a:pt x="3109913" y="247651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6" name="Prostokąt 12"/>
          <p:cNvSpPr/>
          <p:nvPr userDrawn="1"/>
        </p:nvSpPr>
        <p:spPr>
          <a:xfrm flipV="1">
            <a:off x="-7684" y="6768099"/>
            <a:ext cx="3362327" cy="8990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1445">
                <a:moveTo>
                  <a:pt x="4763" y="0"/>
                </a:moveTo>
                <a:lnTo>
                  <a:pt x="3362326" y="0"/>
                </a:lnTo>
                <a:lnTo>
                  <a:pt x="3240881" y="121445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pic>
        <p:nvPicPr>
          <p:cNvPr id="17" name="Obraz 1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188" y="271811"/>
            <a:ext cx="1633512" cy="348810"/>
          </a:xfrm>
          <a:prstGeom prst="rect">
            <a:avLst/>
          </a:prstGeom>
        </p:spPr>
      </p:pic>
      <p:sp>
        <p:nvSpPr>
          <p:cNvPr id="18" name="pole tekstowe 17"/>
          <p:cNvSpPr txBox="1"/>
          <p:nvPr userDrawn="1"/>
        </p:nvSpPr>
        <p:spPr>
          <a:xfrm>
            <a:off x="11136560" y="6475284"/>
            <a:ext cx="86409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350" dirty="0">
                <a:solidFill>
                  <a:schemeClr val="bg1"/>
                </a:solidFill>
                <a:latin typeface="+mn-lt"/>
              </a:rPr>
              <a:t> </a:t>
            </a:r>
            <a:fld id="{29E4527B-2628-4723-925A-D3CE2F8FC789}" type="slidenum">
              <a:rPr lang="pl-PL" sz="135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pl-PL" sz="135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4144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</p:sldLayoutIdLst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" y="515818"/>
            <a:ext cx="4079040" cy="2336863"/>
          </a:xfrm>
          <a:prstGeom prst="rect">
            <a:avLst/>
          </a:prstGeom>
        </p:spPr>
      </p:pic>
      <p:sp>
        <p:nvSpPr>
          <p:cNvPr id="8" name="Prostokąt 7"/>
          <p:cNvSpPr/>
          <p:nvPr userDrawn="1"/>
        </p:nvSpPr>
        <p:spPr>
          <a:xfrm>
            <a:off x="0" y="5076093"/>
            <a:ext cx="12192000" cy="1781908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/>
          </a:p>
        </p:txBody>
      </p:sp>
      <p:sp>
        <p:nvSpPr>
          <p:cNvPr id="9" name="Prostokąt 8"/>
          <p:cNvSpPr/>
          <p:nvPr userDrawn="1"/>
        </p:nvSpPr>
        <p:spPr>
          <a:xfrm>
            <a:off x="0" y="0"/>
            <a:ext cx="12192000" cy="515814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0" name="Prostokąt 12"/>
          <p:cNvSpPr/>
          <p:nvPr userDrawn="1"/>
        </p:nvSpPr>
        <p:spPr>
          <a:xfrm>
            <a:off x="1" y="3"/>
            <a:ext cx="3357563" cy="247651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7651">
                <a:moveTo>
                  <a:pt x="0" y="0"/>
                </a:moveTo>
                <a:lnTo>
                  <a:pt x="3357563" y="0"/>
                </a:lnTo>
                <a:lnTo>
                  <a:pt x="3109913" y="247651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1" name="Prostokąt 12"/>
          <p:cNvSpPr/>
          <p:nvPr userDrawn="1"/>
        </p:nvSpPr>
        <p:spPr>
          <a:xfrm>
            <a:off x="-4762" y="0"/>
            <a:ext cx="3362327" cy="1214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1445">
                <a:moveTo>
                  <a:pt x="4763" y="0"/>
                </a:moveTo>
                <a:lnTo>
                  <a:pt x="3362326" y="0"/>
                </a:lnTo>
                <a:lnTo>
                  <a:pt x="3240881" y="121445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pic>
        <p:nvPicPr>
          <p:cNvPr id="12" name="Obraz 1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527" y="5610434"/>
            <a:ext cx="3512824" cy="750107"/>
          </a:xfrm>
          <a:prstGeom prst="rect">
            <a:avLst/>
          </a:prstGeom>
        </p:spPr>
      </p:pic>
      <p:sp>
        <p:nvSpPr>
          <p:cNvPr id="13" name="Prostokąt 12"/>
          <p:cNvSpPr/>
          <p:nvPr userDrawn="1"/>
        </p:nvSpPr>
        <p:spPr>
          <a:xfrm flipV="1">
            <a:off x="-513" y="6208859"/>
            <a:ext cx="2995889" cy="6491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5299"/>
              <a:gd name="connsiteX1" fmla="*/ 3357563 w 3357563"/>
              <a:gd name="connsiteY1" fmla="*/ 0 h 245299"/>
              <a:gd name="connsiteX2" fmla="*/ 2427150 w 3357563"/>
              <a:gd name="connsiteY2" fmla="*/ 245299 h 245299"/>
              <a:gd name="connsiteX3" fmla="*/ 0 w 3357563"/>
              <a:gd name="connsiteY3" fmla="*/ 242888 h 245299"/>
              <a:gd name="connsiteX4" fmla="*/ 0 w 3357563"/>
              <a:gd name="connsiteY4" fmla="*/ 0 h 2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5299">
                <a:moveTo>
                  <a:pt x="0" y="0"/>
                </a:moveTo>
                <a:lnTo>
                  <a:pt x="3357563" y="0"/>
                </a:lnTo>
                <a:lnTo>
                  <a:pt x="2427150" y="245299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4" name="Prostokąt 12"/>
          <p:cNvSpPr/>
          <p:nvPr userDrawn="1"/>
        </p:nvSpPr>
        <p:spPr>
          <a:xfrm flipV="1">
            <a:off x="-4763" y="6530395"/>
            <a:ext cx="3000139" cy="327609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  <a:gd name="connsiteX0" fmla="*/ 4763 w 3362326"/>
              <a:gd name="connsiteY0" fmla="*/ 0 h 123797"/>
              <a:gd name="connsiteX1" fmla="*/ 3362326 w 3362326"/>
              <a:gd name="connsiteY1" fmla="*/ 0 h 123797"/>
              <a:gd name="connsiteX2" fmla="*/ 2899499 w 3362326"/>
              <a:gd name="connsiteY2" fmla="*/ 123797 h 123797"/>
              <a:gd name="connsiteX3" fmla="*/ 0 w 3362326"/>
              <a:gd name="connsiteY3" fmla="*/ 114301 h 123797"/>
              <a:gd name="connsiteX4" fmla="*/ 4763 w 3362326"/>
              <a:gd name="connsiteY4" fmla="*/ 0 h 12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3797">
                <a:moveTo>
                  <a:pt x="4763" y="0"/>
                </a:moveTo>
                <a:lnTo>
                  <a:pt x="3362326" y="0"/>
                </a:lnTo>
                <a:lnTo>
                  <a:pt x="2899499" y="123797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</p:spTree>
    <p:extLst>
      <p:ext uri="{BB962C8B-B14F-4D97-AF65-F5344CB8AC3E}">
        <p14:creationId xmlns:p14="http://schemas.microsoft.com/office/powerpoint/2010/main" val="315329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ytułu 1"/>
          <p:cNvSpPr txBox="1">
            <a:spLocks/>
          </p:cNvSpPr>
          <p:nvPr/>
        </p:nvSpPr>
        <p:spPr>
          <a:xfrm>
            <a:off x="623392" y="2924944"/>
            <a:ext cx="11421828" cy="237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 cap="small" baseline="0">
                <a:solidFill>
                  <a:srgbClr val="003399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/>
            <a:r>
              <a:rPr lang="pl-PL" sz="4600" spc="-150" dirty="0"/>
              <a:t>FUNDUSZ AZYLU, MIGRACJI I INTEGRACJI</a:t>
            </a:r>
          </a:p>
          <a:p>
            <a:pPr algn="r" fontAlgn="auto">
              <a:spcAft>
                <a:spcPts val="0"/>
              </a:spcAft>
              <a:defRPr/>
            </a:pPr>
            <a:endParaRPr lang="pl-PL" sz="3200" dirty="0"/>
          </a:p>
          <a:p>
            <a:pPr algn="r" fontAlgn="auto">
              <a:spcAft>
                <a:spcPts val="0"/>
              </a:spcAft>
              <a:defRPr/>
            </a:pPr>
            <a:r>
              <a:rPr lang="pl-PL" sz="3200" dirty="0" smtClean="0"/>
              <a:t>PRZEPŁYWY FINANSOWE I RAPORTY</a:t>
            </a:r>
            <a:endParaRPr lang="pl-PL" sz="3200" dirty="0"/>
          </a:p>
          <a:p>
            <a:pPr algn="r" fontAlgn="auto">
              <a:spcAft>
                <a:spcPts val="0"/>
              </a:spcAft>
              <a:defRPr/>
            </a:pPr>
            <a:endParaRPr lang="pl-PL" sz="3200" dirty="0"/>
          </a:p>
          <a:p>
            <a:pPr algn="r">
              <a:defRPr/>
            </a:pPr>
            <a:r>
              <a:rPr lang="pl-PL" sz="3200" dirty="0"/>
              <a:t>SZKOLENIE DLA </a:t>
            </a:r>
            <a:r>
              <a:rPr lang="pl-PL" sz="3200" dirty="0" smtClean="0"/>
              <a:t>WNIOSKODAWCÓW</a:t>
            </a:r>
            <a:r>
              <a:rPr lang="pl-PL" sz="3200" dirty="0">
                <a:solidFill>
                  <a:prstClr val="black"/>
                </a:solidFill>
              </a:rPr>
              <a:t/>
            </a:r>
            <a:br>
              <a:rPr lang="pl-PL" sz="3200" dirty="0">
                <a:solidFill>
                  <a:prstClr val="black"/>
                </a:solidFill>
              </a:rPr>
            </a:br>
            <a:endParaRPr lang="pl-PL" dirty="0"/>
          </a:p>
        </p:txBody>
      </p:sp>
      <p:sp>
        <p:nvSpPr>
          <p:cNvPr id="5" name="Symbol zastępczy tytułu 1"/>
          <p:cNvSpPr txBox="1">
            <a:spLocks/>
          </p:cNvSpPr>
          <p:nvPr/>
        </p:nvSpPr>
        <p:spPr>
          <a:xfrm>
            <a:off x="376472" y="5394656"/>
            <a:ext cx="4277008" cy="4618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bg1"/>
                </a:solidFill>
                <a:latin typeface="+mn-lt"/>
              </a:rPr>
              <a:t>Warszawa, </a:t>
            </a:r>
            <a:r>
              <a:rPr lang="pl-PL" dirty="0" smtClean="0">
                <a:solidFill>
                  <a:schemeClr val="bg1"/>
                </a:solidFill>
                <a:latin typeface="+mn-lt"/>
              </a:rPr>
              <a:t>18 kwietnia 2019 </a:t>
            </a:r>
            <a:r>
              <a:rPr lang="pl-PL" dirty="0">
                <a:solidFill>
                  <a:schemeClr val="bg1"/>
                </a:solidFill>
                <a:latin typeface="+mn-lt"/>
              </a:rPr>
              <a:t>r.</a:t>
            </a:r>
          </a:p>
        </p:txBody>
      </p:sp>
    </p:spTree>
    <p:extLst>
      <p:ext uri="{BB962C8B-B14F-4D97-AF65-F5344CB8AC3E}">
        <p14:creationId xmlns:p14="http://schemas.microsoft.com/office/powerpoint/2010/main" val="2678055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1296989" y="1700213"/>
            <a:ext cx="10343626" cy="45371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2400" dirty="0" smtClean="0"/>
              <a:t> </a:t>
            </a:r>
          </a:p>
          <a:p>
            <a:r>
              <a:rPr lang="pl-PL" sz="2400" dirty="0" smtClean="0"/>
              <a:t> zaliczki na 2 kwartały (na </a:t>
            </a:r>
            <a:r>
              <a:rPr lang="pl-PL" sz="2400" dirty="0"/>
              <a:t>podstawie harmonogramów finansowych</a:t>
            </a:r>
            <a:r>
              <a:rPr lang="pl-PL" sz="2400" dirty="0" smtClean="0"/>
              <a:t>)</a:t>
            </a:r>
          </a:p>
          <a:p>
            <a:endParaRPr lang="pl-PL" sz="2400" dirty="0" smtClean="0"/>
          </a:p>
          <a:p>
            <a:r>
              <a:rPr lang="pl-PL" sz="2400" dirty="0"/>
              <a:t>pierwsza zaliczka na 6 miesięcy, konieczny weksel </a:t>
            </a:r>
            <a:r>
              <a:rPr lang="pl-PL" sz="2400" dirty="0"/>
              <a:t>(nie dotyczy </a:t>
            </a:r>
            <a:r>
              <a:rPr lang="pl-PL" sz="2400" dirty="0" err="1"/>
              <a:t>jsfp</a:t>
            </a:r>
            <a:r>
              <a:rPr lang="pl-PL" sz="2400" dirty="0"/>
              <a:t> i organizacji </a:t>
            </a:r>
            <a:r>
              <a:rPr lang="pl-PL" sz="2400" dirty="0" smtClean="0"/>
              <a:t>międzynarodowych) </a:t>
            </a:r>
            <a:r>
              <a:rPr lang="pl-PL" sz="2400" dirty="0" smtClean="0"/>
              <a:t>i </a:t>
            </a:r>
            <a:r>
              <a:rPr lang="pl-PL" sz="2400" dirty="0"/>
              <a:t>ew. umowa </a:t>
            </a:r>
            <a:r>
              <a:rPr lang="pl-PL" sz="2400" dirty="0" smtClean="0"/>
              <a:t>partnerska</a:t>
            </a:r>
          </a:p>
          <a:p>
            <a:endParaRPr lang="pl-PL" sz="2400" dirty="0" smtClean="0"/>
          </a:p>
          <a:p>
            <a:r>
              <a:rPr lang="pl-PL" sz="2400" dirty="0" smtClean="0"/>
              <a:t> </a:t>
            </a:r>
            <a:r>
              <a:rPr lang="pl-PL" sz="2400" dirty="0"/>
              <a:t>refundacje/rozliczenia (na podstawie rozliczonych wydatków</a:t>
            </a:r>
            <a:r>
              <a:rPr lang="pl-PL" sz="2400" dirty="0" smtClean="0"/>
              <a:t>)</a:t>
            </a:r>
          </a:p>
          <a:p>
            <a:endParaRPr lang="pl-PL" sz="2400" dirty="0" smtClean="0"/>
          </a:p>
          <a:p>
            <a:r>
              <a:rPr lang="pl-PL" sz="2400" dirty="0" smtClean="0"/>
              <a:t> podstawą </a:t>
            </a:r>
            <a:r>
              <a:rPr lang="pl-PL" sz="2400" dirty="0"/>
              <a:t>do </a:t>
            </a:r>
            <a:r>
              <a:rPr lang="pl-PL" sz="2400" dirty="0" smtClean="0"/>
              <a:t>drugiej </a:t>
            </a:r>
            <a:r>
              <a:rPr lang="pl-PL" sz="2400" dirty="0"/>
              <a:t>zaliczki </a:t>
            </a:r>
            <a:r>
              <a:rPr lang="pl-PL" sz="2400" dirty="0" smtClean="0"/>
              <a:t>(3 i 4 kw.) jest </a:t>
            </a:r>
            <a:r>
              <a:rPr lang="pl-PL" sz="2400" dirty="0"/>
              <a:t>wydatkowanie 70% </a:t>
            </a:r>
            <a:r>
              <a:rPr lang="pl-PL" sz="2400" dirty="0" smtClean="0"/>
              <a:t>zaliczki na pierwszy kwartał</a:t>
            </a:r>
          </a:p>
          <a:p>
            <a:endParaRPr lang="pl-PL" sz="2400" dirty="0" smtClean="0"/>
          </a:p>
          <a:p>
            <a:r>
              <a:rPr lang="pl-PL" sz="2400" dirty="0"/>
              <a:t>podstawą do </a:t>
            </a:r>
            <a:r>
              <a:rPr lang="pl-PL" sz="2400" dirty="0" smtClean="0"/>
              <a:t>trzeciej zaliczki (5 i 6 kw.) jest </a:t>
            </a:r>
            <a:r>
              <a:rPr lang="pl-PL" sz="2400" dirty="0"/>
              <a:t>wydatkowanie 70% </a:t>
            </a:r>
            <a:r>
              <a:rPr lang="pl-PL" sz="2400" dirty="0" smtClean="0"/>
              <a:t>zaliczek </a:t>
            </a:r>
            <a:r>
              <a:rPr lang="pl-PL" sz="2400" dirty="0"/>
              <a:t>na </a:t>
            </a:r>
            <a:r>
              <a:rPr lang="pl-PL" sz="2400" dirty="0" smtClean="0"/>
              <a:t>kwartały 2 i 3</a:t>
            </a:r>
          </a:p>
          <a:p>
            <a:endParaRPr lang="pl-PL" sz="2400" dirty="0" smtClean="0"/>
          </a:p>
          <a:p>
            <a:r>
              <a:rPr lang="pl-PL" sz="2400" dirty="0" smtClean="0"/>
              <a:t> na </a:t>
            </a:r>
            <a:r>
              <a:rPr lang="pl-PL" sz="2400" dirty="0"/>
              <a:t>4 ostatnie kwartały realizacji 85% dofinansowania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endParaRPr lang="pl-PL" sz="1100" dirty="0"/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pl-PL" sz="2400" dirty="0">
              <a:solidFill>
                <a:srgbClr val="FF0000"/>
              </a:solidFill>
            </a:endParaRP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pl-PL" sz="2400" dirty="0"/>
          </a:p>
          <a:p>
            <a:pPr marL="0" indent="0" algn="just">
              <a:buNone/>
              <a:defRPr/>
            </a:pPr>
            <a:endParaRPr lang="pl-PL" sz="24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296989" y="1130300"/>
            <a:ext cx="10895012" cy="569913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b="1" dirty="0" smtClean="0">
                <a:solidFill>
                  <a:srgbClr val="003399"/>
                </a:solidFill>
                <a:latin typeface="Arial"/>
              </a:rPr>
              <a:t>PŁATNOŚCI</a:t>
            </a:r>
            <a:endParaRPr lang="pl-PL" sz="2800" b="1" dirty="0">
              <a:solidFill>
                <a:srgbClr val="003399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95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1296989" y="1130300"/>
            <a:ext cx="10895012" cy="569913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l-PL" sz="2800" b="1" dirty="0">
              <a:solidFill>
                <a:srgbClr val="00339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odtytuł 2"/>
          <p:cNvSpPr txBox="1">
            <a:spLocks/>
          </p:cNvSpPr>
          <p:nvPr/>
        </p:nvSpPr>
        <p:spPr>
          <a:xfrm>
            <a:off x="1296989" y="1844824"/>
            <a:ext cx="10343627" cy="4176464"/>
          </a:xfrm>
          <a:prstGeom prst="rect">
            <a:avLst/>
          </a:prstGeom>
        </p:spPr>
        <p:txBody>
          <a:bodyPr>
            <a:no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2000" dirty="0" smtClean="0"/>
          </a:p>
        </p:txBody>
      </p:sp>
      <p:pic>
        <p:nvPicPr>
          <p:cNvPr id="4" name="Symbol zastępczy zawartości 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0" y="1268760"/>
            <a:ext cx="10729192" cy="4752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741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1296989" y="1130300"/>
            <a:ext cx="10895012" cy="569913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b="1" dirty="0" smtClean="0">
                <a:solidFill>
                  <a:srgbClr val="003399"/>
                </a:solidFill>
                <a:latin typeface="Arial"/>
              </a:rPr>
              <a:t>RAPORTY KWARTALNE I WSTĘPNE</a:t>
            </a:r>
            <a:endParaRPr lang="pl-PL" sz="2800" b="1" dirty="0">
              <a:solidFill>
                <a:srgbClr val="00339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odtytuł 2"/>
          <p:cNvSpPr txBox="1">
            <a:spLocks/>
          </p:cNvSpPr>
          <p:nvPr/>
        </p:nvSpPr>
        <p:spPr>
          <a:xfrm>
            <a:off x="1296989" y="1844824"/>
            <a:ext cx="10343627" cy="4176464"/>
          </a:xfrm>
          <a:prstGeom prst="rect">
            <a:avLst/>
          </a:prstGeom>
        </p:spPr>
        <p:txBody>
          <a:bodyPr>
            <a:no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b="1" dirty="0" smtClean="0"/>
              <a:t>Raporty obejmują </a:t>
            </a:r>
            <a:r>
              <a:rPr lang="pl-PL" sz="2000" dirty="0" smtClean="0"/>
              <a:t>okresy trzymiesięczne - </a:t>
            </a:r>
            <a:r>
              <a:rPr lang="pl-PL" sz="2000" b="1" dirty="0" smtClean="0"/>
              <a:t>kwartały </a:t>
            </a:r>
          </a:p>
          <a:p>
            <a:endParaRPr lang="pl-PL" sz="2000" dirty="0" smtClean="0"/>
          </a:p>
          <a:p>
            <a:r>
              <a:rPr lang="pl-PL" sz="2000" dirty="0" smtClean="0"/>
              <a:t>Gdy </a:t>
            </a:r>
            <a:r>
              <a:rPr lang="pl-PL" sz="2000" dirty="0"/>
              <a:t>realizacja projektu rozpoczyna się w miesiącu, w którym podpisano umowę finansową lub wcześniej – pierwszy kwartał realizacji projektu zaczyna się w miesiącu podpisania umowy finansowej i trwa do końca tego miesiąca oraz przez następne dwa miesiące.</a:t>
            </a:r>
            <a:endParaRPr lang="pl-PL" sz="2000" b="1" dirty="0"/>
          </a:p>
          <a:p>
            <a:endParaRPr lang="pl-PL" sz="2000" b="1" dirty="0"/>
          </a:p>
          <a:p>
            <a:r>
              <a:rPr lang="pl-PL" sz="2000" dirty="0"/>
              <a:t>Realizację projektu sprzed miesiąca podpisania umowy finansowej sprawozdaje się w </a:t>
            </a:r>
            <a:r>
              <a:rPr lang="pl-PL" sz="2000" b="1" dirty="0"/>
              <a:t>raporcie wstępnym</a:t>
            </a:r>
            <a:r>
              <a:rPr lang="pl-PL" sz="2000" b="1" dirty="0" smtClean="0"/>
              <a:t>, </a:t>
            </a:r>
            <a:r>
              <a:rPr lang="pl-PL" sz="2000" dirty="0" smtClean="0"/>
              <a:t>14 dni kalendarzowych od dnia podpisania umowy finansowej.</a:t>
            </a:r>
            <a:endParaRPr lang="pl-PL" sz="2000" b="1" dirty="0"/>
          </a:p>
          <a:p>
            <a:endParaRPr lang="pl-PL" sz="2000" b="1" dirty="0"/>
          </a:p>
          <a:p>
            <a:r>
              <a:rPr lang="pl-PL" sz="2000" dirty="0" smtClean="0"/>
              <a:t>Gdy </a:t>
            </a:r>
            <a:r>
              <a:rPr lang="pl-PL" sz="2000" dirty="0"/>
              <a:t>realizacja projektu rozpoczyna się po miesiącu, w którym  podpisano umowę finansową kwartały realizacji projektu liczy się od miesiąca rozpoczęcia realizacji </a:t>
            </a:r>
            <a:r>
              <a:rPr lang="pl-PL" sz="2000" dirty="0" smtClean="0"/>
              <a:t>projektu. 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164992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551384" y="1124744"/>
            <a:ext cx="10895012" cy="569913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b="1" dirty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SYSTEM RAPORTOWANIA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="" xmlns:a16="http://schemas.microsoft.com/office/drawing/2014/main" id="{0C7DBBF9-A595-4F5D-A9F6-B1A5800D42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807051"/>
              </p:ext>
            </p:extLst>
          </p:nvPr>
        </p:nvGraphicFramePr>
        <p:xfrm>
          <a:off x="1487488" y="2987051"/>
          <a:ext cx="8128000" cy="1991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64000">
                  <a:extLst>
                    <a:ext uri="{9D8B030D-6E8A-4147-A177-3AD203B41FA5}">
                      <a16:colId xmlns="" xmlns:a16="http://schemas.microsoft.com/office/drawing/2014/main" val="980531412"/>
                    </a:ext>
                  </a:extLst>
                </a:gridCol>
                <a:gridCol w="4064000">
                  <a:extLst>
                    <a:ext uri="{9D8B030D-6E8A-4147-A177-3AD203B41FA5}">
                      <a16:colId xmlns="" xmlns:a16="http://schemas.microsoft.com/office/drawing/2014/main" val="17491416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200" dirty="0">
                          <a:solidFill>
                            <a:schemeClr val="tx1"/>
                          </a:solidFill>
                        </a:rPr>
                        <a:t>CZĘŚĆ MERYTORYCZNA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dirty="0">
                          <a:solidFill>
                            <a:schemeClr val="tx1"/>
                          </a:solidFill>
                        </a:rPr>
                        <a:t>CZĘŚĆ FINANSOWA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2789087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RAPORT – FORMULARZ CZĘŚCI MERYTORYCZNEJ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ZESTAWIENIE WYDATKÓW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1249104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AKTUALNY HARMONOGRAM WYDATKOWANIA</a:t>
                      </a:r>
                      <a:endParaRPr lang="pl-PL" sz="16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42430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/>
                        <a:t>FORMULARZ WSKAŹNIKÓW</a:t>
                      </a:r>
                    </a:p>
                    <a:p>
                      <a:pPr algn="ctr"/>
                      <a:endParaRPr lang="pl-PL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POTWIERDZENIA</a:t>
                      </a:r>
                      <a:r>
                        <a:rPr lang="pl-PL" sz="1600" baseline="0" dirty="0" smtClean="0"/>
                        <a:t> ZAPŁATY </a:t>
                      </a:r>
                    </a:p>
                    <a:p>
                      <a:pPr algn="ctr"/>
                      <a:r>
                        <a:rPr lang="pl-PL" sz="1600" baseline="0" dirty="0" smtClean="0"/>
                        <a:t>(Raport końcowy obejmuje również próbę 10% wydatków w wersji papierowej)</a:t>
                      </a:r>
                      <a:endParaRPr lang="pl-PL" sz="16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55828142"/>
                  </a:ext>
                </a:extLst>
              </a:tr>
            </a:tbl>
          </a:graphicData>
        </a:graphic>
      </p:graphicFrame>
      <p:sp>
        <p:nvSpPr>
          <p:cNvPr id="4" name="Podtytuł 2"/>
          <p:cNvSpPr txBox="1">
            <a:spLocks/>
          </p:cNvSpPr>
          <p:nvPr/>
        </p:nvSpPr>
        <p:spPr>
          <a:xfrm>
            <a:off x="1343471" y="1916832"/>
            <a:ext cx="8568953" cy="3887961"/>
          </a:xfrm>
          <a:prstGeom prst="rect">
            <a:avLst/>
          </a:prstGeom>
        </p:spPr>
        <p:txBody>
          <a:bodyPr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400" dirty="0" smtClean="0"/>
              <a:t>Wzór raportu jest załącznikiem do </a:t>
            </a:r>
            <a:r>
              <a:rPr lang="pl-PL" sz="2400" i="1" dirty="0" smtClean="0"/>
              <a:t>Podręcznika dla Beneficjenta 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pl-PL" sz="1000" dirty="0" smtClean="0"/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400" dirty="0" smtClean="0"/>
              <a:t>Każdy raport składa się z części merytorycznej oraz finansowej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pl-PL" sz="2400" dirty="0" smtClean="0"/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pl-PL" sz="2400" dirty="0" smtClean="0"/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pl-PL" sz="2400" dirty="0" smtClean="0">
              <a:solidFill>
                <a:srgbClr val="FF0000"/>
              </a:solidFill>
            </a:endParaRP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pl-PL" sz="2400" dirty="0" smtClean="0"/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pl-PL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None/>
            </a:pPr>
            <a:r>
              <a:rPr lang="pl-PL" sz="2000" dirty="0" smtClean="0"/>
              <a:t>+ Dokumentacja dotycząca zamówień publicznych przeprowadzonych zgodnie z PZP, jeśli są wykazywane w raporcie.</a:t>
            </a:r>
          </a:p>
          <a:p>
            <a:pPr marL="257175" lvl="1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None/>
            </a:pPr>
            <a:endParaRPr lang="pl-PL" sz="195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None/>
            </a:pPr>
            <a:endParaRPr lang="pl-PL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097376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1296989" y="1700213"/>
            <a:ext cx="10343626" cy="45371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400" dirty="0"/>
              <a:t>Raporty i skany ewentualnych załączników należy składać w wersji elektronicznej do Organu Delegowanego – COPE MSWiA, podpisane cyfrowo:</a:t>
            </a:r>
          </a:p>
          <a:p>
            <a:pPr marL="523875" lvl="1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175" dirty="0"/>
              <a:t>Opatrzone bezpiecznym podpisem elektronicznym weryfikowanym za pomocą ważnego kwalifikowanego certyfikatu, lub</a:t>
            </a:r>
          </a:p>
          <a:p>
            <a:pPr marL="523875" lvl="1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175" dirty="0"/>
              <a:t>podpisem potwierdzonym profilem zaufanym </a:t>
            </a:r>
            <a:r>
              <a:rPr lang="pl-PL" sz="2175" dirty="0" err="1"/>
              <a:t>ePUAP</a:t>
            </a:r>
            <a:endParaRPr lang="pl-PL" sz="2175" dirty="0"/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pl-PL" sz="1100" dirty="0">
              <a:solidFill>
                <a:srgbClr val="FF0000"/>
              </a:solidFill>
            </a:endParaRP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400" dirty="0"/>
              <a:t>W celach archiwizacyjnych i kontroli Beneficjent przechowuje kopie przekazanych raportów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endParaRPr lang="pl-PL" sz="1100" dirty="0"/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pl-PL" sz="2400" dirty="0">
              <a:solidFill>
                <a:srgbClr val="FF0000"/>
              </a:solidFill>
            </a:endParaRP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pl-PL" sz="2400" dirty="0"/>
          </a:p>
          <a:p>
            <a:pPr marL="0" indent="0" algn="just">
              <a:buNone/>
              <a:defRPr/>
            </a:pPr>
            <a:endParaRPr lang="pl-PL" sz="24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296989" y="1130300"/>
            <a:ext cx="10895012" cy="569913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b="1" dirty="0">
                <a:solidFill>
                  <a:srgbClr val="003399"/>
                </a:solidFill>
                <a:latin typeface="Arial"/>
              </a:rPr>
              <a:t>WAŻNE </a:t>
            </a:r>
            <a:r>
              <a:rPr lang="pl-PL" sz="2800" b="1" dirty="0" smtClean="0">
                <a:solidFill>
                  <a:srgbClr val="003399"/>
                </a:solidFill>
                <a:latin typeface="Arial"/>
              </a:rPr>
              <a:t>INFORMACJE</a:t>
            </a:r>
            <a:endParaRPr lang="pl-PL" sz="2800" b="1" dirty="0">
              <a:solidFill>
                <a:srgbClr val="003399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8245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2247900" y="2005461"/>
            <a:ext cx="7772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>
                <a:solidFill>
                  <a:srgbClr val="003399"/>
                </a:solidFill>
                <a:latin typeface="+mn-lt"/>
              </a:rPr>
              <a:t>Dziękujemy za uwagę</a:t>
            </a:r>
          </a:p>
          <a:p>
            <a:pPr algn="ctr"/>
            <a:endParaRPr lang="pl-PL" sz="2800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247900" y="35560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rgbClr val="003399"/>
                </a:solidFill>
                <a:latin typeface="+mn-lt"/>
              </a:rPr>
              <a:t>Centrum Obsługi Projektów Europejskich </a:t>
            </a:r>
            <a:r>
              <a:rPr lang="pl-PL" sz="2000" dirty="0">
                <a:solidFill>
                  <a:srgbClr val="003399"/>
                </a:solidFill>
                <a:latin typeface="+mn-lt"/>
              </a:rPr>
              <a:t/>
            </a:r>
            <a:br>
              <a:rPr lang="pl-PL" sz="2000" dirty="0">
                <a:solidFill>
                  <a:srgbClr val="003399"/>
                </a:solidFill>
                <a:latin typeface="+mn-lt"/>
              </a:rPr>
            </a:br>
            <a:r>
              <a:rPr lang="pl-PL" sz="2000" b="1" dirty="0">
                <a:solidFill>
                  <a:srgbClr val="003399"/>
                </a:solidFill>
                <a:latin typeface="+mn-lt"/>
              </a:rPr>
              <a:t>Ministerstwa Spraw Wewnętrznych</a:t>
            </a:r>
            <a:r>
              <a:rPr lang="pl-PL" sz="2000" dirty="0">
                <a:solidFill>
                  <a:srgbClr val="003399"/>
                </a:solidFill>
                <a:latin typeface="+mn-lt"/>
              </a:rPr>
              <a:t> </a:t>
            </a:r>
            <a:r>
              <a:rPr lang="pl-PL" sz="2000" b="1" dirty="0">
                <a:solidFill>
                  <a:srgbClr val="003399"/>
                </a:solidFill>
                <a:latin typeface="+mn-lt"/>
              </a:rPr>
              <a:t>i Administracji</a:t>
            </a:r>
            <a:r>
              <a:rPr lang="pl-PL" sz="2000" dirty="0">
                <a:solidFill>
                  <a:srgbClr val="003399"/>
                </a:solidFill>
                <a:latin typeface="+mn-lt"/>
              </a:rPr>
              <a:t> </a:t>
            </a:r>
            <a:br>
              <a:rPr lang="pl-PL" sz="2000" dirty="0">
                <a:solidFill>
                  <a:srgbClr val="003399"/>
                </a:solidFill>
                <a:latin typeface="+mn-lt"/>
              </a:rPr>
            </a:br>
            <a:r>
              <a:rPr lang="pl-PL" sz="2000" dirty="0">
                <a:solidFill>
                  <a:srgbClr val="003399"/>
                </a:solidFill>
                <a:latin typeface="+mn-lt"/>
              </a:rPr>
              <a:t/>
            </a:r>
            <a:br>
              <a:rPr lang="pl-PL" sz="2000" dirty="0">
                <a:solidFill>
                  <a:srgbClr val="003399"/>
                </a:solidFill>
                <a:latin typeface="+mn-lt"/>
              </a:rPr>
            </a:br>
            <a:r>
              <a:rPr lang="pl-PL" sz="2000" b="1" dirty="0">
                <a:solidFill>
                  <a:srgbClr val="003399"/>
                </a:solidFill>
                <a:latin typeface="+mn-lt"/>
              </a:rPr>
              <a:t>www.copemswia.gov.pl</a:t>
            </a:r>
          </a:p>
        </p:txBody>
      </p:sp>
    </p:spTree>
    <p:extLst>
      <p:ext uri="{BB962C8B-B14F-4D97-AF65-F5344CB8AC3E}">
        <p14:creationId xmlns:p14="http://schemas.microsoft.com/office/powerpoint/2010/main" val="2172237358"/>
      </p:ext>
    </p:extLst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Szablon -NOWY</Template>
  <TotalTime>3621</TotalTime>
  <Words>327</Words>
  <Application>Microsoft Office PowerPoint</Application>
  <PresentationFormat>Panoramiczny</PresentationFormat>
  <Paragraphs>58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1_Motyw pakietu Office</vt:lpstr>
      <vt:lpstr>1_Projekt niestandardowy</vt:lpstr>
      <vt:lpstr>2_Motyw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MPiPS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S.C. FEAD</dc:title>
  <dc:creator>Zbigniew Mrozik</dc:creator>
  <cp:lastModifiedBy>Bartosz Ziółkowski</cp:lastModifiedBy>
  <cp:revision>326</cp:revision>
  <cp:lastPrinted>2018-09-19T08:49:44Z</cp:lastPrinted>
  <dcterms:created xsi:type="dcterms:W3CDTF">2013-04-15T10:36:23Z</dcterms:created>
  <dcterms:modified xsi:type="dcterms:W3CDTF">2019-04-10T10:14:42Z</dcterms:modified>
</cp:coreProperties>
</file>